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449" r:id="rId2"/>
    <p:sldId id="376" r:id="rId3"/>
    <p:sldId id="262" r:id="rId4"/>
    <p:sldId id="450" r:id="rId5"/>
    <p:sldId id="451" r:id="rId6"/>
    <p:sldId id="377" r:id="rId7"/>
    <p:sldId id="264" r:id="rId8"/>
    <p:sldId id="265" r:id="rId9"/>
    <p:sldId id="266" r:id="rId10"/>
    <p:sldId id="267" r:id="rId11"/>
    <p:sldId id="268" r:id="rId12"/>
    <p:sldId id="378" r:id="rId13"/>
    <p:sldId id="379" r:id="rId14"/>
    <p:sldId id="380" r:id="rId15"/>
    <p:sldId id="269" r:id="rId16"/>
    <p:sldId id="270" r:id="rId17"/>
    <p:sldId id="381" r:id="rId18"/>
    <p:sldId id="382" r:id="rId19"/>
    <p:sldId id="383" r:id="rId20"/>
    <p:sldId id="384" r:id="rId21"/>
    <p:sldId id="385" r:id="rId22"/>
    <p:sldId id="271" r:id="rId23"/>
    <p:sldId id="386" r:id="rId24"/>
    <p:sldId id="272" r:id="rId25"/>
    <p:sldId id="273" r:id="rId26"/>
    <p:sldId id="387" r:id="rId27"/>
    <p:sldId id="276" r:id="rId28"/>
    <p:sldId id="277" r:id="rId29"/>
    <p:sldId id="388" r:id="rId30"/>
    <p:sldId id="280" r:id="rId31"/>
    <p:sldId id="454" r:id="rId32"/>
    <p:sldId id="279" r:id="rId33"/>
    <p:sldId id="281" r:id="rId34"/>
    <p:sldId id="282" r:id="rId35"/>
    <p:sldId id="389" r:id="rId36"/>
    <p:sldId id="390" r:id="rId37"/>
    <p:sldId id="392" r:id="rId38"/>
    <p:sldId id="391" r:id="rId39"/>
    <p:sldId id="395" r:id="rId40"/>
    <p:sldId id="394" r:id="rId41"/>
    <p:sldId id="396" r:id="rId42"/>
    <p:sldId id="297" r:id="rId43"/>
    <p:sldId id="453" r:id="rId44"/>
    <p:sldId id="299" r:id="rId45"/>
    <p:sldId id="300" r:id="rId46"/>
    <p:sldId id="397" r:id="rId47"/>
    <p:sldId id="301" r:id="rId48"/>
    <p:sldId id="398" r:id="rId49"/>
    <p:sldId id="455" r:id="rId50"/>
    <p:sldId id="302" r:id="rId51"/>
    <p:sldId id="303" r:id="rId52"/>
    <p:sldId id="304" r:id="rId53"/>
    <p:sldId id="399" r:id="rId54"/>
    <p:sldId id="305" r:id="rId55"/>
    <p:sldId id="400" r:id="rId56"/>
    <p:sldId id="401" r:id="rId57"/>
    <p:sldId id="308" r:id="rId58"/>
    <p:sldId id="309" r:id="rId59"/>
    <p:sldId id="402" r:id="rId60"/>
    <p:sldId id="310" r:id="rId61"/>
    <p:sldId id="311" r:id="rId62"/>
    <p:sldId id="312" r:id="rId63"/>
    <p:sldId id="313" r:id="rId64"/>
    <p:sldId id="314" r:id="rId65"/>
    <p:sldId id="403" r:id="rId66"/>
    <p:sldId id="404" r:id="rId67"/>
    <p:sldId id="316" r:id="rId68"/>
    <p:sldId id="317" r:id="rId69"/>
    <p:sldId id="405" r:id="rId70"/>
    <p:sldId id="406" r:id="rId71"/>
    <p:sldId id="407" r:id="rId72"/>
    <p:sldId id="409" r:id="rId73"/>
    <p:sldId id="410" r:id="rId74"/>
    <p:sldId id="411" r:id="rId75"/>
    <p:sldId id="412" r:id="rId76"/>
    <p:sldId id="413" r:id="rId77"/>
    <p:sldId id="414" r:id="rId78"/>
    <p:sldId id="321" r:id="rId79"/>
    <p:sldId id="322" r:id="rId80"/>
    <p:sldId id="323" r:id="rId81"/>
    <p:sldId id="324" r:id="rId82"/>
    <p:sldId id="325" r:id="rId83"/>
    <p:sldId id="327" r:id="rId84"/>
    <p:sldId id="332" r:id="rId85"/>
    <p:sldId id="476" r:id="rId86"/>
    <p:sldId id="479" r:id="rId87"/>
    <p:sldId id="335" r:id="rId88"/>
    <p:sldId id="336" r:id="rId89"/>
    <p:sldId id="477" r:id="rId90"/>
    <p:sldId id="478" r:id="rId91"/>
    <p:sldId id="337" r:id="rId92"/>
    <p:sldId id="338" r:id="rId93"/>
    <p:sldId id="339" r:id="rId94"/>
    <p:sldId id="480" r:id="rId95"/>
    <p:sldId id="481" r:id="rId96"/>
    <p:sldId id="483" r:id="rId97"/>
    <p:sldId id="484" r:id="rId98"/>
    <p:sldId id="485" r:id="rId99"/>
    <p:sldId id="416" r:id="rId100"/>
    <p:sldId id="350" r:id="rId101"/>
    <p:sldId id="417" r:id="rId102"/>
    <p:sldId id="351" r:id="rId103"/>
    <p:sldId id="418" r:id="rId104"/>
    <p:sldId id="352" r:id="rId105"/>
    <p:sldId id="354" r:id="rId106"/>
    <p:sldId id="353" r:id="rId107"/>
    <p:sldId id="419" r:id="rId108"/>
    <p:sldId id="356" r:id="rId109"/>
    <p:sldId id="456" r:id="rId110"/>
    <p:sldId id="357" r:id="rId111"/>
    <p:sldId id="358" r:id="rId112"/>
    <p:sldId id="420" r:id="rId113"/>
    <p:sldId id="359" r:id="rId114"/>
    <p:sldId id="422" r:id="rId115"/>
    <p:sldId id="425" r:id="rId116"/>
    <p:sldId id="426" r:id="rId117"/>
    <p:sldId id="457" r:id="rId118"/>
    <p:sldId id="458" r:id="rId119"/>
    <p:sldId id="423" r:id="rId120"/>
    <p:sldId id="427" r:id="rId121"/>
    <p:sldId id="459" r:id="rId122"/>
    <p:sldId id="460" r:id="rId123"/>
    <p:sldId id="429" r:id="rId124"/>
    <p:sldId id="461" r:id="rId125"/>
    <p:sldId id="462" r:id="rId126"/>
    <p:sldId id="463" r:id="rId127"/>
    <p:sldId id="464" r:id="rId128"/>
    <p:sldId id="465" r:id="rId129"/>
    <p:sldId id="432" r:id="rId130"/>
    <p:sldId id="467" r:id="rId131"/>
    <p:sldId id="466" r:id="rId132"/>
    <p:sldId id="365" r:id="rId133"/>
    <p:sldId id="469" r:id="rId134"/>
    <p:sldId id="472" r:id="rId135"/>
    <p:sldId id="473" r:id="rId136"/>
    <p:sldId id="367" r:id="rId137"/>
    <p:sldId id="474" r:id="rId138"/>
    <p:sldId id="475" r:id="rId139"/>
    <p:sldId id="368" r:id="rId140"/>
    <p:sldId id="369" r:id="rId141"/>
    <p:sldId id="470" r:id="rId142"/>
    <p:sldId id="371" r:id="rId143"/>
    <p:sldId id="372" r:id="rId144"/>
    <p:sldId id="471" r:id="rId145"/>
    <p:sldId id="433" r:id="rId146"/>
    <p:sldId id="434" r:id="rId147"/>
    <p:sldId id="435" r:id="rId148"/>
    <p:sldId id="437" r:id="rId149"/>
    <p:sldId id="438" r:id="rId150"/>
    <p:sldId id="439" r:id="rId151"/>
    <p:sldId id="440" r:id="rId152"/>
    <p:sldId id="441" r:id="rId153"/>
    <p:sldId id="442" r:id="rId154"/>
    <p:sldId id="443" r:id="rId155"/>
    <p:sldId id="444" r:id="rId156"/>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2D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18" autoAdjust="0"/>
  </p:normalViewPr>
  <p:slideViewPr>
    <p:cSldViewPr>
      <p:cViewPr varScale="1">
        <p:scale>
          <a:sx n="68" d="100"/>
          <a:sy n="68" d="100"/>
        </p:scale>
        <p:origin x="1446"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A7F313C-B356-4EE2-B02F-81BFA46DCBFE}" type="datetimeFigureOut">
              <a:rPr lang="en-IN" smtClean="0"/>
              <a:t>31-08-2018</a:t>
            </a:fld>
            <a:endParaRPr lang="en-IN" dirty="0"/>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1B9AC911-47BB-4D7B-977E-74CCB1D1523D}" type="slidenum">
              <a:rPr lang="en-IN" smtClean="0"/>
              <a:t>‹#›</a:t>
            </a:fld>
            <a:endParaRPr lang="en-IN" dirty="0"/>
          </a:p>
        </p:txBody>
      </p:sp>
    </p:spTree>
    <p:extLst>
      <p:ext uri="{BB962C8B-B14F-4D97-AF65-F5344CB8AC3E}">
        <p14:creationId xmlns:p14="http://schemas.microsoft.com/office/powerpoint/2010/main" val="1454942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TATA </a:t>
            </a:r>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36</a:t>
            </a:fld>
            <a:endParaRPr lang="en-IN" dirty="0"/>
          </a:p>
        </p:txBody>
      </p:sp>
    </p:spTree>
    <p:extLst>
      <p:ext uri="{BB962C8B-B14F-4D97-AF65-F5344CB8AC3E}">
        <p14:creationId xmlns:p14="http://schemas.microsoft.com/office/powerpoint/2010/main" val="3616321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59</a:t>
            </a:fld>
            <a:endParaRPr lang="en-IN" dirty="0"/>
          </a:p>
        </p:txBody>
      </p:sp>
    </p:spTree>
    <p:extLst>
      <p:ext uri="{BB962C8B-B14F-4D97-AF65-F5344CB8AC3E}">
        <p14:creationId xmlns:p14="http://schemas.microsoft.com/office/powerpoint/2010/main" val="1717488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78</a:t>
            </a:fld>
            <a:endParaRPr lang="en-IN" dirty="0"/>
          </a:p>
        </p:txBody>
      </p:sp>
    </p:spTree>
    <p:extLst>
      <p:ext uri="{BB962C8B-B14F-4D97-AF65-F5344CB8AC3E}">
        <p14:creationId xmlns:p14="http://schemas.microsoft.com/office/powerpoint/2010/main" val="2883574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 6 mint required </a:t>
            </a:r>
            <a:r>
              <a:rPr lang="en-IN" dirty="0" smtClean="0"/>
              <a:t> </a:t>
            </a:r>
            <a:r>
              <a:rPr lang="en-IN" dirty="0" smtClean="0"/>
              <a:t>from toll1 to toll2</a:t>
            </a:r>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93</a:t>
            </a:fld>
            <a:endParaRPr lang="en-IN" dirty="0"/>
          </a:p>
        </p:txBody>
      </p:sp>
    </p:spTree>
    <p:extLst>
      <p:ext uri="{BB962C8B-B14F-4D97-AF65-F5344CB8AC3E}">
        <p14:creationId xmlns:p14="http://schemas.microsoft.com/office/powerpoint/2010/main" val="440125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B9AC911-47BB-4D7B-977E-74CCB1D1523D}" type="slidenum">
              <a:rPr lang="en-IN" smtClean="0"/>
              <a:t>135</a:t>
            </a:fld>
            <a:endParaRPr lang="en-IN" dirty="0"/>
          </a:p>
        </p:txBody>
      </p:sp>
    </p:spTree>
    <p:extLst>
      <p:ext uri="{BB962C8B-B14F-4D97-AF65-F5344CB8AC3E}">
        <p14:creationId xmlns:p14="http://schemas.microsoft.com/office/powerpoint/2010/main" val="3187527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1140" y="100076"/>
            <a:ext cx="8681719" cy="33083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8/31/2018</a:t>
            </a:fld>
            <a:endParaRPr lang="en-US"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200" b="0" i="0">
                <a:solidFill>
                  <a:srgbClr val="0000CC"/>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8/31/2018</a:t>
            </a:fld>
            <a:endParaRPr lang="en-US"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639876" y="1410081"/>
            <a:ext cx="3955415" cy="4603115"/>
          </a:xfrm>
          <a:prstGeom prst="rect">
            <a:avLst/>
          </a:prstGeom>
        </p:spPr>
        <p:txBody>
          <a:bodyPr wrap="square" lIns="0" tIns="0" rIns="0" bIns="0">
            <a:spAutoFit/>
          </a:bodyPr>
          <a:lstStyle>
            <a:lvl1pPr>
              <a:defRPr sz="3200" b="0" i="1">
                <a:solidFill>
                  <a:srgbClr val="CC0000"/>
                </a:solidFill>
                <a:latin typeface="Trebuchet MS"/>
                <a:cs typeface="Trebuchet MS"/>
              </a:defRPr>
            </a:lvl1pPr>
          </a:lstStyle>
          <a:p>
            <a:endParaRPr/>
          </a:p>
        </p:txBody>
      </p:sp>
      <p:sp>
        <p:nvSpPr>
          <p:cNvPr id="4" name="Holder 4"/>
          <p:cNvSpPr>
            <a:spLocks noGrp="1"/>
          </p:cNvSpPr>
          <p:nvPr>
            <p:ph sz="half" idx="3"/>
          </p:nvPr>
        </p:nvSpPr>
        <p:spPr>
          <a:xfrm>
            <a:off x="4819903" y="1950212"/>
            <a:ext cx="3844925" cy="3830954"/>
          </a:xfrm>
          <a:prstGeom prst="rect">
            <a:avLst/>
          </a:prstGeom>
        </p:spPr>
        <p:txBody>
          <a:bodyPr wrap="square" lIns="0" tIns="0" rIns="0" bIns="0">
            <a:spAutoFit/>
          </a:bodyPr>
          <a:lstStyle>
            <a:lvl1pPr>
              <a:defRPr sz="2000" b="0" i="0">
                <a:solidFill>
                  <a:schemeClr val="tx1"/>
                </a:solidFill>
                <a:latin typeface="Comic Sans MS"/>
                <a:cs typeface="Comic Sans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8/31/2018</a:t>
            </a:fld>
            <a:endParaRPr lang="en-US" dirty="0"/>
          </a:p>
        </p:txBody>
      </p:sp>
      <p:sp>
        <p:nvSpPr>
          <p:cNvPr id="7" name="Holder 7"/>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8/31/2018</a:t>
            </a:fld>
            <a:endParaRPr lang="en-US" dirty="0"/>
          </a:p>
        </p:txBody>
      </p:sp>
      <p:sp>
        <p:nvSpPr>
          <p:cNvPr id="5" name="Holder 5"/>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8/31/2018</a:t>
            </a:fld>
            <a:endParaRPr lang="en-US" dirty="0"/>
          </a:p>
        </p:txBody>
      </p:sp>
      <p:sp>
        <p:nvSpPr>
          <p:cNvPr id="4" name="Holder 4"/>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4014" y="461899"/>
            <a:ext cx="7795971" cy="696594"/>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a:xfrm>
            <a:off x="534034" y="1523337"/>
            <a:ext cx="8075930" cy="4230370"/>
          </a:xfrm>
          <a:prstGeom prst="rect">
            <a:avLst/>
          </a:prstGeom>
        </p:spPr>
        <p:txBody>
          <a:bodyPr wrap="square" lIns="0" tIns="0" rIns="0" bIns="0">
            <a:spAutoFit/>
          </a:bodyPr>
          <a:lstStyle>
            <a:lvl1pPr>
              <a:defRPr sz="3200" b="0" i="0">
                <a:solidFill>
                  <a:srgbClr val="0000CC"/>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8/31/2018</a:t>
            </a:fld>
            <a:endParaRPr lang="en-US" dirty="0"/>
          </a:p>
        </p:txBody>
      </p:sp>
      <p:sp>
        <p:nvSpPr>
          <p:cNvPr id="6" name="Holder 6"/>
          <p:cNvSpPr>
            <a:spLocks noGrp="1"/>
          </p:cNvSpPr>
          <p:nvPr>
            <p:ph type="sldNum" sz="quarter" idx="7"/>
          </p:nvPr>
        </p:nvSpPr>
        <p:spPr>
          <a:xfrm>
            <a:off x="8302243" y="6465214"/>
            <a:ext cx="318770" cy="177800"/>
          </a:xfrm>
          <a:prstGeom prst="rect">
            <a:avLst/>
          </a:prstGeom>
        </p:spPr>
        <p:txBody>
          <a:bodyPr wrap="square" lIns="0" tIns="0" rIns="0" bIns="0">
            <a:spAutoFit/>
          </a:bodyPr>
          <a:lstStyle>
            <a:lvl1pPr>
              <a:defRPr sz="1200" b="0" i="0">
                <a:solidFill>
                  <a:srgbClr val="888888"/>
                </a:solidFill>
                <a:latin typeface="Arial"/>
                <a:cs typeface="Arial"/>
              </a:defRPr>
            </a:lvl1pPr>
          </a:lstStyle>
          <a:p>
            <a:pPr marL="137160">
              <a:lnSpc>
                <a:spcPts val="1240"/>
              </a:lnSpc>
            </a:pPr>
            <a:fld id="{81D60167-4931-47E6-BA6A-407CBD079E47}" type="slidenum">
              <a:rPr spc="-60" dirty="0"/>
              <a:t>‹#›</a:t>
            </a:fld>
            <a:endParaRPr spc="-6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207.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image" Target="../media/image226.png"/><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image" Target="../media/image23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4.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xml"/><Relationship Id="rId5" Type="http://schemas.openxmlformats.org/officeDocument/2006/relationships/image" Target="../media/image253.png"/><Relationship Id="rId4" Type="http://schemas.openxmlformats.org/officeDocument/2006/relationships/image" Target="../media/image252.jpg"/></Relationships>
</file>

<file path=ppt/slides/_rels/slide111.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image" Target="../media/image254.jpg"/><Relationship Id="rId1" Type="http://schemas.openxmlformats.org/officeDocument/2006/relationships/slideLayout" Target="../slideLayouts/slideLayout1.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jp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4.xml"/><Relationship Id="rId6" Type="http://schemas.openxmlformats.org/officeDocument/2006/relationships/image" Target="../media/image270.png"/><Relationship Id="rId5" Type="http://schemas.openxmlformats.org/officeDocument/2006/relationships/image" Target="../media/image269.png"/><Relationship Id="rId10" Type="http://schemas.openxmlformats.org/officeDocument/2006/relationships/image" Target="../media/image274.png"/><Relationship Id="rId4" Type="http://schemas.openxmlformats.org/officeDocument/2006/relationships/image" Target="../media/image268.png"/><Relationship Id="rId9" Type="http://schemas.openxmlformats.org/officeDocument/2006/relationships/image" Target="../media/image273.png"/></Relationships>
</file>

<file path=ppt/slides/_rels/slide133.xml.rels><?xml version="1.0" encoding="UTF-8" standalone="yes"?>
<Relationships xmlns="http://schemas.openxmlformats.org/package/2006/relationships"><Relationship Id="rId2" Type="http://schemas.openxmlformats.org/officeDocument/2006/relationships/hyperlink" Target="mailto:assomebody@coldmail.com"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png"/><Relationship Id="rId18" Type="http://schemas.openxmlformats.org/officeDocument/2006/relationships/image" Target="../media/image297.png"/><Relationship Id="rId26" Type="http://schemas.openxmlformats.org/officeDocument/2006/relationships/image" Target="../media/image305.png"/><Relationship Id="rId3" Type="http://schemas.openxmlformats.org/officeDocument/2006/relationships/image" Target="../media/image282.png"/><Relationship Id="rId21" Type="http://schemas.openxmlformats.org/officeDocument/2006/relationships/image" Target="../media/image300.png"/><Relationship Id="rId7" Type="http://schemas.openxmlformats.org/officeDocument/2006/relationships/image" Target="../media/image286.png"/><Relationship Id="rId12" Type="http://schemas.openxmlformats.org/officeDocument/2006/relationships/image" Target="../media/image291.png"/><Relationship Id="rId17" Type="http://schemas.openxmlformats.org/officeDocument/2006/relationships/image" Target="../media/image296.png"/><Relationship Id="rId25" Type="http://schemas.openxmlformats.org/officeDocument/2006/relationships/image" Target="../media/image304.png"/><Relationship Id="rId2" Type="http://schemas.openxmlformats.org/officeDocument/2006/relationships/image" Target="../media/image281.png"/><Relationship Id="rId16" Type="http://schemas.openxmlformats.org/officeDocument/2006/relationships/image" Target="../media/image295.png"/><Relationship Id="rId20" Type="http://schemas.openxmlformats.org/officeDocument/2006/relationships/image" Target="../media/image299.png"/><Relationship Id="rId29" Type="http://schemas.openxmlformats.org/officeDocument/2006/relationships/image" Target="../media/image308.png"/><Relationship Id="rId1" Type="http://schemas.openxmlformats.org/officeDocument/2006/relationships/slideLayout" Target="../slideLayouts/slideLayout2.xml"/><Relationship Id="rId6" Type="http://schemas.openxmlformats.org/officeDocument/2006/relationships/image" Target="../media/image285.png"/><Relationship Id="rId11" Type="http://schemas.openxmlformats.org/officeDocument/2006/relationships/image" Target="../media/image290.png"/><Relationship Id="rId24" Type="http://schemas.openxmlformats.org/officeDocument/2006/relationships/image" Target="../media/image303.png"/><Relationship Id="rId32" Type="http://schemas.openxmlformats.org/officeDocument/2006/relationships/image" Target="../media/image311.png"/><Relationship Id="rId5" Type="http://schemas.openxmlformats.org/officeDocument/2006/relationships/image" Target="../media/image284.png"/><Relationship Id="rId15" Type="http://schemas.openxmlformats.org/officeDocument/2006/relationships/image" Target="../media/image294.png"/><Relationship Id="rId23" Type="http://schemas.openxmlformats.org/officeDocument/2006/relationships/image" Target="../media/image302.png"/><Relationship Id="rId28" Type="http://schemas.openxmlformats.org/officeDocument/2006/relationships/image" Target="../media/image307.png"/><Relationship Id="rId10" Type="http://schemas.openxmlformats.org/officeDocument/2006/relationships/image" Target="../media/image289.png"/><Relationship Id="rId19" Type="http://schemas.openxmlformats.org/officeDocument/2006/relationships/image" Target="../media/image298.png"/><Relationship Id="rId31" Type="http://schemas.openxmlformats.org/officeDocument/2006/relationships/image" Target="../media/image310.png"/><Relationship Id="rId4" Type="http://schemas.openxmlformats.org/officeDocument/2006/relationships/image" Target="../media/image283.png"/><Relationship Id="rId9" Type="http://schemas.openxmlformats.org/officeDocument/2006/relationships/image" Target="../media/image288.png"/><Relationship Id="rId14" Type="http://schemas.openxmlformats.org/officeDocument/2006/relationships/image" Target="../media/image293.png"/><Relationship Id="rId22" Type="http://schemas.openxmlformats.org/officeDocument/2006/relationships/image" Target="../media/image301.png"/><Relationship Id="rId27" Type="http://schemas.openxmlformats.org/officeDocument/2006/relationships/image" Target="../media/image306.png"/><Relationship Id="rId30" Type="http://schemas.openxmlformats.org/officeDocument/2006/relationships/image" Target="../media/image309.png"/></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png"/><Relationship Id="rId50" Type="http://schemas.openxmlformats.org/officeDocument/2006/relationships/image" Target="../media/image127.png"/><Relationship Id="rId55" Type="http://schemas.openxmlformats.org/officeDocument/2006/relationships/image" Target="../media/image131.png"/><Relationship Id="rId7" Type="http://schemas.openxmlformats.org/officeDocument/2006/relationships/image" Target="../media/image84.png"/><Relationship Id="rId2" Type="http://schemas.openxmlformats.org/officeDocument/2006/relationships/image" Target="../media/image80.png"/><Relationship Id="rId16" Type="http://schemas.openxmlformats.org/officeDocument/2006/relationships/image" Target="../media/image93.png"/><Relationship Id="rId29" Type="http://schemas.openxmlformats.org/officeDocument/2006/relationships/image" Target="../media/image106.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2.png"/><Relationship Id="rId53" Type="http://schemas.openxmlformats.org/officeDocument/2006/relationships/image" Target="../media/image129.png"/><Relationship Id="rId5" Type="http://schemas.openxmlformats.org/officeDocument/2006/relationships/image" Target="../media/image82.png"/><Relationship Id="rId10" Type="http://schemas.openxmlformats.org/officeDocument/2006/relationships/image" Target="../media/image87.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121.png"/><Relationship Id="rId52" Type="http://schemas.openxmlformats.org/officeDocument/2006/relationships/image" Target="../media/image70.png"/><Relationship Id="rId4" Type="http://schemas.openxmlformats.org/officeDocument/2006/relationships/image" Target="../media/image26.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8" Type="http://schemas.openxmlformats.org/officeDocument/2006/relationships/image" Target="../media/image85.png"/><Relationship Id="rId51" Type="http://schemas.openxmlformats.org/officeDocument/2006/relationships/image" Target="../media/image128.png"/><Relationship Id="rId3" Type="http://schemas.openxmlformats.org/officeDocument/2006/relationships/image" Target="../media/image81.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20" Type="http://schemas.openxmlformats.org/officeDocument/2006/relationships/image" Target="../media/image97.png"/><Relationship Id="rId41" Type="http://schemas.openxmlformats.org/officeDocument/2006/relationships/image" Target="../media/image118.png"/><Relationship Id="rId54"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83.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6.png"/></Relationships>
</file>

<file path=ppt/slides/_rels/slide58.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25.png"/><Relationship Id="rId26" Type="http://schemas.openxmlformats.org/officeDocument/2006/relationships/image" Target="../media/image153.png"/><Relationship Id="rId3" Type="http://schemas.openxmlformats.org/officeDocument/2006/relationships/image" Target="../media/image133.png"/><Relationship Id="rId21" Type="http://schemas.openxmlformats.org/officeDocument/2006/relationships/image" Target="../media/image148.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5" Type="http://schemas.openxmlformats.org/officeDocument/2006/relationships/image" Target="../media/image152.png"/><Relationship Id="rId2" Type="http://schemas.openxmlformats.org/officeDocument/2006/relationships/image" Target="../media/image132.png"/><Relationship Id="rId16" Type="http://schemas.openxmlformats.org/officeDocument/2006/relationships/image" Target="../media/image144.png"/><Relationship Id="rId20" Type="http://schemas.openxmlformats.org/officeDocument/2006/relationships/image" Target="../media/image147.png"/><Relationship Id="rId29"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24" Type="http://schemas.openxmlformats.org/officeDocument/2006/relationships/image" Target="../media/image151.png"/><Relationship Id="rId5" Type="http://schemas.openxmlformats.org/officeDocument/2006/relationships/image" Target="../media/image82.png"/><Relationship Id="rId15" Type="http://schemas.openxmlformats.org/officeDocument/2006/relationships/image" Target="../media/image143.png"/><Relationship Id="rId23" Type="http://schemas.openxmlformats.org/officeDocument/2006/relationships/image" Target="../media/image150.png"/><Relationship Id="rId28" Type="http://schemas.openxmlformats.org/officeDocument/2006/relationships/image" Target="../media/image155.png"/><Relationship Id="rId10" Type="http://schemas.openxmlformats.org/officeDocument/2006/relationships/image" Target="../media/image138.png"/><Relationship Id="rId19" Type="http://schemas.openxmlformats.org/officeDocument/2006/relationships/image" Target="../media/image146.png"/><Relationship Id="rId4" Type="http://schemas.openxmlformats.org/officeDocument/2006/relationships/image" Target="../media/image26.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49.png"/><Relationship Id="rId27" Type="http://schemas.openxmlformats.org/officeDocument/2006/relationships/image" Target="../media/image15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8.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7.png"/><Relationship Id="rId16"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82.png"/><Relationship Id="rId15" Type="http://schemas.openxmlformats.org/officeDocument/2006/relationships/image" Target="../media/image167.png"/><Relationship Id="rId10" Type="http://schemas.openxmlformats.org/officeDocument/2006/relationships/image" Target="../media/image163.png"/><Relationship Id="rId4" Type="http://schemas.openxmlformats.org/officeDocument/2006/relationships/image" Target="../media/image26.png"/><Relationship Id="rId9" Type="http://schemas.openxmlformats.org/officeDocument/2006/relationships/image" Target="../media/image162.png"/><Relationship Id="rId1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jpg"/><Relationship Id="rId5" Type="http://schemas.openxmlformats.org/officeDocument/2006/relationships/image" Target="../media/image172.png"/><Relationship Id="rId4" Type="http://schemas.openxmlformats.org/officeDocument/2006/relationships/image" Target="../media/image17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6.gif"/><Relationship Id="rId2" Type="http://schemas.openxmlformats.org/officeDocument/2006/relationships/image" Target="../media/image17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1.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93.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3.xml"/><Relationship Id="rId6" Type="http://schemas.openxmlformats.org/officeDocument/2006/relationships/image" Target="../media/image191.png"/><Relationship Id="rId5" Type="http://schemas.openxmlformats.org/officeDocument/2006/relationships/image" Target="../media/image188.png"/><Relationship Id="rId4" Type="http://schemas.openxmlformats.org/officeDocument/2006/relationships/image" Target="../media/image194.png"/></Relationships>
</file>

<file path=ppt/slides/_rels/slide8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88.png"/><Relationship Id="rId4" Type="http://schemas.openxmlformats.org/officeDocument/2006/relationships/image" Target="../media/image19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png"/><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3.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computer networks and 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799"/>
            <a:ext cx="8839199" cy="5425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19800" y="6212032"/>
            <a:ext cx="2971799" cy="6613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ea typeface="Times New Roman" panose="02020603050405020304" pitchFamily="18" charset="0"/>
                <a:cs typeface="Times New Roman" panose="02020603050405020304" pitchFamily="18" charset="0"/>
              </a:rPr>
              <a:t>UE17MC502</a:t>
            </a:r>
            <a:endParaRPr lang="en-IN" dirty="0"/>
          </a:p>
        </p:txBody>
      </p:sp>
      <p:pic>
        <p:nvPicPr>
          <p:cNvPr id="7" name="Picture 6"/>
          <p:cNvPicPr>
            <a:picLocks noChangeAspect="1"/>
          </p:cNvPicPr>
          <p:nvPr/>
        </p:nvPicPr>
        <p:blipFill>
          <a:blip r:embed="rId3"/>
          <a:stretch>
            <a:fillRect/>
          </a:stretch>
        </p:blipFill>
        <p:spPr>
          <a:xfrm>
            <a:off x="5248932" y="0"/>
            <a:ext cx="3922777" cy="1331768"/>
          </a:xfrm>
          <a:prstGeom prst="rect">
            <a:avLst/>
          </a:prstGeom>
        </p:spPr>
      </p:pic>
      <p:pic>
        <p:nvPicPr>
          <p:cNvPr id="3" name="Picture 2"/>
          <p:cNvPicPr>
            <a:picLocks noChangeAspect="1"/>
          </p:cNvPicPr>
          <p:nvPr/>
        </p:nvPicPr>
        <p:blipFill>
          <a:blip r:embed="rId4"/>
          <a:stretch>
            <a:fillRect/>
          </a:stretch>
        </p:blipFill>
        <p:spPr>
          <a:xfrm>
            <a:off x="1634708" y="3342897"/>
            <a:ext cx="5874583" cy="172206"/>
          </a:xfrm>
          <a:prstGeom prst="rect">
            <a:avLst/>
          </a:prstGeom>
        </p:spPr>
      </p:pic>
      <p:sp>
        <p:nvSpPr>
          <p:cNvPr id="8" name="TextBox 7"/>
          <p:cNvSpPr txBox="1"/>
          <p:nvPr/>
        </p:nvSpPr>
        <p:spPr>
          <a:xfrm>
            <a:off x="6019800" y="6212032"/>
            <a:ext cx="3110345" cy="584775"/>
          </a:xfrm>
          <a:prstGeom prst="rect">
            <a:avLst/>
          </a:prstGeom>
          <a:noFill/>
        </p:spPr>
        <p:txBody>
          <a:bodyPr wrap="square" rtlCol="0">
            <a:spAutoFit/>
          </a:bodyPr>
          <a:lstStyle/>
          <a:p>
            <a:r>
              <a:rPr lang="en-US" sz="3200" dirty="0" smtClean="0">
                <a:latin typeface="Bodoni MT Black" panose="02070A03080606020203" pitchFamily="18" charset="0"/>
                <a:ea typeface="Times New Roman" panose="02020603050405020304" pitchFamily="18" charset="0"/>
                <a:cs typeface="Times New Roman" panose="02020603050405020304" pitchFamily="18" charset="0"/>
              </a:rPr>
              <a:t>UE17MC502</a:t>
            </a:r>
            <a:endParaRPr lang="en-IN" sz="3200" dirty="0">
              <a:latin typeface="Bodoni MT Black" panose="02070A03080606020203" pitchFamily="18" charset="0"/>
            </a:endParaRPr>
          </a:p>
        </p:txBody>
      </p:sp>
    </p:spTree>
    <p:extLst>
      <p:ext uri="{BB962C8B-B14F-4D97-AF65-F5344CB8AC3E}">
        <p14:creationId xmlns:p14="http://schemas.microsoft.com/office/powerpoint/2010/main" val="4027858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2286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10675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1298194" y="530097"/>
            <a:ext cx="5242560" cy="330835"/>
          </a:xfrm>
          <a:prstGeom prst="rect">
            <a:avLst/>
          </a:prstGeom>
        </p:spPr>
        <p:txBody>
          <a:bodyPr vert="horz" wrap="square" lIns="0" tIns="13335" rIns="0" bIns="0" rtlCol="0">
            <a:spAutoFit/>
          </a:bodyPr>
          <a:lstStyle/>
          <a:p>
            <a:pPr marL="12700">
              <a:lnSpc>
                <a:spcPct val="100000"/>
              </a:lnSpc>
              <a:spcBef>
                <a:spcPts val="105"/>
              </a:spcBef>
            </a:pPr>
            <a:r>
              <a:rPr sz="2000" i="1" spc="-30" dirty="0">
                <a:latin typeface="Times New Roman"/>
                <a:cs typeface="Times New Roman"/>
              </a:rPr>
              <a:t>Types </a:t>
            </a:r>
            <a:r>
              <a:rPr sz="2000" i="1" dirty="0">
                <a:latin typeface="Times New Roman"/>
                <a:cs typeface="Times New Roman"/>
              </a:rPr>
              <a:t>of connections: </a:t>
            </a:r>
            <a:r>
              <a:rPr sz="2000" i="1" spc="-5" dirty="0">
                <a:latin typeface="Times New Roman"/>
                <a:cs typeface="Times New Roman"/>
              </a:rPr>
              <a:t>point-to-point </a:t>
            </a:r>
            <a:r>
              <a:rPr sz="2000" i="1" spc="5" dirty="0">
                <a:latin typeface="Times New Roman"/>
                <a:cs typeface="Times New Roman"/>
              </a:rPr>
              <a:t>and</a:t>
            </a:r>
            <a:r>
              <a:rPr sz="2000" i="1" spc="-110" dirty="0">
                <a:latin typeface="Times New Roman"/>
                <a:cs typeface="Times New Roman"/>
              </a:rPr>
              <a:t> </a:t>
            </a:r>
            <a:r>
              <a:rPr sz="2000" i="1" dirty="0">
                <a:latin typeface="Times New Roman"/>
                <a:cs typeface="Times New Roman"/>
              </a:rPr>
              <a:t>multipoint</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1021080" y="1717548"/>
            <a:ext cx="6827520" cy="398070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40" y="96723"/>
            <a:ext cx="685546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Times New Roman"/>
                <a:cs typeface="Times New Roman"/>
              </a:rPr>
              <a:t>A single-layer</a:t>
            </a:r>
            <a:r>
              <a:rPr sz="2800" b="1" spc="-210" dirty="0">
                <a:latin typeface="Times New Roman"/>
                <a:cs typeface="Times New Roman"/>
              </a:rPr>
              <a:t> </a:t>
            </a:r>
            <a:r>
              <a:rPr sz="2800" b="1" dirty="0">
                <a:latin typeface="Times New Roman"/>
                <a:cs typeface="Times New Roman"/>
              </a:rPr>
              <a:t>protocol</a:t>
            </a:r>
          </a:p>
        </p:txBody>
      </p:sp>
      <p:sp>
        <p:nvSpPr>
          <p:cNvPr id="3" name="object 3"/>
          <p:cNvSpPr/>
          <p:nvPr/>
        </p:nvSpPr>
        <p:spPr>
          <a:xfrm>
            <a:off x="533400" y="2572511"/>
            <a:ext cx="8091411" cy="114757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25395" y="3720084"/>
            <a:ext cx="5134356" cy="43586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14527" y="1331963"/>
            <a:ext cx="488429" cy="47626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62583" y="1310652"/>
            <a:ext cx="724662" cy="5112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338072" y="1310652"/>
            <a:ext cx="1107186" cy="51128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253995" y="1310652"/>
            <a:ext cx="724662" cy="511289"/>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729483" y="1310652"/>
            <a:ext cx="916686" cy="511289"/>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396996" y="1310652"/>
            <a:ext cx="585977" cy="511289"/>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3732276" y="1310652"/>
            <a:ext cx="1018794" cy="51128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1207008" y="728484"/>
            <a:ext cx="2929890" cy="511289"/>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535940" y="784352"/>
            <a:ext cx="4065904" cy="882015"/>
          </a:xfrm>
          <a:prstGeom prst="rect">
            <a:avLst/>
          </a:prstGeom>
        </p:spPr>
        <p:txBody>
          <a:bodyPr vert="horz" wrap="square" lIns="0" tIns="12700" rIns="0" bIns="0" rtlCol="0">
            <a:spAutoFit/>
          </a:bodyPr>
          <a:lstStyle/>
          <a:p>
            <a:pPr marL="815340">
              <a:lnSpc>
                <a:spcPct val="100000"/>
              </a:lnSpc>
              <a:spcBef>
                <a:spcPts val="100"/>
              </a:spcBef>
            </a:pPr>
            <a:r>
              <a:rPr sz="1800" b="1" spc="-5" dirty="0">
                <a:latin typeface="Times New Roman"/>
                <a:cs typeface="Times New Roman"/>
              </a:rPr>
              <a:t>Need </a:t>
            </a:r>
            <a:r>
              <a:rPr sz="1800" b="1" dirty="0">
                <a:latin typeface="Times New Roman"/>
                <a:cs typeface="Times New Roman"/>
              </a:rPr>
              <a:t>for </a:t>
            </a:r>
            <a:r>
              <a:rPr sz="1800" b="1" spc="-5" dirty="0">
                <a:latin typeface="Times New Roman"/>
                <a:cs typeface="Times New Roman"/>
              </a:rPr>
              <a:t>protocol</a:t>
            </a:r>
            <a:r>
              <a:rPr sz="1800" b="1" spc="-55" dirty="0">
                <a:latin typeface="Times New Roman"/>
                <a:cs typeface="Times New Roman"/>
              </a:rPr>
              <a:t> </a:t>
            </a:r>
            <a:r>
              <a:rPr sz="1800" b="1" dirty="0">
                <a:latin typeface="Times New Roman"/>
                <a:cs typeface="Times New Roman"/>
              </a:rPr>
              <a:t>layering.</a:t>
            </a:r>
            <a:endParaRPr sz="1800" dirty="0">
              <a:latin typeface="Times New Roman"/>
              <a:cs typeface="Times New Roman"/>
            </a:endParaRPr>
          </a:p>
          <a:p>
            <a:pPr>
              <a:lnSpc>
                <a:spcPct val="100000"/>
              </a:lnSpc>
              <a:spcBef>
                <a:spcPts val="5"/>
              </a:spcBef>
            </a:pPr>
            <a:endParaRPr sz="2100" dirty="0">
              <a:latin typeface="Times New Roman"/>
              <a:cs typeface="Times New Roman"/>
            </a:endParaRPr>
          </a:p>
          <a:p>
            <a:pPr marL="469900" indent="-457200">
              <a:lnSpc>
                <a:spcPct val="100000"/>
              </a:lnSpc>
              <a:spcBef>
                <a:spcPts val="5"/>
              </a:spcBef>
              <a:buFont typeface="Wingdings"/>
              <a:buChar char=""/>
              <a:tabLst>
                <a:tab pos="469900" algn="l"/>
                <a:tab pos="470534" algn="l"/>
              </a:tabLst>
            </a:pPr>
            <a:r>
              <a:rPr sz="1800" spc="-5" dirty="0">
                <a:solidFill>
                  <a:srgbClr val="0000CC"/>
                </a:solidFill>
                <a:latin typeface="Times New Roman"/>
                <a:cs typeface="Times New Roman"/>
              </a:rPr>
              <a:t>First </a:t>
            </a:r>
            <a:r>
              <a:rPr sz="1800" dirty="0">
                <a:solidFill>
                  <a:srgbClr val="0000CC"/>
                </a:solidFill>
                <a:latin typeface="Times New Roman"/>
                <a:cs typeface="Times New Roman"/>
              </a:rPr>
              <a:t>Scenario (two people are</a:t>
            </a:r>
            <a:r>
              <a:rPr sz="1800" spc="-70" dirty="0">
                <a:solidFill>
                  <a:srgbClr val="0000CC"/>
                </a:solidFill>
                <a:latin typeface="Times New Roman"/>
                <a:cs typeface="Times New Roman"/>
              </a:rPr>
              <a:t> </a:t>
            </a:r>
            <a:r>
              <a:rPr sz="1800" dirty="0">
                <a:solidFill>
                  <a:srgbClr val="0000CC"/>
                </a:solidFill>
                <a:latin typeface="Times New Roman"/>
                <a:cs typeface="Times New Roman"/>
              </a:rPr>
              <a:t>talking)</a:t>
            </a:r>
            <a:endParaRPr sz="1800" dirty="0">
              <a:latin typeface="Times New Roman"/>
              <a:cs typeface="Times New Roman"/>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52401"/>
            <a:ext cx="8469985" cy="492443"/>
          </a:xfrm>
        </p:spPr>
        <p:txBody>
          <a:bodyPr/>
          <a:lstStyle/>
          <a:p>
            <a:r>
              <a:rPr lang="en-IN" sz="3200" b="1" spc="-5" dirty="0">
                <a:solidFill>
                  <a:prstClr val="black"/>
                </a:solidFill>
                <a:latin typeface="Times New Roman"/>
                <a:cs typeface="Times New Roman"/>
              </a:rPr>
              <a:t>A single-layer</a:t>
            </a:r>
            <a:r>
              <a:rPr lang="en-IN" sz="3200" b="1" spc="-210" dirty="0">
                <a:solidFill>
                  <a:prstClr val="black"/>
                </a:solidFill>
                <a:latin typeface="Times New Roman"/>
                <a:cs typeface="Times New Roman"/>
              </a:rPr>
              <a:t> </a:t>
            </a:r>
            <a:r>
              <a:rPr lang="en-IN" sz="3200" b="1" dirty="0">
                <a:solidFill>
                  <a:prstClr val="black"/>
                </a:solidFill>
                <a:latin typeface="Times New Roman"/>
                <a:cs typeface="Times New Roman"/>
              </a:rPr>
              <a:t>protocol</a:t>
            </a:r>
            <a:endParaRPr lang="en-IN" sz="3200" dirty="0"/>
          </a:p>
        </p:txBody>
      </p:sp>
      <p:sp>
        <p:nvSpPr>
          <p:cNvPr id="7" name="Text Placeholder 6"/>
          <p:cNvSpPr>
            <a:spLocks noGrp="1"/>
          </p:cNvSpPr>
          <p:nvPr>
            <p:ph type="body" idx="1"/>
          </p:nvPr>
        </p:nvSpPr>
        <p:spPr>
          <a:xfrm>
            <a:off x="0" y="838200"/>
            <a:ext cx="8915400" cy="5909310"/>
          </a:xfrm>
        </p:spPr>
        <p:txBody>
          <a:bodyPr/>
          <a:lstStyle/>
          <a:p>
            <a:pPr marL="457200" indent="-457200">
              <a:buFont typeface="Arial" panose="020B0604020202020204" pitchFamily="34" charset="0"/>
              <a:buChar char="•"/>
            </a:pPr>
            <a:r>
              <a:rPr lang="en-IN" dirty="0" smtClean="0">
                <a:solidFill>
                  <a:schemeClr val="tx1"/>
                </a:solidFill>
              </a:rPr>
              <a:t>Anna and </a:t>
            </a:r>
            <a:r>
              <a:rPr lang="en-IN" dirty="0">
                <a:solidFill>
                  <a:schemeClr val="tx1"/>
                </a:solidFill>
              </a:rPr>
              <a:t>M</a:t>
            </a:r>
            <a:r>
              <a:rPr lang="en-IN" dirty="0" smtClean="0">
                <a:solidFill>
                  <a:schemeClr val="tx1"/>
                </a:solidFill>
              </a:rPr>
              <a:t>aria are </a:t>
            </a:r>
            <a:r>
              <a:rPr lang="en-IN" b="1" dirty="0" smtClean="0">
                <a:solidFill>
                  <a:schemeClr val="tx1"/>
                </a:solidFill>
              </a:rPr>
              <a:t>neighbours</a:t>
            </a:r>
            <a:r>
              <a:rPr lang="en-IN" dirty="0" smtClean="0">
                <a:solidFill>
                  <a:schemeClr val="tx1"/>
                </a:solidFill>
              </a:rPr>
              <a:t> with lot of common ideas.( Communication is simple.)</a:t>
            </a:r>
          </a:p>
          <a:p>
            <a:pPr marL="457200" indent="-457200">
              <a:buFont typeface="Arial" panose="020B0604020202020204" pitchFamily="34" charset="0"/>
              <a:buChar char="•"/>
            </a:pPr>
            <a:r>
              <a:rPr lang="en-IN" dirty="0" smtClean="0">
                <a:solidFill>
                  <a:schemeClr val="tx1"/>
                </a:solidFill>
              </a:rPr>
              <a:t>Communication takes place in </a:t>
            </a:r>
            <a:r>
              <a:rPr lang="en-IN" b="1" dirty="0" smtClean="0">
                <a:solidFill>
                  <a:schemeClr val="tx1"/>
                </a:solidFill>
              </a:rPr>
              <a:t>one layer</a:t>
            </a:r>
            <a:r>
              <a:rPr lang="en-IN" dirty="0" smtClean="0">
                <a:solidFill>
                  <a:schemeClr val="tx1"/>
                </a:solidFill>
              </a:rPr>
              <a:t>, face to face, same language. Set of rules needs to be followed.</a:t>
            </a:r>
          </a:p>
          <a:p>
            <a:pPr marL="514350" indent="-514350">
              <a:buFont typeface="+mj-lt"/>
              <a:buAutoNum type="arabicPeriod"/>
            </a:pPr>
            <a:r>
              <a:rPr lang="en-IN" dirty="0" smtClean="0">
                <a:solidFill>
                  <a:schemeClr val="tx1"/>
                </a:solidFill>
              </a:rPr>
              <a:t>They should </a:t>
            </a:r>
            <a:r>
              <a:rPr lang="en-IN" b="1" dirty="0" smtClean="0">
                <a:solidFill>
                  <a:schemeClr val="tx1"/>
                </a:solidFill>
              </a:rPr>
              <a:t>greet</a:t>
            </a:r>
            <a:r>
              <a:rPr lang="en-IN" dirty="0" smtClean="0">
                <a:solidFill>
                  <a:schemeClr val="tx1"/>
                </a:solidFill>
              </a:rPr>
              <a:t> each other</a:t>
            </a:r>
          </a:p>
          <a:p>
            <a:pPr marL="514350" indent="-514350">
              <a:buFont typeface="+mj-lt"/>
              <a:buAutoNum type="arabicPeriod"/>
            </a:pPr>
            <a:r>
              <a:rPr lang="en-IN" dirty="0" smtClean="0">
                <a:solidFill>
                  <a:schemeClr val="tx1"/>
                </a:solidFill>
              </a:rPr>
              <a:t>They should </a:t>
            </a:r>
            <a:r>
              <a:rPr lang="en-IN" b="1" dirty="0" smtClean="0">
                <a:solidFill>
                  <a:schemeClr val="tx1"/>
                </a:solidFill>
              </a:rPr>
              <a:t>confine their vocabulary </a:t>
            </a:r>
            <a:r>
              <a:rPr lang="en-IN" dirty="0" smtClean="0">
                <a:solidFill>
                  <a:schemeClr val="tx1"/>
                </a:solidFill>
              </a:rPr>
              <a:t>to the level of their friendship.</a:t>
            </a:r>
          </a:p>
          <a:p>
            <a:pPr marL="514350" indent="-514350">
              <a:buFont typeface="+mj-lt"/>
              <a:buAutoNum type="arabicPeriod"/>
            </a:pPr>
            <a:r>
              <a:rPr lang="en-IN" dirty="0" smtClean="0">
                <a:solidFill>
                  <a:schemeClr val="tx1"/>
                </a:solidFill>
              </a:rPr>
              <a:t>Each party should </a:t>
            </a:r>
            <a:r>
              <a:rPr lang="en-IN" b="1" dirty="0" smtClean="0">
                <a:solidFill>
                  <a:schemeClr val="tx1"/>
                </a:solidFill>
              </a:rPr>
              <a:t>refrain from speaking </a:t>
            </a:r>
            <a:r>
              <a:rPr lang="en-IN" dirty="0" smtClean="0">
                <a:solidFill>
                  <a:schemeClr val="tx1"/>
                </a:solidFill>
              </a:rPr>
              <a:t>when the other party is speaking.</a:t>
            </a:r>
          </a:p>
          <a:p>
            <a:pPr marL="514350" indent="-514350">
              <a:buFont typeface="+mj-lt"/>
              <a:buAutoNum type="arabicPeriod"/>
            </a:pPr>
            <a:r>
              <a:rPr lang="en-IN" dirty="0" smtClean="0">
                <a:solidFill>
                  <a:schemeClr val="tx1"/>
                </a:solidFill>
              </a:rPr>
              <a:t> Conversion should be a </a:t>
            </a:r>
            <a:r>
              <a:rPr lang="en-IN" b="1" dirty="0" smtClean="0">
                <a:solidFill>
                  <a:schemeClr val="tx1"/>
                </a:solidFill>
              </a:rPr>
              <a:t>dialog</a:t>
            </a:r>
            <a:r>
              <a:rPr lang="en-IN" dirty="0" smtClean="0">
                <a:solidFill>
                  <a:schemeClr val="tx1"/>
                </a:solidFill>
              </a:rPr>
              <a:t>, </a:t>
            </a:r>
            <a:r>
              <a:rPr lang="en-IN" b="1" dirty="0" smtClean="0">
                <a:solidFill>
                  <a:schemeClr val="tx1"/>
                </a:solidFill>
              </a:rPr>
              <a:t>not a</a:t>
            </a:r>
            <a:r>
              <a:rPr lang="en-IN" dirty="0" smtClean="0">
                <a:solidFill>
                  <a:schemeClr val="tx1"/>
                </a:solidFill>
              </a:rPr>
              <a:t> </a:t>
            </a:r>
            <a:r>
              <a:rPr lang="en-IN" b="1" dirty="0" smtClean="0">
                <a:solidFill>
                  <a:schemeClr val="tx1"/>
                </a:solidFill>
              </a:rPr>
              <a:t>monologue</a:t>
            </a:r>
            <a:r>
              <a:rPr lang="en-IN" dirty="0" smtClean="0">
                <a:solidFill>
                  <a:schemeClr val="tx1"/>
                </a:solidFill>
              </a:rPr>
              <a:t>.</a:t>
            </a:r>
          </a:p>
          <a:p>
            <a:pPr marL="514350" indent="-514350">
              <a:buFont typeface="+mj-lt"/>
              <a:buAutoNum type="arabicPeriod"/>
            </a:pPr>
            <a:r>
              <a:rPr lang="en-IN" dirty="0" smtClean="0">
                <a:solidFill>
                  <a:schemeClr val="tx1"/>
                </a:solidFill>
              </a:rPr>
              <a:t> Exchange some nice words when they </a:t>
            </a:r>
            <a:r>
              <a:rPr lang="en-IN" b="1" dirty="0" smtClean="0">
                <a:solidFill>
                  <a:schemeClr val="tx1"/>
                </a:solidFill>
              </a:rPr>
              <a:t>leave</a:t>
            </a:r>
            <a:r>
              <a:rPr lang="en-IN" dirty="0" smtClean="0">
                <a:solidFill>
                  <a:schemeClr val="tx1"/>
                </a:solidFill>
              </a:rPr>
              <a:t>. </a:t>
            </a:r>
            <a:endParaRPr lang="en-IN" dirty="0">
              <a:solidFill>
                <a:schemeClr val="tx1"/>
              </a:solidFill>
            </a:endParaRPr>
          </a:p>
        </p:txBody>
      </p:sp>
    </p:spTree>
    <p:extLst>
      <p:ext uri="{BB962C8B-B14F-4D97-AF65-F5344CB8AC3E}">
        <p14:creationId xmlns:p14="http://schemas.microsoft.com/office/powerpoint/2010/main" val="12286127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0"/>
            <a:ext cx="8457564" cy="566181"/>
          </a:xfrm>
          <a:prstGeom prst="rect">
            <a:avLst/>
          </a:prstGeom>
        </p:spPr>
        <p:txBody>
          <a:bodyPr vert="horz" wrap="square" lIns="0" tIns="12065" rIns="0" bIns="0" rtlCol="0">
            <a:spAutoFit/>
          </a:bodyPr>
          <a:lstStyle/>
          <a:p>
            <a:pPr marL="12700">
              <a:lnSpc>
                <a:spcPct val="100000"/>
              </a:lnSpc>
              <a:spcBef>
                <a:spcPts val="95"/>
              </a:spcBef>
            </a:pPr>
            <a:r>
              <a:rPr sz="3600" b="1" spc="-5" dirty="0">
                <a:latin typeface="Times New Roman"/>
                <a:cs typeface="Times New Roman"/>
              </a:rPr>
              <a:t>A three-layer</a:t>
            </a:r>
            <a:r>
              <a:rPr sz="3600" b="1" spc="-204" dirty="0">
                <a:latin typeface="Times New Roman"/>
                <a:cs typeface="Times New Roman"/>
              </a:rPr>
              <a:t> </a:t>
            </a:r>
            <a:r>
              <a:rPr sz="3600" b="1" dirty="0">
                <a:latin typeface="Times New Roman"/>
                <a:cs typeface="Times New Roman"/>
              </a:rPr>
              <a:t>protocol</a:t>
            </a:r>
          </a:p>
        </p:txBody>
      </p:sp>
      <p:sp>
        <p:nvSpPr>
          <p:cNvPr id="35" name="Text Placeholder 34"/>
          <p:cNvSpPr>
            <a:spLocks noGrp="1"/>
          </p:cNvSpPr>
          <p:nvPr>
            <p:ph type="body" idx="1"/>
          </p:nvPr>
        </p:nvSpPr>
        <p:spPr>
          <a:xfrm>
            <a:off x="152400" y="722824"/>
            <a:ext cx="8754102" cy="1120820"/>
          </a:xfrm>
        </p:spPr>
        <p:txBody>
          <a:bodyPr/>
          <a:lstStyle/>
          <a:p>
            <a:pPr marL="469900" marR="0" lvl="0" indent="-457200" algn="l" defTabSz="914400" rtl="0" eaLnBrk="1" fontAlgn="auto" latinLnBrk="0" hangingPunct="1">
              <a:lnSpc>
                <a:spcPct val="100000"/>
              </a:lnSpc>
              <a:spcBef>
                <a:spcPts val="100"/>
              </a:spcBef>
              <a:spcAft>
                <a:spcPts val="0"/>
              </a:spcAft>
              <a:buClrTx/>
              <a:buSzTx/>
              <a:buFont typeface="Wingdings"/>
              <a:buChar char=""/>
              <a:tabLst>
                <a:tab pos="469900" algn="l"/>
                <a:tab pos="470534" algn="l"/>
                <a:tab pos="2157095" algn="l"/>
              </a:tabLst>
              <a:defRPr/>
            </a:pPr>
            <a:r>
              <a:rPr lang="en-US" sz="2000" kern="1200" dirty="0"/>
              <a:t>Second</a:t>
            </a:r>
            <a:r>
              <a:rPr lang="en-US" sz="2000" kern="1200" spc="125" dirty="0"/>
              <a:t> </a:t>
            </a:r>
            <a:r>
              <a:rPr lang="en-US" sz="2000" kern="1200" spc="-5" dirty="0"/>
              <a:t>Scenario	</a:t>
            </a:r>
            <a:r>
              <a:rPr lang="en-US" sz="2000" kern="1200" dirty="0"/>
              <a:t>(Ann</a:t>
            </a:r>
            <a:r>
              <a:rPr lang="en-US" sz="2000" kern="1200" spc="110" dirty="0"/>
              <a:t> </a:t>
            </a:r>
            <a:r>
              <a:rPr lang="en-US" sz="2000" kern="1200" dirty="0"/>
              <a:t>got</a:t>
            </a:r>
            <a:r>
              <a:rPr lang="en-US" sz="2000" kern="1200" spc="120" dirty="0"/>
              <a:t> </a:t>
            </a:r>
            <a:r>
              <a:rPr lang="en-US" sz="2000" kern="1200" spc="-5" dirty="0"/>
              <a:t>promoted</a:t>
            </a:r>
            <a:r>
              <a:rPr lang="en-US" sz="2000" kern="1200" spc="120" dirty="0"/>
              <a:t> </a:t>
            </a:r>
            <a:r>
              <a:rPr lang="en-US" sz="2000" kern="1200" dirty="0"/>
              <a:t>and</a:t>
            </a:r>
            <a:r>
              <a:rPr lang="en-US" sz="2000" kern="1200" spc="105" dirty="0"/>
              <a:t> </a:t>
            </a:r>
            <a:r>
              <a:rPr lang="en-US" sz="2000" kern="1200" spc="-5" dirty="0"/>
              <a:t>transferred</a:t>
            </a:r>
            <a:r>
              <a:rPr lang="en-US" sz="2000" kern="1200" spc="125" dirty="0"/>
              <a:t> </a:t>
            </a:r>
            <a:r>
              <a:rPr lang="en-US" sz="2000" kern="1200" dirty="0"/>
              <a:t>to</a:t>
            </a:r>
            <a:r>
              <a:rPr lang="en-US" sz="2000" kern="1200" spc="114" dirty="0"/>
              <a:t> </a:t>
            </a:r>
            <a:r>
              <a:rPr lang="en-US" sz="2000" kern="1200" spc="-5" dirty="0"/>
              <a:t>another</a:t>
            </a:r>
            <a:r>
              <a:rPr lang="en-US" sz="2000" kern="1200" spc="105" dirty="0"/>
              <a:t> </a:t>
            </a:r>
            <a:r>
              <a:rPr lang="en-US" sz="2000" kern="1200" dirty="0"/>
              <a:t>branch</a:t>
            </a:r>
            <a:r>
              <a:rPr lang="en-US" sz="2000" kern="1200" spc="120" dirty="0"/>
              <a:t> </a:t>
            </a:r>
            <a:r>
              <a:rPr lang="en-US" sz="2000" kern="1200" spc="120" dirty="0" smtClean="0"/>
              <a:t>                                                                      </a:t>
            </a:r>
          </a:p>
          <a:p>
            <a:pPr marL="12700" marR="0" lvl="0" algn="l" defTabSz="914400" rtl="0" eaLnBrk="1" fontAlgn="auto" latinLnBrk="0" hangingPunct="1">
              <a:lnSpc>
                <a:spcPct val="100000"/>
              </a:lnSpc>
              <a:spcBef>
                <a:spcPts val="100"/>
              </a:spcBef>
              <a:spcAft>
                <a:spcPts val="0"/>
              </a:spcAft>
              <a:buClrTx/>
              <a:buSzTx/>
              <a:tabLst>
                <a:tab pos="469900" algn="l"/>
                <a:tab pos="470534" algn="l"/>
                <a:tab pos="2157095" algn="l"/>
              </a:tabLst>
              <a:defRPr/>
            </a:pPr>
            <a:r>
              <a:rPr lang="en-US" sz="2000" kern="1200" spc="120" dirty="0"/>
              <a:t> </a:t>
            </a:r>
            <a:r>
              <a:rPr lang="en-US" sz="2000" kern="1200" spc="120" dirty="0" smtClean="0"/>
              <a:t>                                       </a:t>
            </a:r>
            <a:r>
              <a:rPr lang="en-US" sz="2000" kern="1200" spc="-5" dirty="0" smtClean="0"/>
              <a:t>located </a:t>
            </a:r>
            <a:r>
              <a:rPr lang="en-US" sz="2000" kern="1200" dirty="0" smtClean="0"/>
              <a:t>in </a:t>
            </a:r>
            <a:r>
              <a:rPr lang="en-US" sz="2000" kern="1200" dirty="0"/>
              <a:t>a far </a:t>
            </a:r>
            <a:r>
              <a:rPr lang="en-US" sz="2000" kern="1200" spc="-15" dirty="0"/>
              <a:t>off</a:t>
            </a:r>
            <a:r>
              <a:rPr lang="en-US" sz="2000" kern="1200" spc="-20" dirty="0"/>
              <a:t> </a:t>
            </a:r>
            <a:r>
              <a:rPr lang="en-US" sz="2000" kern="1200" spc="5" dirty="0"/>
              <a:t>city)</a:t>
            </a:r>
            <a:endParaRPr lang="en-US" sz="2000" kern="1200" dirty="0">
              <a:solidFill>
                <a:prstClr val="black"/>
              </a:solidFill>
            </a:endParaRPr>
          </a:p>
          <a:p>
            <a:endParaRPr lang="en-IN" dirty="0"/>
          </a:p>
        </p:txBody>
      </p:sp>
      <p:sp>
        <p:nvSpPr>
          <p:cNvPr id="3" name="object 3"/>
          <p:cNvSpPr/>
          <p:nvPr/>
        </p:nvSpPr>
        <p:spPr>
          <a:xfrm>
            <a:off x="152400" y="1621536"/>
            <a:ext cx="2209800" cy="915924"/>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52400" y="3259835"/>
            <a:ext cx="2209800" cy="470915"/>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152400" y="4575047"/>
            <a:ext cx="2209800" cy="541019"/>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6664452" y="1621536"/>
            <a:ext cx="2233153" cy="915924"/>
          </a:xfrm>
          <a:prstGeom prst="rect">
            <a:avLst/>
          </a:prstGeom>
          <a:blipFill>
            <a:blip r:embed="rId5" cstate="print"/>
            <a:stretch>
              <a:fillRect/>
            </a:stretch>
          </a:blipFill>
        </p:spPr>
        <p:txBody>
          <a:bodyPr wrap="square" lIns="0" tIns="0" rIns="0" bIns="0" rtlCol="0"/>
          <a:lstStyle/>
          <a:p>
            <a:endParaRPr dirty="0"/>
          </a:p>
        </p:txBody>
      </p:sp>
      <p:sp>
        <p:nvSpPr>
          <p:cNvPr id="7" name="object 7"/>
          <p:cNvSpPr/>
          <p:nvPr/>
        </p:nvSpPr>
        <p:spPr>
          <a:xfrm>
            <a:off x="6664452" y="4575047"/>
            <a:ext cx="2228705" cy="541019"/>
          </a:xfrm>
          <a:prstGeom prst="rect">
            <a:avLst/>
          </a:prstGeom>
          <a:blipFill>
            <a:blip r:embed="rId6" cstate="print"/>
            <a:stretch>
              <a:fillRect/>
            </a:stretch>
          </a:blipFill>
        </p:spPr>
        <p:txBody>
          <a:bodyPr wrap="square" lIns="0" tIns="0" rIns="0" bIns="0" rtlCol="0"/>
          <a:lstStyle/>
          <a:p>
            <a:endParaRPr dirty="0"/>
          </a:p>
        </p:txBody>
      </p:sp>
      <p:sp>
        <p:nvSpPr>
          <p:cNvPr id="8" name="object 8"/>
          <p:cNvSpPr/>
          <p:nvPr/>
        </p:nvSpPr>
        <p:spPr>
          <a:xfrm>
            <a:off x="6664452" y="3259835"/>
            <a:ext cx="2242050" cy="470915"/>
          </a:xfrm>
          <a:prstGeom prst="rect">
            <a:avLst/>
          </a:prstGeom>
          <a:blipFill>
            <a:blip r:embed="rId7" cstate="print"/>
            <a:stretch>
              <a:fillRect/>
            </a:stretch>
          </a:blipFill>
        </p:spPr>
        <p:txBody>
          <a:bodyPr wrap="square" lIns="0" tIns="0" rIns="0" bIns="0" rtlCol="0"/>
          <a:lstStyle/>
          <a:p>
            <a:endParaRPr dirty="0"/>
          </a:p>
        </p:txBody>
      </p:sp>
      <p:sp>
        <p:nvSpPr>
          <p:cNvPr id="9" name="object 9"/>
          <p:cNvSpPr/>
          <p:nvPr/>
        </p:nvSpPr>
        <p:spPr>
          <a:xfrm>
            <a:off x="2397251" y="2095466"/>
            <a:ext cx="4180332" cy="359697"/>
          </a:xfrm>
          <a:prstGeom prst="rect">
            <a:avLst/>
          </a:prstGeom>
          <a:blipFill>
            <a:blip r:embed="rId8" cstate="print"/>
            <a:stretch>
              <a:fillRect/>
            </a:stretch>
          </a:blipFill>
        </p:spPr>
        <p:txBody>
          <a:bodyPr wrap="square" lIns="0" tIns="0" rIns="0" bIns="0" rtlCol="0"/>
          <a:lstStyle/>
          <a:p>
            <a:endParaRPr dirty="0"/>
          </a:p>
        </p:txBody>
      </p:sp>
      <p:sp>
        <p:nvSpPr>
          <p:cNvPr id="10" name="object 10"/>
          <p:cNvSpPr/>
          <p:nvPr/>
        </p:nvSpPr>
        <p:spPr>
          <a:xfrm>
            <a:off x="2420111" y="3359289"/>
            <a:ext cx="4178808" cy="360794"/>
          </a:xfrm>
          <a:prstGeom prst="rect">
            <a:avLst/>
          </a:prstGeom>
          <a:blipFill>
            <a:blip r:embed="rId9" cstate="print"/>
            <a:stretch>
              <a:fillRect/>
            </a:stretch>
          </a:blipFill>
        </p:spPr>
        <p:txBody>
          <a:bodyPr wrap="square" lIns="0" tIns="0" rIns="0" bIns="0" rtlCol="0"/>
          <a:lstStyle/>
          <a:p>
            <a:endParaRPr dirty="0"/>
          </a:p>
        </p:txBody>
      </p:sp>
      <p:sp>
        <p:nvSpPr>
          <p:cNvPr id="11" name="object 11"/>
          <p:cNvSpPr/>
          <p:nvPr/>
        </p:nvSpPr>
        <p:spPr>
          <a:xfrm>
            <a:off x="2362200" y="4618795"/>
            <a:ext cx="4248911" cy="334204"/>
          </a:xfrm>
          <a:prstGeom prst="rect">
            <a:avLst/>
          </a:prstGeom>
          <a:blipFill>
            <a:blip r:embed="rId10" cstate="print"/>
            <a:stretch>
              <a:fillRect/>
            </a:stretch>
          </a:blipFill>
        </p:spPr>
        <p:txBody>
          <a:bodyPr wrap="square" lIns="0" tIns="0" rIns="0" bIns="0" rtlCol="0"/>
          <a:lstStyle/>
          <a:p>
            <a:endParaRPr dirty="0"/>
          </a:p>
        </p:txBody>
      </p:sp>
      <p:sp>
        <p:nvSpPr>
          <p:cNvPr id="12" name="object 12"/>
          <p:cNvSpPr/>
          <p:nvPr/>
        </p:nvSpPr>
        <p:spPr>
          <a:xfrm>
            <a:off x="1557922" y="2659174"/>
            <a:ext cx="5948680" cy="3135630"/>
          </a:xfrm>
          <a:custGeom>
            <a:avLst/>
            <a:gdLst/>
            <a:ahLst/>
            <a:cxnLst/>
            <a:rect l="l" t="t" r="r" b="b"/>
            <a:pathLst>
              <a:path w="5948680" h="3135629">
                <a:moveTo>
                  <a:pt x="0" y="0"/>
                </a:moveTo>
                <a:lnTo>
                  <a:pt x="0" y="3135161"/>
                </a:lnTo>
                <a:lnTo>
                  <a:pt x="5948159" y="3135161"/>
                </a:lnTo>
                <a:lnTo>
                  <a:pt x="5948159" y="1585"/>
                </a:lnTo>
              </a:path>
            </a:pathLst>
          </a:custGeom>
          <a:ln w="51855">
            <a:solidFill>
              <a:srgbClr val="EC1C23"/>
            </a:solidFill>
          </a:ln>
        </p:spPr>
        <p:txBody>
          <a:bodyPr wrap="square" lIns="0" tIns="0" rIns="0" bIns="0" rtlCol="0"/>
          <a:lstStyle/>
          <a:p>
            <a:endParaRPr dirty="0"/>
          </a:p>
        </p:txBody>
      </p:sp>
      <p:sp>
        <p:nvSpPr>
          <p:cNvPr id="13" name="object 13"/>
          <p:cNvSpPr/>
          <p:nvPr/>
        </p:nvSpPr>
        <p:spPr>
          <a:xfrm>
            <a:off x="7393951" y="2540451"/>
            <a:ext cx="224074" cy="170366"/>
          </a:xfrm>
          <a:prstGeom prst="rect">
            <a:avLst/>
          </a:prstGeom>
          <a:blipFill>
            <a:blip r:embed="rId11" cstate="print"/>
            <a:stretch>
              <a:fillRect/>
            </a:stretch>
          </a:blipFill>
        </p:spPr>
        <p:txBody>
          <a:bodyPr wrap="square" lIns="0" tIns="0" rIns="0" bIns="0" rtlCol="0"/>
          <a:lstStyle/>
          <a:p>
            <a:endParaRPr dirty="0"/>
          </a:p>
        </p:txBody>
      </p:sp>
      <p:sp>
        <p:nvSpPr>
          <p:cNvPr id="14" name="object 14"/>
          <p:cNvSpPr/>
          <p:nvPr/>
        </p:nvSpPr>
        <p:spPr>
          <a:xfrm>
            <a:off x="1445811" y="2538865"/>
            <a:ext cx="224216" cy="170366"/>
          </a:xfrm>
          <a:prstGeom prst="rect">
            <a:avLst/>
          </a:prstGeom>
          <a:blipFill>
            <a:blip r:embed="rId12" cstate="print"/>
            <a:stretch>
              <a:fillRect/>
            </a:stretch>
          </a:blipFill>
        </p:spPr>
        <p:txBody>
          <a:bodyPr wrap="square" lIns="0" tIns="0" rIns="0" bIns="0" rtlCol="0"/>
          <a:lstStyle/>
          <a:p>
            <a:endParaRPr dirty="0"/>
          </a:p>
        </p:txBody>
      </p:sp>
      <p:sp>
        <p:nvSpPr>
          <p:cNvPr id="15" name="object 15"/>
          <p:cNvSpPr txBox="1"/>
          <p:nvPr/>
        </p:nvSpPr>
        <p:spPr>
          <a:xfrm>
            <a:off x="3533631" y="5824171"/>
            <a:ext cx="2004695" cy="266065"/>
          </a:xfrm>
          <a:prstGeom prst="rect">
            <a:avLst/>
          </a:prstGeom>
        </p:spPr>
        <p:txBody>
          <a:bodyPr vert="horz" wrap="square" lIns="0" tIns="15875" rIns="0" bIns="0" rtlCol="0">
            <a:spAutoFit/>
          </a:bodyPr>
          <a:lstStyle/>
          <a:p>
            <a:pPr marL="12700">
              <a:lnSpc>
                <a:spcPct val="100000"/>
              </a:lnSpc>
              <a:spcBef>
                <a:spcPts val="125"/>
              </a:spcBef>
            </a:pPr>
            <a:r>
              <a:rPr sz="1550" spc="120" dirty="0">
                <a:latin typeface="Times New Roman"/>
                <a:cs typeface="Times New Roman"/>
              </a:rPr>
              <a:t>Postal </a:t>
            </a:r>
            <a:r>
              <a:rPr sz="1550" spc="110" dirty="0">
                <a:latin typeface="Times New Roman"/>
                <a:cs typeface="Times New Roman"/>
              </a:rPr>
              <a:t>carrier</a:t>
            </a:r>
            <a:r>
              <a:rPr sz="1550" spc="10" dirty="0">
                <a:latin typeface="Times New Roman"/>
                <a:cs typeface="Times New Roman"/>
              </a:rPr>
              <a:t> </a:t>
            </a:r>
            <a:r>
              <a:rPr sz="1550" spc="105" dirty="0">
                <a:latin typeface="Times New Roman"/>
                <a:cs typeface="Times New Roman"/>
              </a:rPr>
              <a:t>facility</a:t>
            </a:r>
            <a:endParaRPr sz="1550" dirty="0">
              <a:latin typeface="Times New Roman"/>
              <a:cs typeface="Times New Roman"/>
            </a:endParaRPr>
          </a:p>
        </p:txBody>
      </p:sp>
      <p:sp>
        <p:nvSpPr>
          <p:cNvPr id="16" name="object 16"/>
          <p:cNvSpPr/>
          <p:nvPr/>
        </p:nvSpPr>
        <p:spPr>
          <a:xfrm>
            <a:off x="2560320" y="5486400"/>
            <a:ext cx="3895344" cy="231647"/>
          </a:xfrm>
          <a:prstGeom prst="rect">
            <a:avLst/>
          </a:prstGeom>
          <a:blipFill>
            <a:blip r:embed="rId13"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8241385" cy="910407"/>
          </a:xfrm>
        </p:spPr>
        <p:txBody>
          <a:bodyPr/>
          <a:lstStyle/>
          <a:p>
            <a:r>
              <a:rPr lang="en-IN" b="1" spc="-5" dirty="0">
                <a:latin typeface="Times New Roman"/>
                <a:cs typeface="Times New Roman"/>
              </a:rPr>
              <a:t>A three-layer</a:t>
            </a:r>
            <a:r>
              <a:rPr lang="en-IN" b="1" spc="-204" dirty="0">
                <a:latin typeface="Times New Roman"/>
                <a:cs typeface="Times New Roman"/>
              </a:rPr>
              <a:t> </a:t>
            </a:r>
            <a:r>
              <a:rPr lang="en-IN" b="1" dirty="0">
                <a:latin typeface="Times New Roman"/>
                <a:cs typeface="Times New Roman"/>
              </a:rPr>
              <a:t>protocol</a:t>
            </a:r>
            <a:endParaRPr lang="en-IN" dirty="0"/>
          </a:p>
        </p:txBody>
      </p:sp>
      <p:sp>
        <p:nvSpPr>
          <p:cNvPr id="3" name="Text Placeholder 2"/>
          <p:cNvSpPr>
            <a:spLocks noGrp="1"/>
          </p:cNvSpPr>
          <p:nvPr>
            <p:ph type="body" idx="1"/>
          </p:nvPr>
        </p:nvSpPr>
        <p:spPr>
          <a:xfrm>
            <a:off x="152400" y="1139007"/>
            <a:ext cx="8991600" cy="4924425"/>
          </a:xfrm>
        </p:spPr>
        <p:txBody>
          <a:bodyPr/>
          <a:lstStyle/>
          <a:p>
            <a:pPr marL="457200" indent="-457200">
              <a:buFont typeface="Arial" panose="020B0604020202020204" pitchFamily="34" charset="0"/>
              <a:buChar char="•"/>
            </a:pPr>
            <a:r>
              <a:rPr lang="en-IN" dirty="0" smtClean="0">
                <a:solidFill>
                  <a:schemeClr val="tx1"/>
                </a:solidFill>
              </a:rPr>
              <a:t>Using mail through the post office.</a:t>
            </a:r>
          </a:p>
          <a:p>
            <a:pPr marL="457200" indent="-457200">
              <a:buFont typeface="Arial" panose="020B0604020202020204" pitchFamily="34" charset="0"/>
              <a:buChar char="•"/>
            </a:pPr>
            <a:r>
              <a:rPr lang="en-IN" dirty="0" smtClean="0">
                <a:solidFill>
                  <a:schemeClr val="tx1"/>
                </a:solidFill>
              </a:rPr>
              <a:t>They do not want their ideas to be </a:t>
            </a:r>
            <a:r>
              <a:rPr lang="en-IN" b="1" dirty="0" smtClean="0">
                <a:solidFill>
                  <a:schemeClr val="tx1"/>
                </a:solidFill>
              </a:rPr>
              <a:t>revealed</a:t>
            </a:r>
            <a:r>
              <a:rPr lang="en-IN" dirty="0" smtClean="0">
                <a:solidFill>
                  <a:schemeClr val="tx1"/>
                </a:solidFill>
              </a:rPr>
              <a:t> by other people---</a:t>
            </a:r>
            <a:r>
              <a:rPr lang="en-IN" b="1" dirty="0" smtClean="0">
                <a:solidFill>
                  <a:schemeClr val="tx1"/>
                </a:solidFill>
              </a:rPr>
              <a:t>encryption/decryption Technique</a:t>
            </a:r>
            <a:r>
              <a:rPr lang="en-IN" dirty="0" smtClean="0">
                <a:solidFill>
                  <a:schemeClr val="tx1"/>
                </a:solidFill>
              </a:rPr>
              <a:t>.</a:t>
            </a:r>
          </a:p>
          <a:p>
            <a:pPr marL="457200" indent="-457200">
              <a:buFont typeface="Arial" panose="020B0604020202020204" pitchFamily="34" charset="0"/>
              <a:buChar char="•"/>
            </a:pPr>
            <a:r>
              <a:rPr lang="en-IN" dirty="0">
                <a:solidFill>
                  <a:schemeClr val="tx1"/>
                </a:solidFill>
              </a:rPr>
              <a:t>Communication takes place in </a:t>
            </a:r>
            <a:r>
              <a:rPr lang="en-IN" b="1" dirty="0" smtClean="0">
                <a:solidFill>
                  <a:schemeClr val="tx1"/>
                </a:solidFill>
              </a:rPr>
              <a:t>3 layers</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Each have </a:t>
            </a:r>
            <a:r>
              <a:rPr lang="en-IN" b="1" dirty="0" smtClean="0">
                <a:solidFill>
                  <a:schemeClr val="tx1"/>
                </a:solidFill>
              </a:rPr>
              <a:t>3 machines </a:t>
            </a:r>
            <a:r>
              <a:rPr lang="en-IN" dirty="0" smtClean="0">
                <a:solidFill>
                  <a:schemeClr val="tx1"/>
                </a:solidFill>
              </a:rPr>
              <a:t>that can perform the task at each layer.</a:t>
            </a:r>
          </a:p>
          <a:p>
            <a:pPr marL="457200" indent="-457200">
              <a:buFont typeface="Arial" panose="020B0604020202020204" pitchFamily="34" charset="0"/>
              <a:buChar char="•"/>
            </a:pPr>
            <a:r>
              <a:rPr lang="en-IN" dirty="0" smtClean="0">
                <a:solidFill>
                  <a:schemeClr val="tx1"/>
                </a:solidFill>
              </a:rPr>
              <a:t>Protocol layering enables us to divide complex task into several smaller/simpler task.(modularity) </a:t>
            </a:r>
          </a:p>
          <a:p>
            <a:pPr marL="457200" indent="-457200">
              <a:buFont typeface="Arial" panose="020B0604020202020204" pitchFamily="34" charset="0"/>
              <a:buChar char="•"/>
            </a:pPr>
            <a:endParaRPr lang="en-IN" dirty="0" smtClean="0">
              <a:solidFill>
                <a:schemeClr val="tx1"/>
              </a:solidFill>
            </a:endParaRPr>
          </a:p>
          <a:p>
            <a:endParaRPr lang="en-IN" dirty="0"/>
          </a:p>
        </p:txBody>
      </p:sp>
    </p:spTree>
    <p:extLst>
      <p:ext uri="{BB962C8B-B14F-4D97-AF65-F5344CB8AC3E}">
        <p14:creationId xmlns:p14="http://schemas.microsoft.com/office/powerpoint/2010/main" val="191878205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2288" y="320040"/>
            <a:ext cx="6090666" cy="1229105"/>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1876425" y="466470"/>
            <a:ext cx="5387340" cy="696595"/>
          </a:xfrm>
          <a:prstGeom prst="rect">
            <a:avLst/>
          </a:prstGeom>
        </p:spPr>
        <p:txBody>
          <a:bodyPr vert="horz" wrap="square" lIns="0" tIns="13335" rIns="0" bIns="0" rtlCol="0">
            <a:spAutoFit/>
          </a:bodyPr>
          <a:lstStyle/>
          <a:p>
            <a:pPr marL="12700">
              <a:lnSpc>
                <a:spcPct val="100000"/>
              </a:lnSpc>
              <a:spcBef>
                <a:spcPts val="105"/>
              </a:spcBef>
            </a:pPr>
            <a:r>
              <a:rPr b="1" dirty="0">
                <a:latin typeface="Times New Roman"/>
                <a:cs typeface="Times New Roman"/>
              </a:rPr>
              <a:t>Why </a:t>
            </a:r>
            <a:r>
              <a:rPr b="1" spc="-10" dirty="0">
                <a:latin typeface="Times New Roman"/>
                <a:cs typeface="Times New Roman"/>
              </a:rPr>
              <a:t>protocol</a:t>
            </a:r>
            <a:r>
              <a:rPr b="1" spc="-95" dirty="0">
                <a:latin typeface="Times New Roman"/>
                <a:cs typeface="Times New Roman"/>
              </a:rPr>
              <a:t> </a:t>
            </a:r>
            <a:r>
              <a:rPr b="1" dirty="0">
                <a:latin typeface="Times New Roman"/>
                <a:cs typeface="Times New Roman"/>
              </a:rPr>
              <a:t>layering</a:t>
            </a:r>
          </a:p>
        </p:txBody>
      </p:sp>
      <p:sp>
        <p:nvSpPr>
          <p:cNvPr id="4" name="object 4"/>
          <p:cNvSpPr/>
          <p:nvPr/>
        </p:nvSpPr>
        <p:spPr>
          <a:xfrm>
            <a:off x="312420" y="1548383"/>
            <a:ext cx="642366" cy="840486"/>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640080" y="1517903"/>
            <a:ext cx="3594354" cy="896874"/>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3703320" y="1517903"/>
            <a:ext cx="4133850" cy="896874"/>
          </a:xfrm>
          <a:prstGeom prst="rect">
            <a:avLst/>
          </a:prstGeom>
          <a:blipFill>
            <a:blip r:embed="rId5" cstate="print"/>
            <a:stretch>
              <a:fillRect/>
            </a:stretch>
          </a:blipFill>
        </p:spPr>
        <p:txBody>
          <a:bodyPr wrap="square" lIns="0" tIns="0" rIns="0" bIns="0" rtlCol="0"/>
          <a:lstStyle/>
          <a:p>
            <a:endParaRPr dirty="0"/>
          </a:p>
        </p:txBody>
      </p:sp>
      <p:sp>
        <p:nvSpPr>
          <p:cNvPr id="7" name="object 7"/>
          <p:cNvSpPr/>
          <p:nvPr/>
        </p:nvSpPr>
        <p:spPr>
          <a:xfrm>
            <a:off x="640080" y="2005583"/>
            <a:ext cx="8085582" cy="896874"/>
          </a:xfrm>
          <a:prstGeom prst="rect">
            <a:avLst/>
          </a:prstGeom>
          <a:blipFill>
            <a:blip r:embed="rId6" cstate="print"/>
            <a:stretch>
              <a:fillRect/>
            </a:stretch>
          </a:blipFill>
        </p:spPr>
        <p:txBody>
          <a:bodyPr wrap="square" lIns="0" tIns="0" rIns="0" bIns="0" rtlCol="0"/>
          <a:lstStyle/>
          <a:p>
            <a:endParaRPr dirty="0"/>
          </a:p>
        </p:txBody>
      </p:sp>
      <p:sp>
        <p:nvSpPr>
          <p:cNvPr id="8" name="object 8"/>
          <p:cNvSpPr/>
          <p:nvPr/>
        </p:nvSpPr>
        <p:spPr>
          <a:xfrm>
            <a:off x="640080" y="2493264"/>
            <a:ext cx="1346453" cy="896874"/>
          </a:xfrm>
          <a:prstGeom prst="rect">
            <a:avLst/>
          </a:prstGeom>
          <a:blipFill>
            <a:blip r:embed="rId7" cstate="print"/>
            <a:stretch>
              <a:fillRect/>
            </a:stretch>
          </a:blipFill>
        </p:spPr>
        <p:txBody>
          <a:bodyPr wrap="square" lIns="0" tIns="0" rIns="0" bIns="0" rtlCol="0"/>
          <a:lstStyle/>
          <a:p>
            <a:endParaRPr dirty="0"/>
          </a:p>
        </p:txBody>
      </p:sp>
      <p:sp>
        <p:nvSpPr>
          <p:cNvPr id="9" name="object 9"/>
          <p:cNvSpPr/>
          <p:nvPr/>
        </p:nvSpPr>
        <p:spPr>
          <a:xfrm>
            <a:off x="312420" y="3108960"/>
            <a:ext cx="642366" cy="840486"/>
          </a:xfrm>
          <a:prstGeom prst="rect">
            <a:avLst/>
          </a:prstGeom>
          <a:blipFill>
            <a:blip r:embed="rId3" cstate="print"/>
            <a:stretch>
              <a:fillRect/>
            </a:stretch>
          </a:blipFill>
        </p:spPr>
        <p:txBody>
          <a:bodyPr wrap="square" lIns="0" tIns="0" rIns="0" bIns="0" rtlCol="0"/>
          <a:lstStyle/>
          <a:p>
            <a:endParaRPr dirty="0"/>
          </a:p>
        </p:txBody>
      </p:sp>
      <p:sp>
        <p:nvSpPr>
          <p:cNvPr id="10" name="object 10"/>
          <p:cNvSpPr/>
          <p:nvPr/>
        </p:nvSpPr>
        <p:spPr>
          <a:xfrm>
            <a:off x="640080" y="3078479"/>
            <a:ext cx="7643622" cy="896874"/>
          </a:xfrm>
          <a:prstGeom prst="rect">
            <a:avLst/>
          </a:prstGeom>
          <a:blipFill>
            <a:blip r:embed="rId8" cstate="print"/>
            <a:stretch>
              <a:fillRect/>
            </a:stretch>
          </a:blipFill>
        </p:spPr>
        <p:txBody>
          <a:bodyPr wrap="square" lIns="0" tIns="0" rIns="0" bIns="0" rtlCol="0"/>
          <a:lstStyle/>
          <a:p>
            <a:endParaRPr dirty="0"/>
          </a:p>
        </p:txBody>
      </p:sp>
      <p:sp>
        <p:nvSpPr>
          <p:cNvPr id="11" name="object 11"/>
          <p:cNvSpPr/>
          <p:nvPr/>
        </p:nvSpPr>
        <p:spPr>
          <a:xfrm>
            <a:off x="640080" y="3566159"/>
            <a:ext cx="1392174" cy="896874"/>
          </a:xfrm>
          <a:prstGeom prst="rect">
            <a:avLst/>
          </a:prstGeom>
          <a:blipFill>
            <a:blip r:embed="rId9" cstate="print"/>
            <a:stretch>
              <a:fillRect/>
            </a:stretch>
          </a:blipFill>
        </p:spPr>
        <p:txBody>
          <a:bodyPr wrap="square" lIns="0" tIns="0" rIns="0" bIns="0" rtlCol="0"/>
          <a:lstStyle/>
          <a:p>
            <a:endParaRPr dirty="0"/>
          </a:p>
        </p:txBody>
      </p:sp>
      <p:sp>
        <p:nvSpPr>
          <p:cNvPr id="12" name="object 12"/>
          <p:cNvSpPr/>
          <p:nvPr/>
        </p:nvSpPr>
        <p:spPr>
          <a:xfrm>
            <a:off x="312420" y="4181855"/>
            <a:ext cx="642366" cy="840486"/>
          </a:xfrm>
          <a:prstGeom prst="rect">
            <a:avLst/>
          </a:prstGeom>
          <a:blipFill>
            <a:blip r:embed="rId3" cstate="print"/>
            <a:stretch>
              <a:fillRect/>
            </a:stretch>
          </a:blipFill>
        </p:spPr>
        <p:txBody>
          <a:bodyPr wrap="square" lIns="0" tIns="0" rIns="0" bIns="0" rtlCol="0"/>
          <a:lstStyle/>
          <a:p>
            <a:endParaRPr dirty="0"/>
          </a:p>
        </p:txBody>
      </p:sp>
      <p:sp>
        <p:nvSpPr>
          <p:cNvPr id="13" name="object 13"/>
          <p:cNvSpPr/>
          <p:nvPr/>
        </p:nvSpPr>
        <p:spPr>
          <a:xfrm>
            <a:off x="640080" y="4151376"/>
            <a:ext cx="2474214" cy="896874"/>
          </a:xfrm>
          <a:prstGeom prst="rect">
            <a:avLst/>
          </a:prstGeom>
          <a:blipFill>
            <a:blip r:embed="rId10" cstate="print"/>
            <a:stretch>
              <a:fillRect/>
            </a:stretch>
          </a:blipFill>
        </p:spPr>
        <p:txBody>
          <a:bodyPr wrap="square" lIns="0" tIns="0" rIns="0" bIns="0" rtlCol="0"/>
          <a:lstStyle/>
          <a:p>
            <a:endParaRPr dirty="0"/>
          </a:p>
        </p:txBody>
      </p:sp>
      <p:sp>
        <p:nvSpPr>
          <p:cNvPr id="14" name="object 14"/>
          <p:cNvSpPr/>
          <p:nvPr/>
        </p:nvSpPr>
        <p:spPr>
          <a:xfrm>
            <a:off x="2583179" y="4151376"/>
            <a:ext cx="5674614" cy="896874"/>
          </a:xfrm>
          <a:prstGeom prst="rect">
            <a:avLst/>
          </a:prstGeom>
          <a:blipFill>
            <a:blip r:embed="rId11" cstate="print"/>
            <a:stretch>
              <a:fillRect/>
            </a:stretch>
          </a:blipFill>
        </p:spPr>
        <p:txBody>
          <a:bodyPr wrap="square" lIns="0" tIns="0" rIns="0" bIns="0" rtlCol="0"/>
          <a:lstStyle/>
          <a:p>
            <a:endParaRPr dirty="0"/>
          </a:p>
        </p:txBody>
      </p:sp>
      <p:sp>
        <p:nvSpPr>
          <p:cNvPr id="15" name="object 15"/>
          <p:cNvSpPr/>
          <p:nvPr/>
        </p:nvSpPr>
        <p:spPr>
          <a:xfrm>
            <a:off x="312420" y="4767071"/>
            <a:ext cx="642366" cy="840485"/>
          </a:xfrm>
          <a:prstGeom prst="rect">
            <a:avLst/>
          </a:prstGeom>
          <a:blipFill>
            <a:blip r:embed="rId12" cstate="print"/>
            <a:stretch>
              <a:fillRect/>
            </a:stretch>
          </a:blipFill>
        </p:spPr>
        <p:txBody>
          <a:bodyPr wrap="square" lIns="0" tIns="0" rIns="0" bIns="0" rtlCol="0"/>
          <a:lstStyle/>
          <a:p>
            <a:endParaRPr dirty="0"/>
          </a:p>
        </p:txBody>
      </p:sp>
      <p:sp>
        <p:nvSpPr>
          <p:cNvPr id="16" name="object 16"/>
          <p:cNvSpPr/>
          <p:nvPr/>
        </p:nvSpPr>
        <p:spPr>
          <a:xfrm>
            <a:off x="640080" y="4736591"/>
            <a:ext cx="2338578" cy="896874"/>
          </a:xfrm>
          <a:prstGeom prst="rect">
            <a:avLst/>
          </a:prstGeom>
          <a:blipFill>
            <a:blip r:embed="rId13" cstate="print"/>
            <a:stretch>
              <a:fillRect/>
            </a:stretch>
          </a:blipFill>
        </p:spPr>
        <p:txBody>
          <a:bodyPr wrap="square" lIns="0" tIns="0" rIns="0" bIns="0" rtlCol="0"/>
          <a:lstStyle/>
          <a:p>
            <a:endParaRPr dirty="0"/>
          </a:p>
        </p:txBody>
      </p:sp>
      <p:sp>
        <p:nvSpPr>
          <p:cNvPr id="17" name="object 17"/>
          <p:cNvSpPr/>
          <p:nvPr/>
        </p:nvSpPr>
        <p:spPr>
          <a:xfrm>
            <a:off x="2447544" y="4736591"/>
            <a:ext cx="916685" cy="896874"/>
          </a:xfrm>
          <a:prstGeom prst="rect">
            <a:avLst/>
          </a:prstGeom>
          <a:blipFill>
            <a:blip r:embed="rId14" cstate="print"/>
            <a:stretch>
              <a:fillRect/>
            </a:stretch>
          </a:blipFill>
        </p:spPr>
        <p:txBody>
          <a:bodyPr wrap="square" lIns="0" tIns="0" rIns="0" bIns="0" rtlCol="0"/>
          <a:lstStyle/>
          <a:p>
            <a:endParaRPr dirty="0"/>
          </a:p>
        </p:txBody>
      </p:sp>
      <p:sp>
        <p:nvSpPr>
          <p:cNvPr id="18" name="object 18"/>
          <p:cNvSpPr/>
          <p:nvPr/>
        </p:nvSpPr>
        <p:spPr>
          <a:xfrm>
            <a:off x="2833116" y="4736591"/>
            <a:ext cx="5462778" cy="896874"/>
          </a:xfrm>
          <a:prstGeom prst="rect">
            <a:avLst/>
          </a:prstGeom>
          <a:blipFill>
            <a:blip r:embed="rId15" cstate="print"/>
            <a:stretch>
              <a:fillRect/>
            </a:stretch>
          </a:blipFill>
        </p:spPr>
        <p:txBody>
          <a:bodyPr wrap="square" lIns="0" tIns="0" rIns="0" bIns="0" rtlCol="0"/>
          <a:lstStyle/>
          <a:p>
            <a:endParaRPr dirty="0"/>
          </a:p>
        </p:txBody>
      </p:sp>
      <p:sp>
        <p:nvSpPr>
          <p:cNvPr id="19" name="object 19"/>
          <p:cNvSpPr/>
          <p:nvPr/>
        </p:nvSpPr>
        <p:spPr>
          <a:xfrm>
            <a:off x="640080" y="5213603"/>
            <a:ext cx="1504950" cy="896874"/>
          </a:xfrm>
          <a:prstGeom prst="rect">
            <a:avLst/>
          </a:prstGeom>
          <a:blipFill>
            <a:blip r:embed="rId16" cstate="print"/>
            <a:stretch>
              <a:fillRect/>
            </a:stretch>
          </a:blipFill>
        </p:spPr>
        <p:txBody>
          <a:bodyPr wrap="square" lIns="0" tIns="0" rIns="0" bIns="0" rtlCol="0"/>
          <a:lstStyle/>
          <a:p>
            <a:endParaRPr dirty="0"/>
          </a:p>
        </p:txBody>
      </p:sp>
      <p:sp>
        <p:nvSpPr>
          <p:cNvPr id="20" name="object 20"/>
          <p:cNvSpPr txBox="1"/>
          <p:nvPr/>
        </p:nvSpPr>
        <p:spPr>
          <a:xfrm>
            <a:off x="535940" y="1619452"/>
            <a:ext cx="7821930" cy="4210685"/>
          </a:xfrm>
          <a:prstGeom prst="rect">
            <a:avLst/>
          </a:prstGeom>
        </p:spPr>
        <p:txBody>
          <a:bodyPr vert="horz" wrap="square" lIns="0" tIns="13335" rIns="0" bIns="0" rtlCol="0">
            <a:spAutoFit/>
          </a:bodyPr>
          <a:lstStyle/>
          <a:p>
            <a:pPr marL="355600" marR="5080" indent="-342900">
              <a:lnSpc>
                <a:spcPct val="100000"/>
              </a:lnSpc>
              <a:spcBef>
                <a:spcPts val="105"/>
              </a:spcBef>
              <a:buFont typeface="Arial"/>
              <a:buChar char="•"/>
              <a:tabLst>
                <a:tab pos="355600" algn="l"/>
                <a:tab pos="356235" algn="l"/>
              </a:tabLst>
            </a:pPr>
            <a:r>
              <a:rPr sz="3200" b="1" spc="-5" dirty="0">
                <a:latin typeface="Times New Roman"/>
                <a:cs typeface="Times New Roman"/>
              </a:rPr>
              <a:t>protocol </a:t>
            </a:r>
            <a:r>
              <a:rPr sz="3200" b="1" dirty="0">
                <a:latin typeface="Times New Roman"/>
                <a:cs typeface="Times New Roman"/>
              </a:rPr>
              <a:t>layering </a:t>
            </a:r>
            <a:r>
              <a:rPr sz="3200" dirty="0">
                <a:latin typeface="Times New Roman"/>
                <a:cs typeface="Times New Roman"/>
              </a:rPr>
              <a:t>enables us to divide a  complex task </a:t>
            </a:r>
            <a:r>
              <a:rPr sz="3200" spc="-5" dirty="0">
                <a:latin typeface="Times New Roman"/>
                <a:cs typeface="Times New Roman"/>
              </a:rPr>
              <a:t>into </a:t>
            </a:r>
            <a:r>
              <a:rPr sz="3200" dirty="0">
                <a:latin typeface="Times New Roman"/>
                <a:cs typeface="Times New Roman"/>
              </a:rPr>
              <a:t>several smaller and</a:t>
            </a:r>
            <a:r>
              <a:rPr sz="3200" spc="-85" dirty="0">
                <a:latin typeface="Times New Roman"/>
                <a:cs typeface="Times New Roman"/>
              </a:rPr>
              <a:t> </a:t>
            </a:r>
            <a:r>
              <a:rPr sz="3200" dirty="0">
                <a:latin typeface="Times New Roman"/>
                <a:cs typeface="Times New Roman"/>
              </a:rPr>
              <a:t>simpler  tasks</a:t>
            </a:r>
          </a:p>
          <a:p>
            <a:pPr marL="355600" marR="450215" indent="-342900">
              <a:lnSpc>
                <a:spcPct val="100000"/>
              </a:lnSpc>
              <a:spcBef>
                <a:spcPts val="770"/>
              </a:spcBef>
              <a:buFont typeface="Arial"/>
              <a:buChar char="•"/>
              <a:tabLst>
                <a:tab pos="355600" algn="l"/>
                <a:tab pos="356235" algn="l"/>
              </a:tabLst>
            </a:pPr>
            <a:r>
              <a:rPr sz="3200" dirty="0">
                <a:latin typeface="Times New Roman"/>
                <a:cs typeface="Times New Roman"/>
              </a:rPr>
              <a:t>Provides modularity (changing a module</a:t>
            </a:r>
            <a:r>
              <a:rPr sz="3200" spc="-140" dirty="0">
                <a:latin typeface="Times New Roman"/>
                <a:cs typeface="Times New Roman"/>
              </a:rPr>
              <a:t> </a:t>
            </a:r>
            <a:r>
              <a:rPr sz="3200" dirty="0">
                <a:latin typeface="Times New Roman"/>
                <a:cs typeface="Times New Roman"/>
              </a:rPr>
              <a:t>is  easy)</a:t>
            </a:r>
          </a:p>
          <a:p>
            <a:pPr marL="355600" indent="-342900">
              <a:lnSpc>
                <a:spcPct val="100000"/>
              </a:lnSpc>
              <a:spcBef>
                <a:spcPts val="770"/>
              </a:spcBef>
              <a:buFont typeface="Arial"/>
              <a:buChar char="•"/>
              <a:tabLst>
                <a:tab pos="355600" algn="l"/>
                <a:tab pos="356235" algn="l"/>
              </a:tabLst>
            </a:pPr>
            <a:r>
              <a:rPr sz="3200" dirty="0">
                <a:latin typeface="Times New Roman"/>
                <a:cs typeface="Times New Roman"/>
              </a:rPr>
              <a:t>It separates </a:t>
            </a:r>
            <a:r>
              <a:rPr sz="3200" b="1" dirty="0">
                <a:latin typeface="Times New Roman"/>
                <a:cs typeface="Times New Roman"/>
              </a:rPr>
              <a:t>services </a:t>
            </a:r>
            <a:r>
              <a:rPr sz="3200" b="1" spc="-15" dirty="0">
                <a:latin typeface="Times New Roman"/>
                <a:cs typeface="Times New Roman"/>
              </a:rPr>
              <a:t>from</a:t>
            </a:r>
            <a:r>
              <a:rPr sz="3200" b="1" spc="-60" dirty="0">
                <a:latin typeface="Times New Roman"/>
                <a:cs typeface="Times New Roman"/>
              </a:rPr>
              <a:t> </a:t>
            </a:r>
            <a:r>
              <a:rPr sz="3200" b="1" dirty="0">
                <a:latin typeface="Times New Roman"/>
                <a:cs typeface="Times New Roman"/>
              </a:rPr>
              <a:t>implementation</a:t>
            </a:r>
            <a:endParaRPr sz="3200" dirty="0">
              <a:latin typeface="Times New Roman"/>
              <a:cs typeface="Times New Roman"/>
            </a:endParaRPr>
          </a:p>
          <a:p>
            <a:pPr marL="355600" marR="435609" indent="-342900">
              <a:lnSpc>
                <a:spcPts val="3760"/>
              </a:lnSpc>
              <a:spcBef>
                <a:spcPts val="965"/>
              </a:spcBef>
              <a:buFont typeface="Arial"/>
              <a:buChar char="•"/>
              <a:tabLst>
                <a:tab pos="355600" algn="l"/>
                <a:tab pos="356235" algn="l"/>
              </a:tabLst>
            </a:pPr>
            <a:r>
              <a:rPr sz="3200" dirty="0">
                <a:latin typeface="Times New Roman"/>
                <a:cs typeface="Times New Roman"/>
              </a:rPr>
              <a:t>All nodes </a:t>
            </a:r>
            <a:r>
              <a:rPr sz="3200" spc="5" dirty="0">
                <a:latin typeface="Times New Roman"/>
                <a:cs typeface="Times New Roman"/>
              </a:rPr>
              <a:t>(eg. </a:t>
            </a:r>
            <a:r>
              <a:rPr sz="3200" dirty="0">
                <a:latin typeface="Times New Roman"/>
                <a:cs typeface="Times New Roman"/>
              </a:rPr>
              <a:t>Routers) does not require</a:t>
            </a:r>
            <a:r>
              <a:rPr sz="3200" spc="-145" dirty="0">
                <a:latin typeface="Times New Roman"/>
                <a:cs typeface="Times New Roman"/>
              </a:rPr>
              <a:t> </a:t>
            </a:r>
            <a:r>
              <a:rPr sz="3200" dirty="0">
                <a:latin typeface="Times New Roman"/>
                <a:cs typeface="Times New Roman"/>
              </a:rPr>
              <a:t>all  layers</a:t>
            </a:r>
          </a:p>
        </p:txBody>
      </p:sp>
      <p:sp>
        <p:nvSpPr>
          <p:cNvPr id="22" name="object 22"/>
          <p:cNvSpPr txBox="1"/>
          <p:nvPr/>
        </p:nvSpPr>
        <p:spPr>
          <a:xfrm>
            <a:off x="842721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97</a:t>
            </a:r>
            <a:endParaRPr sz="1200" dirty="0">
              <a:latin typeface="Arial"/>
              <a:cs typeface="Aria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
            <a:ext cx="7852689" cy="690574"/>
          </a:xfrm>
          <a:prstGeom prst="rect">
            <a:avLst/>
          </a:prstGeom>
        </p:spPr>
        <p:txBody>
          <a:bodyPr vert="horz" wrap="square" lIns="0" tIns="13335" rIns="0" bIns="0" rtlCol="0">
            <a:spAutoFit/>
          </a:bodyPr>
          <a:lstStyle/>
          <a:p>
            <a:pPr marL="12700">
              <a:lnSpc>
                <a:spcPct val="100000"/>
              </a:lnSpc>
              <a:spcBef>
                <a:spcPts val="105"/>
              </a:spcBef>
            </a:pPr>
            <a:r>
              <a:rPr b="1" spc="-185" dirty="0">
                <a:latin typeface="Times New Roman" panose="02020603050405020304" pitchFamily="18" charset="0"/>
                <a:cs typeface="Times New Roman" panose="02020603050405020304" pitchFamily="18" charset="0"/>
              </a:rPr>
              <a:t>Principles </a:t>
            </a:r>
            <a:r>
              <a:rPr b="1" spc="-5" dirty="0">
                <a:latin typeface="Times New Roman" panose="02020603050405020304" pitchFamily="18" charset="0"/>
                <a:cs typeface="Times New Roman" panose="02020603050405020304" pitchFamily="18" charset="0"/>
              </a:rPr>
              <a:t>of </a:t>
            </a:r>
            <a:r>
              <a:rPr b="1" spc="-150" dirty="0">
                <a:latin typeface="Times New Roman" panose="02020603050405020304" pitchFamily="18" charset="0"/>
                <a:cs typeface="Times New Roman" panose="02020603050405020304" pitchFamily="18" charset="0"/>
              </a:rPr>
              <a:t>Protocol</a:t>
            </a:r>
            <a:r>
              <a:rPr b="1" spc="-540" dirty="0">
                <a:latin typeface="Times New Roman" panose="02020603050405020304" pitchFamily="18" charset="0"/>
                <a:cs typeface="Times New Roman" panose="02020603050405020304" pitchFamily="18" charset="0"/>
              </a:rPr>
              <a:t> </a:t>
            </a:r>
            <a:r>
              <a:rPr b="1" spc="-245" dirty="0">
                <a:latin typeface="Times New Roman" panose="02020603050405020304" pitchFamily="18" charset="0"/>
                <a:cs typeface="Times New Roman" panose="02020603050405020304" pitchFamily="18" charset="0"/>
              </a:rPr>
              <a:t>Layering</a:t>
            </a:r>
          </a:p>
        </p:txBody>
      </p:sp>
      <p:sp>
        <p:nvSpPr>
          <p:cNvPr id="3" name="object 3"/>
          <p:cNvSpPr txBox="1"/>
          <p:nvPr/>
        </p:nvSpPr>
        <p:spPr>
          <a:xfrm>
            <a:off x="0" y="914400"/>
            <a:ext cx="9144000" cy="5279009"/>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sz="3200" b="1" dirty="0">
                <a:latin typeface="Times New Roman" panose="02020603050405020304" pitchFamily="18" charset="0"/>
                <a:cs typeface="Times New Roman" panose="02020603050405020304" pitchFamily="18" charset="0"/>
              </a:rPr>
              <a:t>If </a:t>
            </a:r>
            <a:r>
              <a:rPr sz="3200" b="1" spc="-114" dirty="0">
                <a:latin typeface="Times New Roman" panose="02020603050405020304" pitchFamily="18" charset="0"/>
                <a:cs typeface="Times New Roman" panose="02020603050405020304" pitchFamily="18" charset="0"/>
              </a:rPr>
              <a:t>we </a:t>
            </a:r>
            <a:r>
              <a:rPr sz="3200" b="1" spc="-60" dirty="0">
                <a:latin typeface="Times New Roman" panose="02020603050405020304" pitchFamily="18" charset="0"/>
                <a:cs typeface="Times New Roman" panose="02020603050405020304" pitchFamily="18" charset="0"/>
              </a:rPr>
              <a:t>want </a:t>
            </a:r>
            <a:r>
              <a:rPr sz="3200" b="1" spc="-65" dirty="0">
                <a:latin typeface="Times New Roman" panose="02020603050405020304" pitchFamily="18" charset="0"/>
                <a:cs typeface="Times New Roman" panose="02020603050405020304" pitchFamily="18" charset="0"/>
              </a:rPr>
              <a:t>bidirectional </a:t>
            </a:r>
            <a:r>
              <a:rPr sz="3200" b="1" spc="-105" dirty="0">
                <a:latin typeface="Times New Roman" panose="02020603050405020304" pitchFamily="18" charset="0"/>
                <a:cs typeface="Times New Roman" panose="02020603050405020304" pitchFamily="18" charset="0"/>
              </a:rPr>
              <a:t>communication,</a:t>
            </a:r>
            <a:r>
              <a:rPr sz="3200" b="1" spc="-565" dirty="0">
                <a:latin typeface="Times New Roman" panose="02020603050405020304" pitchFamily="18" charset="0"/>
                <a:cs typeface="Times New Roman" panose="02020603050405020304" pitchFamily="18" charset="0"/>
              </a:rPr>
              <a:t> </a:t>
            </a:r>
            <a:r>
              <a:rPr sz="3200" b="1" spc="-120" dirty="0">
                <a:latin typeface="Times New Roman" panose="02020603050405020304" pitchFamily="18" charset="0"/>
                <a:cs typeface="Times New Roman" panose="02020603050405020304" pitchFamily="18" charset="0"/>
              </a:rPr>
              <a:t>we  </a:t>
            </a:r>
            <a:r>
              <a:rPr sz="3200" b="1" spc="-145" dirty="0">
                <a:latin typeface="Times New Roman" panose="02020603050405020304" pitchFamily="18" charset="0"/>
                <a:cs typeface="Times New Roman" panose="02020603050405020304" pitchFamily="18" charset="0"/>
              </a:rPr>
              <a:t>need </a:t>
            </a:r>
            <a:r>
              <a:rPr sz="3200" b="1" spc="20" dirty="0">
                <a:latin typeface="Times New Roman" panose="02020603050405020304" pitchFamily="18" charset="0"/>
                <a:cs typeface="Times New Roman" panose="02020603050405020304" pitchFamily="18" charset="0"/>
              </a:rPr>
              <a:t>to </a:t>
            </a:r>
            <a:r>
              <a:rPr sz="3200" b="1" spc="-200" dirty="0">
                <a:latin typeface="Times New Roman" panose="02020603050405020304" pitchFamily="18" charset="0"/>
                <a:cs typeface="Times New Roman" panose="02020603050405020304" pitchFamily="18" charset="0"/>
              </a:rPr>
              <a:t>make </a:t>
            </a:r>
            <a:r>
              <a:rPr sz="3200" b="1" spc="-195" dirty="0">
                <a:latin typeface="Times New Roman" panose="02020603050405020304" pitchFamily="18" charset="0"/>
                <a:cs typeface="Times New Roman" panose="02020603050405020304" pitchFamily="18" charset="0"/>
              </a:rPr>
              <a:t>each </a:t>
            </a:r>
            <a:r>
              <a:rPr sz="3200" b="1" spc="-125" dirty="0">
                <a:latin typeface="Times New Roman" panose="02020603050405020304" pitchFamily="18" charset="0"/>
                <a:cs typeface="Times New Roman" panose="02020603050405020304" pitchFamily="18" charset="0"/>
              </a:rPr>
              <a:t>layer </a:t>
            </a:r>
            <a:r>
              <a:rPr sz="3200" b="1" spc="-225" dirty="0">
                <a:latin typeface="Times New Roman" panose="02020603050405020304" pitchFamily="18" charset="0"/>
                <a:cs typeface="Times New Roman" panose="02020603050405020304" pitchFamily="18" charset="0"/>
              </a:rPr>
              <a:t>so </a:t>
            </a:r>
            <a:r>
              <a:rPr sz="3200" b="1" dirty="0">
                <a:latin typeface="Times New Roman" panose="02020603050405020304" pitchFamily="18" charset="0"/>
                <a:cs typeface="Times New Roman" panose="02020603050405020304" pitchFamily="18" charset="0"/>
              </a:rPr>
              <a:t>that </a:t>
            </a:r>
            <a:r>
              <a:rPr sz="3200" b="1" spc="100" dirty="0">
                <a:latin typeface="Times New Roman" panose="02020603050405020304" pitchFamily="18" charset="0"/>
                <a:cs typeface="Times New Roman" panose="02020603050405020304" pitchFamily="18" charset="0"/>
              </a:rPr>
              <a:t>it </a:t>
            </a:r>
            <a:r>
              <a:rPr sz="3200" b="1" spc="-165" dirty="0">
                <a:latin typeface="Times New Roman" panose="02020603050405020304" pitchFamily="18" charset="0"/>
                <a:cs typeface="Times New Roman" panose="02020603050405020304" pitchFamily="18" charset="0"/>
              </a:rPr>
              <a:t>is </a:t>
            </a:r>
            <a:r>
              <a:rPr sz="3200" b="1" spc="-130" dirty="0">
                <a:latin typeface="Times New Roman" panose="02020603050405020304" pitchFamily="18" charset="0"/>
                <a:cs typeface="Times New Roman" panose="02020603050405020304" pitchFamily="18" charset="0"/>
              </a:rPr>
              <a:t>able </a:t>
            </a:r>
            <a:r>
              <a:rPr sz="3200" b="1" spc="25" dirty="0">
                <a:latin typeface="Times New Roman" panose="02020603050405020304" pitchFamily="18" charset="0"/>
                <a:cs typeface="Times New Roman" panose="02020603050405020304" pitchFamily="18" charset="0"/>
              </a:rPr>
              <a:t>to  </a:t>
            </a:r>
            <a:r>
              <a:rPr sz="3200" b="1" spc="-60" dirty="0">
                <a:latin typeface="Times New Roman" panose="02020603050405020304" pitchFamily="18" charset="0"/>
                <a:cs typeface="Times New Roman" panose="02020603050405020304" pitchFamily="18" charset="0"/>
              </a:rPr>
              <a:t>perform </a:t>
            </a:r>
            <a:r>
              <a:rPr sz="3200" b="1" spc="15" dirty="0">
                <a:latin typeface="Times New Roman" panose="02020603050405020304" pitchFamily="18" charset="0"/>
                <a:cs typeface="Times New Roman" panose="02020603050405020304" pitchFamily="18" charset="0"/>
              </a:rPr>
              <a:t>two </a:t>
            </a:r>
            <a:r>
              <a:rPr sz="3200" b="1" spc="-100" dirty="0">
                <a:latin typeface="Times New Roman" panose="02020603050405020304" pitchFamily="18" charset="0"/>
                <a:cs typeface="Times New Roman" panose="02020603050405020304" pitchFamily="18" charset="0"/>
              </a:rPr>
              <a:t>opposite </a:t>
            </a:r>
            <a:r>
              <a:rPr sz="3200" b="1" spc="-180" dirty="0">
                <a:latin typeface="Times New Roman" panose="02020603050405020304" pitchFamily="18" charset="0"/>
                <a:cs typeface="Times New Roman" panose="02020603050405020304" pitchFamily="18" charset="0"/>
              </a:rPr>
              <a:t>tasks, </a:t>
            </a:r>
            <a:r>
              <a:rPr sz="3200" b="1" spc="-130" dirty="0">
                <a:latin typeface="Times New Roman" panose="02020603050405020304" pitchFamily="18" charset="0"/>
                <a:cs typeface="Times New Roman" panose="02020603050405020304" pitchFamily="18" charset="0"/>
              </a:rPr>
              <a:t>one </a:t>
            </a:r>
            <a:r>
              <a:rPr sz="3200" b="1" spc="-45" dirty="0">
                <a:latin typeface="Times New Roman" panose="02020603050405020304" pitchFamily="18" charset="0"/>
                <a:cs typeface="Times New Roman" panose="02020603050405020304" pitchFamily="18" charset="0"/>
              </a:rPr>
              <a:t>in </a:t>
            </a:r>
            <a:r>
              <a:rPr sz="3200" b="1" spc="-195" dirty="0">
                <a:latin typeface="Times New Roman" panose="02020603050405020304" pitchFamily="18" charset="0"/>
                <a:cs typeface="Times New Roman" panose="02020603050405020304" pitchFamily="18" charset="0"/>
              </a:rPr>
              <a:t>each  </a:t>
            </a:r>
            <a:r>
              <a:rPr sz="3200" b="1" spc="-60" dirty="0">
                <a:latin typeface="Times New Roman" panose="02020603050405020304" pitchFamily="18" charset="0"/>
                <a:cs typeface="Times New Roman" panose="02020603050405020304" pitchFamily="18" charset="0"/>
              </a:rPr>
              <a:t>direction</a:t>
            </a:r>
            <a:r>
              <a:rPr sz="3200" b="1" spc="-60" dirty="0" smtClean="0">
                <a:latin typeface="Times New Roman" panose="02020603050405020304" pitchFamily="18" charset="0"/>
                <a:cs typeface="Times New Roman" panose="02020603050405020304" pitchFamily="18" charset="0"/>
              </a:rPr>
              <a:t>.</a:t>
            </a:r>
            <a:endParaRPr lang="en-IN" sz="3200" b="1" spc="-60" dirty="0" smtClean="0">
              <a:latin typeface="Times New Roman" panose="02020603050405020304" pitchFamily="18" charset="0"/>
              <a:cs typeface="Times New Roman" panose="02020603050405020304" pitchFamily="18" charset="0"/>
            </a:endParaRPr>
          </a:p>
          <a:p>
            <a:pPr marL="12700" marR="5080">
              <a:lnSpc>
                <a:spcPct val="100000"/>
              </a:lnSpc>
              <a:spcBef>
                <a:spcPts val="105"/>
              </a:spcBef>
              <a:tabLst>
                <a:tab pos="355600" algn="l"/>
                <a:tab pos="356235" algn="l"/>
              </a:tabLst>
            </a:pPr>
            <a:r>
              <a:rPr lang="en-IN" sz="2800" spc="-60" dirty="0" err="1" smtClean="0">
                <a:latin typeface="Times New Roman" panose="02020603050405020304" pitchFamily="18" charset="0"/>
                <a:cs typeface="Times New Roman" panose="02020603050405020304" pitchFamily="18" charset="0"/>
              </a:rPr>
              <a:t>Eg</a:t>
            </a:r>
            <a:r>
              <a:rPr lang="en-IN" sz="2800" spc="-60" dirty="0" smtClean="0">
                <a:latin typeface="Times New Roman" panose="02020603050405020304" pitchFamily="18" charset="0"/>
                <a:cs typeface="Times New Roman" panose="02020603050405020304" pitchFamily="18" charset="0"/>
              </a:rPr>
              <a:t>-The third layer task is to listen(in one direction) and talk (in the other direction).The 2</a:t>
            </a:r>
            <a:r>
              <a:rPr lang="en-IN" sz="2800" spc="-60" baseline="30000" dirty="0" smtClean="0">
                <a:latin typeface="Times New Roman" panose="02020603050405020304" pitchFamily="18" charset="0"/>
                <a:cs typeface="Times New Roman" panose="02020603050405020304" pitchFamily="18" charset="0"/>
              </a:rPr>
              <a:t>nd</a:t>
            </a:r>
            <a:r>
              <a:rPr lang="en-IN" sz="2800" spc="-60" dirty="0" smtClean="0">
                <a:latin typeface="Times New Roman" panose="02020603050405020304" pitchFamily="18" charset="0"/>
                <a:cs typeface="Times New Roman" panose="02020603050405020304" pitchFamily="18" charset="0"/>
              </a:rPr>
              <a:t> layer needs to be able to encrypt/decrypt. The first layer needs to send and receive mail.</a:t>
            </a:r>
            <a:endParaRPr sz="2800" dirty="0">
              <a:latin typeface="Times New Roman" panose="02020603050405020304" pitchFamily="18" charset="0"/>
              <a:cs typeface="Times New Roman" panose="02020603050405020304" pitchFamily="18" charset="0"/>
            </a:endParaRPr>
          </a:p>
          <a:p>
            <a:pPr marL="355600" marR="303530" indent="-342900">
              <a:lnSpc>
                <a:spcPct val="100000"/>
              </a:lnSpc>
              <a:spcBef>
                <a:spcPts val="775"/>
              </a:spcBef>
              <a:buChar char="•"/>
              <a:tabLst>
                <a:tab pos="355600" algn="l"/>
                <a:tab pos="356235" algn="l"/>
              </a:tabLst>
            </a:pPr>
            <a:r>
              <a:rPr sz="3200" b="1" spc="-225" dirty="0">
                <a:latin typeface="Times New Roman" panose="02020603050405020304" pitchFamily="18" charset="0"/>
                <a:cs typeface="Times New Roman" panose="02020603050405020304" pitchFamily="18" charset="0"/>
              </a:rPr>
              <a:t>Two </a:t>
            </a:r>
            <a:r>
              <a:rPr sz="3200" b="1" spc="-110" dirty="0">
                <a:latin typeface="Times New Roman" panose="02020603050405020304" pitchFamily="18" charset="0"/>
                <a:cs typeface="Times New Roman" panose="02020603050405020304" pitchFamily="18" charset="0"/>
              </a:rPr>
              <a:t>objects </a:t>
            </a:r>
            <a:r>
              <a:rPr sz="3200" b="1" spc="-95" dirty="0">
                <a:latin typeface="Times New Roman" panose="02020603050405020304" pitchFamily="18" charset="0"/>
                <a:cs typeface="Times New Roman" panose="02020603050405020304" pitchFamily="18" charset="0"/>
              </a:rPr>
              <a:t>under </a:t>
            </a:r>
            <a:r>
              <a:rPr sz="3200" b="1" spc="-195" dirty="0">
                <a:latin typeface="Times New Roman" panose="02020603050405020304" pitchFamily="18" charset="0"/>
                <a:cs typeface="Times New Roman" panose="02020603050405020304" pitchFamily="18" charset="0"/>
              </a:rPr>
              <a:t>each </a:t>
            </a:r>
            <a:r>
              <a:rPr sz="3200" b="1" spc="-125" dirty="0">
                <a:latin typeface="Times New Roman" panose="02020603050405020304" pitchFamily="18" charset="0"/>
                <a:cs typeface="Times New Roman" panose="02020603050405020304" pitchFamily="18" charset="0"/>
              </a:rPr>
              <a:t>layer </a:t>
            </a:r>
            <a:r>
              <a:rPr sz="3200" b="1" spc="-50" dirty="0">
                <a:latin typeface="Times New Roman" panose="02020603050405020304" pitchFamily="18" charset="0"/>
                <a:cs typeface="Times New Roman" panose="02020603050405020304" pitchFamily="18" charset="0"/>
              </a:rPr>
              <a:t>at </a:t>
            </a:r>
            <a:r>
              <a:rPr sz="3200" b="1" spc="-30" dirty="0">
                <a:latin typeface="Times New Roman" panose="02020603050405020304" pitchFamily="18" charset="0"/>
                <a:cs typeface="Times New Roman" panose="02020603050405020304" pitchFamily="18" charset="0"/>
              </a:rPr>
              <a:t>both</a:t>
            </a:r>
            <a:r>
              <a:rPr sz="3200" b="1" spc="-375" dirty="0">
                <a:latin typeface="Times New Roman" panose="02020603050405020304" pitchFamily="18" charset="0"/>
                <a:cs typeface="Times New Roman" panose="02020603050405020304" pitchFamily="18" charset="0"/>
              </a:rPr>
              <a:t> </a:t>
            </a:r>
            <a:r>
              <a:rPr sz="3200" b="1" spc="-150" dirty="0">
                <a:latin typeface="Times New Roman" panose="02020603050405020304" pitchFamily="18" charset="0"/>
                <a:cs typeface="Times New Roman" panose="02020603050405020304" pitchFamily="18" charset="0"/>
              </a:rPr>
              <a:t>sites  </a:t>
            </a:r>
            <a:r>
              <a:rPr sz="3200" b="1" spc="-125" dirty="0">
                <a:latin typeface="Times New Roman" panose="02020603050405020304" pitchFamily="18" charset="0"/>
                <a:cs typeface="Times New Roman" panose="02020603050405020304" pitchFamily="18" charset="0"/>
              </a:rPr>
              <a:t>should </a:t>
            </a:r>
            <a:r>
              <a:rPr sz="3200" b="1" spc="-145" dirty="0">
                <a:latin typeface="Times New Roman" panose="02020603050405020304" pitchFamily="18" charset="0"/>
                <a:cs typeface="Times New Roman" panose="02020603050405020304" pitchFamily="18" charset="0"/>
              </a:rPr>
              <a:t>be</a:t>
            </a:r>
            <a:r>
              <a:rPr sz="3200" b="1" spc="-195" dirty="0">
                <a:latin typeface="Times New Roman" panose="02020603050405020304" pitchFamily="18" charset="0"/>
                <a:cs typeface="Times New Roman" panose="02020603050405020304" pitchFamily="18" charset="0"/>
              </a:rPr>
              <a:t> </a:t>
            </a:r>
            <a:r>
              <a:rPr sz="3200" b="1" spc="-80" dirty="0" smtClean="0">
                <a:latin typeface="Times New Roman" panose="02020603050405020304" pitchFamily="18" charset="0"/>
                <a:cs typeface="Times New Roman" panose="02020603050405020304" pitchFamily="18" charset="0"/>
              </a:rPr>
              <a:t>identical</a:t>
            </a:r>
            <a:endParaRPr lang="en-IN" sz="3200" b="1" spc="-80" dirty="0" smtClean="0">
              <a:latin typeface="Times New Roman" panose="02020603050405020304" pitchFamily="18" charset="0"/>
              <a:cs typeface="Times New Roman" panose="02020603050405020304" pitchFamily="18" charset="0"/>
            </a:endParaRPr>
          </a:p>
          <a:p>
            <a:pPr marL="12700" marR="303530">
              <a:lnSpc>
                <a:spcPct val="100000"/>
              </a:lnSpc>
              <a:spcBef>
                <a:spcPts val="775"/>
              </a:spcBef>
              <a:tabLst>
                <a:tab pos="355600" algn="l"/>
                <a:tab pos="356235" algn="l"/>
              </a:tabLst>
            </a:pPr>
            <a:r>
              <a:rPr lang="en-IN" sz="2800" spc="-80" dirty="0" err="1" smtClean="0">
                <a:latin typeface="Times New Roman" panose="02020603050405020304" pitchFamily="18" charset="0"/>
                <a:cs typeface="Times New Roman" panose="02020603050405020304" pitchFamily="18" charset="0"/>
              </a:rPr>
              <a:t>Eg</a:t>
            </a:r>
            <a:r>
              <a:rPr lang="en-IN" sz="2800" spc="-80" dirty="0" smtClean="0">
                <a:latin typeface="Times New Roman" panose="02020603050405020304" pitchFamily="18" charset="0"/>
                <a:cs typeface="Times New Roman" panose="02020603050405020304" pitchFamily="18" charset="0"/>
              </a:rPr>
              <a:t>—The object under layer-3 at both sites should be a plaintext letter. The object under layer-2 at both sites should be a </a:t>
            </a:r>
            <a:r>
              <a:rPr lang="en-IN" sz="2800" spc="-80" dirty="0" err="1" smtClean="0">
                <a:latin typeface="Times New Roman" panose="02020603050405020304" pitchFamily="18" charset="0"/>
                <a:cs typeface="Times New Roman" panose="02020603050405020304" pitchFamily="18" charset="0"/>
              </a:rPr>
              <a:t>ciphertext</a:t>
            </a:r>
            <a:r>
              <a:rPr lang="en-IN" sz="2800" spc="-80" dirty="0" smtClean="0">
                <a:latin typeface="Times New Roman" panose="02020603050405020304" pitchFamily="18" charset="0"/>
                <a:cs typeface="Times New Roman" panose="02020603050405020304" pitchFamily="18" charset="0"/>
              </a:rPr>
              <a:t> letter. Under layer-1 at both sites should be a piece of mail. </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7630" y="100076"/>
            <a:ext cx="8452353" cy="505267"/>
          </a:xfrm>
          <a:prstGeom prst="rect">
            <a:avLst/>
          </a:prstGeom>
        </p:spPr>
        <p:txBody>
          <a:bodyPr vert="horz" wrap="square" lIns="0" tIns="12700" rIns="0" bIns="0" rtlCol="0">
            <a:spAutoFit/>
          </a:bodyPr>
          <a:lstStyle/>
          <a:p>
            <a:pPr marL="12700">
              <a:lnSpc>
                <a:spcPct val="100000"/>
              </a:lnSpc>
              <a:spcBef>
                <a:spcPts val="100"/>
              </a:spcBef>
            </a:pPr>
            <a:r>
              <a:rPr sz="3200" b="1" dirty="0">
                <a:latin typeface="Times New Roman"/>
                <a:cs typeface="Times New Roman"/>
              </a:rPr>
              <a:t>Logical connection between peer</a:t>
            </a:r>
            <a:r>
              <a:rPr sz="3200" b="1" spc="-125" dirty="0">
                <a:latin typeface="Times New Roman"/>
                <a:cs typeface="Times New Roman"/>
              </a:rPr>
              <a:t> </a:t>
            </a:r>
            <a:r>
              <a:rPr sz="3200" b="1" spc="-5" dirty="0">
                <a:latin typeface="Times New Roman"/>
                <a:cs typeface="Times New Roman"/>
              </a:rPr>
              <a:t>layers</a:t>
            </a:r>
            <a:endParaRPr sz="3200" b="1" dirty="0">
              <a:latin typeface="Times New Roman"/>
              <a:cs typeface="Times New Roman"/>
            </a:endParaRPr>
          </a:p>
        </p:txBody>
      </p:sp>
      <p:sp>
        <p:nvSpPr>
          <p:cNvPr id="4" name="object 4"/>
          <p:cNvSpPr/>
          <p:nvPr/>
        </p:nvSpPr>
        <p:spPr>
          <a:xfrm>
            <a:off x="323088" y="1196339"/>
            <a:ext cx="8477492" cy="1138367"/>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323088" y="2709672"/>
            <a:ext cx="8486896" cy="730952"/>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323088" y="3860291"/>
            <a:ext cx="8472790" cy="620268"/>
          </a:xfrm>
          <a:prstGeom prst="rect">
            <a:avLst/>
          </a:prstGeom>
          <a:blipFill>
            <a:blip r:embed="rId4" cstate="print"/>
            <a:stretch>
              <a:fillRect/>
            </a:stretch>
          </a:blipFill>
        </p:spPr>
        <p:txBody>
          <a:bodyPr wrap="square" lIns="0" tIns="0" rIns="0" bIns="0" rtlCol="0"/>
          <a:lstStyle/>
          <a:p>
            <a:endParaRPr dirty="0"/>
          </a:p>
        </p:txBody>
      </p:sp>
      <p:sp>
        <p:nvSpPr>
          <p:cNvPr id="7" name="object 7"/>
          <p:cNvSpPr txBox="1"/>
          <p:nvPr/>
        </p:nvSpPr>
        <p:spPr>
          <a:xfrm>
            <a:off x="0" y="5024372"/>
            <a:ext cx="9144000" cy="873957"/>
          </a:xfrm>
          <a:prstGeom prst="rect">
            <a:avLst/>
          </a:prstGeom>
        </p:spPr>
        <p:txBody>
          <a:bodyPr vert="horz" wrap="square" lIns="0" tIns="12065" rIns="0" bIns="0" rtlCol="0">
            <a:spAutoFit/>
          </a:bodyPr>
          <a:lstStyle/>
          <a:p>
            <a:pPr marL="12700" marR="5080">
              <a:lnSpc>
                <a:spcPct val="100000"/>
              </a:lnSpc>
              <a:spcBef>
                <a:spcPts val="95"/>
              </a:spcBef>
            </a:pPr>
            <a:r>
              <a:rPr sz="2800" spc="-120" dirty="0">
                <a:latin typeface="Times New Roman" panose="02020603050405020304" pitchFamily="18" charset="0"/>
                <a:cs typeface="Times New Roman" panose="02020603050405020304" pitchFamily="18" charset="0"/>
              </a:rPr>
              <a:t>Between </a:t>
            </a:r>
            <a:r>
              <a:rPr sz="2800" spc="-155" dirty="0">
                <a:latin typeface="Times New Roman" panose="02020603050405020304" pitchFamily="18" charset="0"/>
                <a:cs typeface="Times New Roman" panose="02020603050405020304" pitchFamily="18" charset="0"/>
              </a:rPr>
              <a:t>layers </a:t>
            </a:r>
            <a:r>
              <a:rPr sz="2800" spc="85" dirty="0">
                <a:latin typeface="Times New Roman" panose="02020603050405020304" pitchFamily="18" charset="0"/>
                <a:cs typeface="Times New Roman" panose="02020603050405020304" pitchFamily="18" charset="0"/>
              </a:rPr>
              <a:t>it </a:t>
            </a:r>
            <a:r>
              <a:rPr sz="2800" spc="-150" dirty="0">
                <a:latin typeface="Times New Roman" panose="02020603050405020304" pitchFamily="18" charset="0"/>
                <a:cs typeface="Times New Roman" panose="02020603050405020304" pitchFamily="18" charset="0"/>
              </a:rPr>
              <a:t>is </a:t>
            </a:r>
            <a:r>
              <a:rPr sz="2800" spc="-60" dirty="0">
                <a:latin typeface="Times New Roman" panose="02020603050405020304" pitchFamily="18" charset="0"/>
                <a:cs typeface="Times New Roman" panose="02020603050405020304" pitchFamily="18" charset="0"/>
              </a:rPr>
              <a:t>bidirectional </a:t>
            </a:r>
            <a:r>
              <a:rPr sz="2800" spc="-90" dirty="0">
                <a:latin typeface="Times New Roman" panose="02020603050405020304" pitchFamily="18" charset="0"/>
                <a:cs typeface="Times New Roman" panose="02020603050405020304" pitchFamily="18" charset="0"/>
              </a:rPr>
              <a:t>communication.  </a:t>
            </a:r>
            <a:r>
              <a:rPr sz="2800" spc="-200" dirty="0">
                <a:latin typeface="Times New Roman" panose="02020603050405020304" pitchFamily="18" charset="0"/>
                <a:cs typeface="Times New Roman" panose="02020603050405020304" pitchFamily="18" charset="0"/>
              </a:rPr>
              <a:t>Every </a:t>
            </a:r>
            <a:r>
              <a:rPr sz="2800" spc="-114" dirty="0">
                <a:latin typeface="Times New Roman" panose="02020603050405020304" pitchFamily="18" charset="0"/>
                <a:cs typeface="Times New Roman" panose="02020603050405020304" pitchFamily="18" charset="0"/>
              </a:rPr>
              <a:t>layer </a:t>
            </a:r>
            <a:r>
              <a:rPr sz="2800" spc="-150" dirty="0">
                <a:latin typeface="Times New Roman" panose="02020603050405020304" pitchFamily="18" charset="0"/>
                <a:cs typeface="Times New Roman" panose="02020603050405020304" pitchFamily="18" charset="0"/>
              </a:rPr>
              <a:t>is </a:t>
            </a:r>
            <a:r>
              <a:rPr sz="2800" spc="-145" dirty="0">
                <a:latin typeface="Times New Roman" panose="02020603050405020304" pitchFamily="18" charset="0"/>
                <a:cs typeface="Times New Roman" panose="02020603050405020304" pitchFamily="18" charset="0"/>
              </a:rPr>
              <a:t>capable </a:t>
            </a:r>
            <a:r>
              <a:rPr sz="2800" spc="-10" dirty="0">
                <a:latin typeface="Times New Roman" panose="02020603050405020304" pitchFamily="18" charset="0"/>
                <a:cs typeface="Times New Roman" panose="02020603050405020304" pitchFamily="18" charset="0"/>
              </a:rPr>
              <a:t>of </a:t>
            </a:r>
            <a:r>
              <a:rPr sz="2800" spc="-110" dirty="0">
                <a:latin typeface="Times New Roman" panose="02020603050405020304" pitchFamily="18" charset="0"/>
                <a:cs typeface="Times New Roman" panose="02020603050405020304" pitchFamily="18" charset="0"/>
              </a:rPr>
              <a:t>receive/send</a:t>
            </a:r>
            <a:r>
              <a:rPr sz="2800" spc="-229" dirty="0">
                <a:latin typeface="Times New Roman" panose="02020603050405020304" pitchFamily="18" charset="0"/>
                <a:cs typeface="Times New Roman" panose="02020603050405020304" pitchFamily="18" charset="0"/>
              </a:rPr>
              <a:t> </a:t>
            </a:r>
            <a:r>
              <a:rPr sz="2800" spc="-45" dirty="0" smtClean="0">
                <a:latin typeface="Times New Roman" panose="02020603050405020304" pitchFamily="18" charset="0"/>
                <a:cs typeface="Times New Roman" panose="02020603050405020304" pitchFamily="18" charset="0"/>
              </a:rPr>
              <a:t>information</a:t>
            </a:r>
            <a:r>
              <a:rPr lang="en-IN" sz="2800" spc="-45" dirty="0" smtClean="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763000" cy="762000"/>
          </a:xfrm>
        </p:spPr>
        <p:txBody>
          <a:bodyPr/>
          <a:lstStyle/>
          <a:p>
            <a:r>
              <a:rPr lang="en-IN" sz="7200" spc="-5" dirty="0">
                <a:solidFill>
                  <a:srgbClr val="0000FF"/>
                </a:solidFill>
                <a:latin typeface="Times New Roman"/>
                <a:cs typeface="Times New Roman"/>
              </a:rPr>
              <a:t>TCP/IP</a:t>
            </a:r>
            <a:r>
              <a:rPr lang="en-IN" sz="7200" spc="-530" dirty="0">
                <a:solidFill>
                  <a:srgbClr val="0000FF"/>
                </a:solidFill>
                <a:latin typeface="Times New Roman"/>
                <a:cs typeface="Times New Roman"/>
              </a:rPr>
              <a:t> </a:t>
            </a:r>
            <a:r>
              <a:rPr lang="en-IN" dirty="0">
                <a:solidFill>
                  <a:srgbClr val="0000FF"/>
                </a:solidFill>
                <a:latin typeface="Times New Roman"/>
                <a:cs typeface="Times New Roman"/>
              </a:rPr>
              <a:t>Protocol Suite</a:t>
            </a:r>
            <a:endParaRPr lang="en-IN" dirty="0"/>
          </a:p>
        </p:txBody>
      </p:sp>
      <p:sp>
        <p:nvSpPr>
          <p:cNvPr id="3" name="Text Placeholder 2"/>
          <p:cNvSpPr>
            <a:spLocks noGrp="1"/>
          </p:cNvSpPr>
          <p:nvPr>
            <p:ph type="body" idx="1"/>
          </p:nvPr>
        </p:nvSpPr>
        <p:spPr>
          <a:xfrm>
            <a:off x="0" y="1066801"/>
            <a:ext cx="8991600" cy="6401753"/>
          </a:xfrm>
        </p:spPr>
        <p:txBody>
          <a:bodyPr/>
          <a:lstStyle/>
          <a:p>
            <a:pPr marL="457200" indent="-457200" algn="just">
              <a:buFont typeface="Arial" panose="020B0604020202020204" pitchFamily="34" charset="0"/>
              <a:buChar char="•"/>
            </a:pPr>
            <a:r>
              <a:rPr lang="en-US" spc="-5" dirty="0">
                <a:solidFill>
                  <a:schemeClr val="tx1"/>
                </a:solidFill>
              </a:rPr>
              <a:t>TCP/IP </a:t>
            </a:r>
            <a:r>
              <a:rPr lang="en-US" dirty="0">
                <a:solidFill>
                  <a:schemeClr val="tx1"/>
                </a:solidFill>
              </a:rPr>
              <a:t>is a </a:t>
            </a:r>
            <a:r>
              <a:rPr lang="en-US" b="1" spc="-10" dirty="0">
                <a:solidFill>
                  <a:schemeClr val="tx1"/>
                </a:solidFill>
              </a:rPr>
              <a:t>protocol </a:t>
            </a:r>
            <a:r>
              <a:rPr lang="en-US" b="1" dirty="0">
                <a:solidFill>
                  <a:schemeClr val="tx1"/>
                </a:solidFill>
              </a:rPr>
              <a:t>suite </a:t>
            </a:r>
            <a:r>
              <a:rPr lang="en-US" dirty="0">
                <a:solidFill>
                  <a:schemeClr val="tx1"/>
                </a:solidFill>
              </a:rPr>
              <a:t>used in the </a:t>
            </a:r>
            <a:r>
              <a:rPr lang="en-US" spc="-5" dirty="0">
                <a:solidFill>
                  <a:schemeClr val="tx1"/>
                </a:solidFill>
              </a:rPr>
              <a:t>Internet </a:t>
            </a:r>
            <a:r>
              <a:rPr lang="en-US" spc="-30" dirty="0">
                <a:solidFill>
                  <a:schemeClr val="tx1"/>
                </a:solidFill>
              </a:rPr>
              <a:t>today. </a:t>
            </a:r>
            <a:r>
              <a:rPr lang="en-US" dirty="0">
                <a:solidFill>
                  <a:schemeClr val="tx1"/>
                </a:solidFill>
              </a:rPr>
              <a:t>It is a  </a:t>
            </a:r>
            <a:r>
              <a:rPr lang="en-US" b="1" spc="-5" dirty="0">
                <a:solidFill>
                  <a:schemeClr val="tx1"/>
                </a:solidFill>
              </a:rPr>
              <a:t>hierarchical protocol </a:t>
            </a:r>
            <a:r>
              <a:rPr lang="en-US" spc="-5" dirty="0">
                <a:solidFill>
                  <a:schemeClr val="tx1"/>
                </a:solidFill>
              </a:rPr>
              <a:t>made </a:t>
            </a:r>
            <a:r>
              <a:rPr lang="en-US" dirty="0">
                <a:solidFill>
                  <a:schemeClr val="tx1"/>
                </a:solidFill>
              </a:rPr>
              <a:t>up of </a:t>
            </a:r>
            <a:r>
              <a:rPr lang="en-US" spc="-5" dirty="0">
                <a:solidFill>
                  <a:schemeClr val="tx1"/>
                </a:solidFill>
              </a:rPr>
              <a:t>interactive modules, each </a:t>
            </a:r>
            <a:r>
              <a:rPr lang="en-US" dirty="0">
                <a:solidFill>
                  <a:schemeClr val="tx1"/>
                </a:solidFill>
              </a:rPr>
              <a:t>of which  </a:t>
            </a:r>
            <a:r>
              <a:rPr lang="en-US" spc="-5" dirty="0">
                <a:solidFill>
                  <a:schemeClr val="tx1"/>
                </a:solidFill>
              </a:rPr>
              <a:t>provides </a:t>
            </a:r>
            <a:r>
              <a:rPr lang="en-US" dirty="0">
                <a:solidFill>
                  <a:schemeClr val="tx1"/>
                </a:solidFill>
              </a:rPr>
              <a:t>a </a:t>
            </a:r>
            <a:r>
              <a:rPr lang="en-US" spc="-5" dirty="0">
                <a:solidFill>
                  <a:schemeClr val="tx1"/>
                </a:solidFill>
              </a:rPr>
              <a:t>specific </a:t>
            </a:r>
            <a:r>
              <a:rPr lang="en-US" spc="-15" dirty="0">
                <a:solidFill>
                  <a:schemeClr val="tx1"/>
                </a:solidFill>
              </a:rPr>
              <a:t>functionality. </a:t>
            </a:r>
            <a:endParaRPr lang="en-US" spc="-15" dirty="0" smtClean="0">
              <a:solidFill>
                <a:schemeClr val="tx1"/>
              </a:solidFill>
            </a:endParaRPr>
          </a:p>
          <a:p>
            <a:pPr marL="457200" indent="-457200" algn="just">
              <a:buFont typeface="Arial" panose="020B0604020202020204" pitchFamily="34" charset="0"/>
              <a:buChar char="•"/>
            </a:pPr>
            <a:r>
              <a:rPr lang="en-US" spc="-5" dirty="0" smtClean="0">
                <a:solidFill>
                  <a:schemeClr val="tx1"/>
                </a:solidFill>
              </a:rPr>
              <a:t>The </a:t>
            </a:r>
            <a:r>
              <a:rPr lang="en-US" dirty="0">
                <a:solidFill>
                  <a:schemeClr val="tx1"/>
                </a:solidFill>
              </a:rPr>
              <a:t>term </a:t>
            </a:r>
            <a:r>
              <a:rPr lang="en-US" spc="-5" dirty="0">
                <a:solidFill>
                  <a:schemeClr val="tx1"/>
                </a:solidFill>
              </a:rPr>
              <a:t>hierarchical </a:t>
            </a:r>
            <a:r>
              <a:rPr lang="en-US" spc="-10" dirty="0">
                <a:solidFill>
                  <a:schemeClr val="tx1"/>
                </a:solidFill>
              </a:rPr>
              <a:t>means </a:t>
            </a:r>
            <a:r>
              <a:rPr lang="en-US" dirty="0">
                <a:solidFill>
                  <a:schemeClr val="tx1"/>
                </a:solidFill>
              </a:rPr>
              <a:t>that  each </a:t>
            </a:r>
            <a:r>
              <a:rPr lang="en-US" b="1" spc="-5" dirty="0">
                <a:solidFill>
                  <a:schemeClr val="tx1"/>
                </a:solidFill>
              </a:rPr>
              <a:t>upper level </a:t>
            </a:r>
            <a:r>
              <a:rPr lang="en-US" b="1" spc="-10" dirty="0">
                <a:solidFill>
                  <a:schemeClr val="tx1"/>
                </a:solidFill>
              </a:rPr>
              <a:t>protocol </a:t>
            </a:r>
            <a:r>
              <a:rPr lang="en-US" b="1" dirty="0">
                <a:solidFill>
                  <a:schemeClr val="tx1"/>
                </a:solidFill>
              </a:rPr>
              <a:t>is </a:t>
            </a:r>
            <a:r>
              <a:rPr lang="en-US" b="1" spc="-5" dirty="0">
                <a:solidFill>
                  <a:schemeClr val="tx1"/>
                </a:solidFill>
              </a:rPr>
              <a:t>supported by the services </a:t>
            </a:r>
            <a:r>
              <a:rPr lang="en-US" b="1" spc="-10" dirty="0">
                <a:solidFill>
                  <a:schemeClr val="tx1"/>
                </a:solidFill>
              </a:rPr>
              <a:t>provided  </a:t>
            </a:r>
            <a:r>
              <a:rPr lang="en-US" b="1" spc="-5" dirty="0">
                <a:solidFill>
                  <a:schemeClr val="tx1"/>
                </a:solidFill>
              </a:rPr>
              <a:t>by one </a:t>
            </a:r>
            <a:r>
              <a:rPr lang="en-US" b="1" dirty="0">
                <a:solidFill>
                  <a:schemeClr val="tx1"/>
                </a:solidFill>
              </a:rPr>
              <a:t>or </a:t>
            </a:r>
            <a:r>
              <a:rPr lang="en-US" b="1" spc="-15" dirty="0">
                <a:solidFill>
                  <a:schemeClr val="tx1"/>
                </a:solidFill>
              </a:rPr>
              <a:t>more </a:t>
            </a:r>
            <a:r>
              <a:rPr lang="en-US" b="1" dirty="0">
                <a:solidFill>
                  <a:schemeClr val="tx1"/>
                </a:solidFill>
              </a:rPr>
              <a:t>lower </a:t>
            </a:r>
            <a:r>
              <a:rPr lang="en-US" b="1" spc="-5" dirty="0">
                <a:solidFill>
                  <a:schemeClr val="tx1"/>
                </a:solidFill>
              </a:rPr>
              <a:t>level </a:t>
            </a:r>
            <a:r>
              <a:rPr lang="en-US" b="1" spc="-10" dirty="0">
                <a:solidFill>
                  <a:schemeClr val="tx1"/>
                </a:solidFill>
              </a:rPr>
              <a:t>protocols. </a:t>
            </a:r>
            <a:endParaRPr lang="en-US" b="1" spc="-10" dirty="0" smtClean="0">
              <a:solidFill>
                <a:schemeClr val="tx1"/>
              </a:solidFill>
            </a:endParaRPr>
          </a:p>
          <a:p>
            <a:pPr marL="457200" indent="-457200" algn="just">
              <a:buFont typeface="Arial" panose="020B0604020202020204" pitchFamily="34" charset="0"/>
              <a:buChar char="•"/>
            </a:pPr>
            <a:r>
              <a:rPr lang="en-US" dirty="0" smtClean="0">
                <a:solidFill>
                  <a:schemeClr val="tx1"/>
                </a:solidFill>
              </a:rPr>
              <a:t>The </a:t>
            </a:r>
            <a:r>
              <a:rPr lang="en-US" b="1" dirty="0">
                <a:solidFill>
                  <a:schemeClr val="tx1"/>
                </a:solidFill>
              </a:rPr>
              <a:t>original </a:t>
            </a:r>
            <a:r>
              <a:rPr lang="en-US" b="1" spc="-5" dirty="0">
                <a:solidFill>
                  <a:schemeClr val="tx1"/>
                </a:solidFill>
              </a:rPr>
              <a:t>TCP/IP  </a:t>
            </a:r>
            <a:r>
              <a:rPr lang="en-US" spc="-5" dirty="0">
                <a:solidFill>
                  <a:schemeClr val="tx1"/>
                </a:solidFill>
              </a:rPr>
              <a:t>protocol </a:t>
            </a:r>
            <a:r>
              <a:rPr lang="en-US" dirty="0">
                <a:solidFill>
                  <a:schemeClr val="tx1"/>
                </a:solidFill>
              </a:rPr>
              <a:t>suite </a:t>
            </a:r>
            <a:r>
              <a:rPr lang="en-US" spc="-5" dirty="0">
                <a:solidFill>
                  <a:schemeClr val="tx1"/>
                </a:solidFill>
              </a:rPr>
              <a:t>was defined as </a:t>
            </a:r>
            <a:r>
              <a:rPr lang="en-US" b="1" dirty="0">
                <a:solidFill>
                  <a:schemeClr val="tx1"/>
                </a:solidFill>
              </a:rPr>
              <a:t>four </a:t>
            </a:r>
            <a:r>
              <a:rPr lang="en-US" b="1" spc="-10" dirty="0">
                <a:solidFill>
                  <a:schemeClr val="tx1"/>
                </a:solidFill>
              </a:rPr>
              <a:t>software </a:t>
            </a:r>
            <a:r>
              <a:rPr lang="en-US" b="1" spc="-5" dirty="0">
                <a:solidFill>
                  <a:schemeClr val="tx1"/>
                </a:solidFill>
              </a:rPr>
              <a:t>layers </a:t>
            </a:r>
            <a:r>
              <a:rPr lang="en-US" spc="-5" dirty="0">
                <a:solidFill>
                  <a:schemeClr val="tx1"/>
                </a:solidFill>
              </a:rPr>
              <a:t>built </a:t>
            </a:r>
            <a:r>
              <a:rPr lang="en-US" dirty="0">
                <a:solidFill>
                  <a:schemeClr val="tx1"/>
                </a:solidFill>
              </a:rPr>
              <a:t>upon </a:t>
            </a:r>
            <a:r>
              <a:rPr lang="en-US" spc="-5" dirty="0">
                <a:solidFill>
                  <a:schemeClr val="tx1"/>
                </a:solidFill>
              </a:rPr>
              <a:t>the </a:t>
            </a:r>
            <a:r>
              <a:rPr lang="en-US" spc="590" dirty="0">
                <a:solidFill>
                  <a:schemeClr val="tx1"/>
                </a:solidFill>
              </a:rPr>
              <a:t> </a:t>
            </a:r>
            <a:r>
              <a:rPr lang="en-US" dirty="0">
                <a:solidFill>
                  <a:schemeClr val="tx1"/>
                </a:solidFill>
              </a:rPr>
              <a:t>hardware. </a:t>
            </a:r>
            <a:r>
              <a:rPr lang="en-US" b="1" spc="-65" dirty="0">
                <a:solidFill>
                  <a:schemeClr val="tx1"/>
                </a:solidFill>
              </a:rPr>
              <a:t>Today, </a:t>
            </a:r>
            <a:r>
              <a:rPr lang="en-US" b="1" spc="-30" dirty="0">
                <a:solidFill>
                  <a:schemeClr val="tx1"/>
                </a:solidFill>
              </a:rPr>
              <a:t>however, </a:t>
            </a:r>
            <a:r>
              <a:rPr lang="en-US" b="1" spc="-5" dirty="0">
                <a:solidFill>
                  <a:schemeClr val="tx1"/>
                </a:solidFill>
              </a:rPr>
              <a:t>TCP/IP </a:t>
            </a:r>
            <a:r>
              <a:rPr lang="en-US" b="1" dirty="0">
                <a:solidFill>
                  <a:schemeClr val="tx1"/>
                </a:solidFill>
              </a:rPr>
              <a:t>is </a:t>
            </a:r>
            <a:r>
              <a:rPr lang="en-US" b="1" spc="-5" dirty="0">
                <a:solidFill>
                  <a:schemeClr val="tx1"/>
                </a:solidFill>
              </a:rPr>
              <a:t>thought </a:t>
            </a:r>
            <a:r>
              <a:rPr lang="en-US" b="1" dirty="0">
                <a:solidFill>
                  <a:schemeClr val="tx1"/>
                </a:solidFill>
              </a:rPr>
              <a:t>of </a:t>
            </a:r>
            <a:r>
              <a:rPr lang="en-US" b="1" spc="-5" dirty="0">
                <a:solidFill>
                  <a:schemeClr val="tx1"/>
                </a:solidFill>
              </a:rPr>
              <a:t>as </a:t>
            </a:r>
            <a:r>
              <a:rPr lang="en-US" b="1" dirty="0">
                <a:solidFill>
                  <a:schemeClr val="tx1"/>
                </a:solidFill>
              </a:rPr>
              <a:t>a </a:t>
            </a:r>
            <a:r>
              <a:rPr lang="en-US" b="1" spc="-5" dirty="0">
                <a:solidFill>
                  <a:schemeClr val="tx1"/>
                </a:solidFill>
              </a:rPr>
              <a:t>five-layer  </a:t>
            </a:r>
            <a:r>
              <a:rPr lang="en-US" b="1" dirty="0">
                <a:solidFill>
                  <a:schemeClr val="tx1"/>
                </a:solidFill>
              </a:rPr>
              <a:t>model.</a:t>
            </a:r>
            <a:endParaRPr lang="en-US" dirty="0">
              <a:solidFill>
                <a:schemeClr val="tx1"/>
              </a:solidFill>
            </a:endParaRPr>
          </a:p>
          <a:p>
            <a:endParaRPr lang="en-IN" dirty="0"/>
          </a:p>
        </p:txBody>
      </p:sp>
    </p:spTree>
    <p:extLst>
      <p:ext uri="{BB962C8B-B14F-4D97-AF65-F5344CB8AC3E}">
        <p14:creationId xmlns:p14="http://schemas.microsoft.com/office/powerpoint/2010/main" val="22962112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630" y="100076"/>
            <a:ext cx="7948169" cy="443711"/>
          </a:xfrm>
          <a:prstGeom prst="rect">
            <a:avLst/>
          </a:prstGeom>
        </p:spPr>
        <p:txBody>
          <a:bodyPr vert="horz" wrap="square" lIns="0" tIns="12700" rIns="0" bIns="0" rtlCol="0">
            <a:spAutoFit/>
          </a:bodyPr>
          <a:lstStyle/>
          <a:p>
            <a:pPr marL="12700">
              <a:lnSpc>
                <a:spcPct val="100000"/>
              </a:lnSpc>
              <a:spcBef>
                <a:spcPts val="100"/>
              </a:spcBef>
            </a:pPr>
            <a:r>
              <a:rPr sz="2800" b="1" dirty="0">
                <a:latin typeface="Times New Roman"/>
                <a:cs typeface="Times New Roman"/>
              </a:rPr>
              <a:t>Layers </a:t>
            </a:r>
            <a:r>
              <a:rPr sz="2800" b="1" spc="-5" dirty="0">
                <a:latin typeface="Times New Roman"/>
                <a:cs typeface="Times New Roman"/>
              </a:rPr>
              <a:t>in the </a:t>
            </a:r>
            <a:r>
              <a:rPr sz="2800" b="1" dirty="0">
                <a:latin typeface="Times New Roman"/>
                <a:cs typeface="Times New Roman"/>
              </a:rPr>
              <a:t>TCP/IP protocol</a:t>
            </a:r>
            <a:r>
              <a:rPr sz="2800" b="1" spc="-215" dirty="0">
                <a:latin typeface="Times New Roman"/>
                <a:cs typeface="Times New Roman"/>
              </a:rPr>
              <a:t> </a:t>
            </a:r>
            <a:r>
              <a:rPr sz="2800" b="1" spc="-5" dirty="0">
                <a:latin typeface="Times New Roman"/>
                <a:cs typeface="Times New Roman"/>
              </a:rPr>
              <a:t>suite</a:t>
            </a:r>
            <a:endParaRPr sz="2800" b="1" dirty="0">
              <a:latin typeface="Times New Roman"/>
              <a:cs typeface="Times New Roman"/>
            </a:endParaRPr>
          </a:p>
        </p:txBody>
      </p:sp>
      <p:sp>
        <p:nvSpPr>
          <p:cNvPr id="3" name="object 3"/>
          <p:cNvSpPr/>
          <p:nvPr/>
        </p:nvSpPr>
        <p:spPr>
          <a:xfrm>
            <a:off x="609600" y="990600"/>
            <a:ext cx="8248257" cy="536448"/>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609600" y="1962911"/>
            <a:ext cx="8260203" cy="536448"/>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609600" y="2933700"/>
            <a:ext cx="8242285" cy="536448"/>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609600" y="3906011"/>
            <a:ext cx="8254230" cy="536448"/>
          </a:xfrm>
          <a:prstGeom prst="rect">
            <a:avLst/>
          </a:prstGeom>
          <a:blipFill>
            <a:blip r:embed="rId5" cstate="print"/>
            <a:stretch>
              <a:fillRect/>
            </a:stretch>
          </a:blipFill>
        </p:spPr>
        <p:txBody>
          <a:bodyPr wrap="square" lIns="0" tIns="0" rIns="0" bIns="0" rtlCol="0"/>
          <a:lstStyle/>
          <a:p>
            <a:endParaRPr dirty="0"/>
          </a:p>
        </p:txBody>
      </p:sp>
      <p:sp>
        <p:nvSpPr>
          <p:cNvPr id="7" name="object 7"/>
          <p:cNvSpPr/>
          <p:nvPr/>
        </p:nvSpPr>
        <p:spPr>
          <a:xfrm>
            <a:off x="609600" y="4876800"/>
            <a:ext cx="8236312" cy="536447"/>
          </a:xfrm>
          <a:prstGeom prst="rect">
            <a:avLst/>
          </a:prstGeom>
          <a:blipFill>
            <a:blip r:embed="rId6" cstate="print"/>
            <a:stretch>
              <a:fillRect/>
            </a:stretch>
          </a:blipFill>
        </p:spPr>
        <p:txBody>
          <a:bodyPr wrap="square" lIns="0" tIns="0" rIns="0" bIns="0" rtlCol="0"/>
          <a:lstStyle/>
          <a:p>
            <a:endParaRPr dirty="0"/>
          </a:p>
        </p:txBody>
      </p:sp>
      <p:sp>
        <p:nvSpPr>
          <p:cNvPr id="8" name="object 8"/>
          <p:cNvSpPr/>
          <p:nvPr/>
        </p:nvSpPr>
        <p:spPr>
          <a:xfrm>
            <a:off x="909705" y="5897257"/>
            <a:ext cx="6958706" cy="23289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52401"/>
            <a:ext cx="8686800" cy="990599"/>
          </a:xfrm>
        </p:spPr>
        <p:txBody>
          <a:bodyPr/>
          <a:lstStyle/>
          <a:p>
            <a:r>
              <a:rPr lang="en-IN" b="1" i="1" spc="-5" dirty="0">
                <a:latin typeface="Times New Roman"/>
                <a:cs typeface="Times New Roman"/>
              </a:rPr>
              <a:t>Communication </a:t>
            </a:r>
            <a:r>
              <a:rPr lang="en-IN" b="1" i="1" dirty="0">
                <a:latin typeface="Times New Roman"/>
                <a:cs typeface="Times New Roman"/>
              </a:rPr>
              <a:t>through an</a:t>
            </a:r>
            <a:r>
              <a:rPr lang="en-IN" b="1" i="1" spc="-75" dirty="0">
                <a:latin typeface="Times New Roman"/>
                <a:cs typeface="Times New Roman"/>
              </a:rPr>
              <a:t> </a:t>
            </a:r>
            <a:r>
              <a:rPr lang="en-IN" b="1" i="1" dirty="0">
                <a:latin typeface="Times New Roman"/>
                <a:cs typeface="Times New Roman"/>
              </a:rPr>
              <a:t>internet</a:t>
            </a:r>
            <a:br>
              <a:rPr lang="en-IN" b="1" i="1" dirty="0">
                <a:latin typeface="Times New Roman"/>
                <a:cs typeface="Times New Roman"/>
              </a:rPr>
            </a:br>
            <a:endParaRPr lang="en-IN" dirty="0"/>
          </a:p>
        </p:txBody>
      </p:sp>
      <p:sp>
        <p:nvSpPr>
          <p:cNvPr id="4" name="Text Placeholder 3"/>
          <p:cNvSpPr>
            <a:spLocks noGrp="1"/>
          </p:cNvSpPr>
          <p:nvPr>
            <p:ph type="body" idx="1"/>
          </p:nvPr>
        </p:nvSpPr>
        <p:spPr>
          <a:xfrm>
            <a:off x="152400" y="1295401"/>
            <a:ext cx="8457564" cy="4924425"/>
          </a:xfrm>
        </p:spPr>
        <p:txBody>
          <a:bodyPr/>
          <a:lstStyle/>
          <a:p>
            <a:pPr marL="457200" indent="-457200">
              <a:buFont typeface="Arial" panose="020B0604020202020204" pitchFamily="34" charset="0"/>
              <a:buChar char="•"/>
            </a:pPr>
            <a:r>
              <a:rPr lang="en-IN" b="1" dirty="0" smtClean="0">
                <a:solidFill>
                  <a:schemeClr val="tx1"/>
                </a:solidFill>
              </a:rPr>
              <a:t>How the layers in the TCP/IP protocol suite are involved in communication between 2 hosts </a:t>
            </a:r>
            <a:r>
              <a:rPr lang="en-IN" dirty="0" smtClean="0">
                <a:solidFill>
                  <a:schemeClr val="tx1"/>
                </a:solidFill>
              </a:rPr>
              <a:t>as shown in fig.</a:t>
            </a:r>
          </a:p>
          <a:p>
            <a:pPr marL="457200" indent="-457200">
              <a:buFont typeface="Arial" panose="020B0604020202020204" pitchFamily="34" charset="0"/>
              <a:buChar char="•"/>
            </a:pPr>
            <a:r>
              <a:rPr lang="en-IN" b="1" dirty="0" smtClean="0">
                <a:solidFill>
                  <a:schemeClr val="tx1"/>
                </a:solidFill>
              </a:rPr>
              <a:t>Computer A communicates </a:t>
            </a:r>
            <a:r>
              <a:rPr lang="en-IN" dirty="0" smtClean="0">
                <a:solidFill>
                  <a:schemeClr val="tx1"/>
                </a:solidFill>
              </a:rPr>
              <a:t>with </a:t>
            </a:r>
            <a:r>
              <a:rPr lang="en-IN" b="1" dirty="0" smtClean="0">
                <a:solidFill>
                  <a:schemeClr val="tx1"/>
                </a:solidFill>
              </a:rPr>
              <a:t>computer B</a:t>
            </a:r>
            <a:r>
              <a:rPr lang="en-IN" dirty="0" smtClean="0">
                <a:solidFill>
                  <a:schemeClr val="tx1"/>
                </a:solidFill>
              </a:rPr>
              <a:t>, 5 Communicating devices.</a:t>
            </a:r>
          </a:p>
          <a:p>
            <a:pPr marL="457200" indent="-457200">
              <a:buFont typeface="Arial" panose="020B0604020202020204" pitchFamily="34" charset="0"/>
              <a:buChar char="•"/>
            </a:pPr>
            <a:r>
              <a:rPr lang="en-IN" b="1" dirty="0" smtClean="0">
                <a:solidFill>
                  <a:schemeClr val="tx1"/>
                </a:solidFill>
              </a:rPr>
              <a:t>Each</a:t>
            </a:r>
            <a:r>
              <a:rPr lang="en-IN" dirty="0" smtClean="0">
                <a:solidFill>
                  <a:schemeClr val="tx1"/>
                </a:solidFill>
              </a:rPr>
              <a:t> </a:t>
            </a:r>
            <a:r>
              <a:rPr lang="en-IN" b="1" dirty="0" smtClean="0">
                <a:solidFill>
                  <a:schemeClr val="tx1"/>
                </a:solidFill>
              </a:rPr>
              <a:t>device </a:t>
            </a:r>
            <a:r>
              <a:rPr lang="en-IN" dirty="0" smtClean="0">
                <a:solidFill>
                  <a:schemeClr val="tx1"/>
                </a:solidFill>
              </a:rPr>
              <a:t>is involved with a </a:t>
            </a:r>
            <a:r>
              <a:rPr lang="en-IN" b="1" dirty="0" smtClean="0">
                <a:solidFill>
                  <a:schemeClr val="tx1"/>
                </a:solidFill>
              </a:rPr>
              <a:t>set of layers depending</a:t>
            </a:r>
            <a:r>
              <a:rPr lang="en-IN" dirty="0" smtClean="0">
                <a:solidFill>
                  <a:schemeClr val="tx1"/>
                </a:solidFill>
              </a:rPr>
              <a:t> on the role of the device in the internet.</a:t>
            </a:r>
          </a:p>
          <a:p>
            <a:pPr marL="457200" indent="-457200">
              <a:buFont typeface="Arial" panose="020B0604020202020204" pitchFamily="34" charset="0"/>
              <a:buChar char="•"/>
            </a:pPr>
            <a:endParaRPr lang="en-IN" dirty="0" smtClean="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22433073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28600"/>
            <a:ext cx="8241385" cy="690574"/>
          </a:xfrm>
          <a:prstGeom prst="rect">
            <a:avLst/>
          </a:prstGeom>
        </p:spPr>
        <p:txBody>
          <a:bodyPr vert="horz" wrap="square" lIns="0" tIns="13335" rIns="0" bIns="0" rtlCol="0">
            <a:spAutoFit/>
          </a:bodyPr>
          <a:lstStyle/>
          <a:p>
            <a:pPr marL="12700">
              <a:lnSpc>
                <a:spcPct val="100000"/>
              </a:lnSpc>
              <a:spcBef>
                <a:spcPts val="105"/>
              </a:spcBef>
            </a:pPr>
            <a:r>
              <a:rPr b="1" spc="-245" dirty="0">
                <a:latin typeface="Times New Roman" panose="02020603050405020304" pitchFamily="18" charset="0"/>
                <a:cs typeface="Times New Roman" panose="02020603050405020304" pitchFamily="18" charset="0"/>
              </a:rPr>
              <a:t>Categories </a:t>
            </a:r>
            <a:r>
              <a:rPr b="1" spc="-5" dirty="0">
                <a:latin typeface="Times New Roman" panose="02020603050405020304" pitchFamily="18" charset="0"/>
                <a:cs typeface="Times New Roman" panose="02020603050405020304" pitchFamily="18" charset="0"/>
              </a:rPr>
              <a:t>of</a:t>
            </a:r>
            <a:r>
              <a:rPr b="1" spc="-285" dirty="0">
                <a:latin typeface="Times New Roman" panose="02020603050405020304" pitchFamily="18" charset="0"/>
                <a:cs typeface="Times New Roman" panose="02020603050405020304" pitchFamily="18" charset="0"/>
              </a:rPr>
              <a:t> </a:t>
            </a:r>
            <a:r>
              <a:rPr b="1" spc="-150" dirty="0">
                <a:latin typeface="Times New Roman" panose="02020603050405020304" pitchFamily="18" charset="0"/>
                <a:cs typeface="Times New Roman" panose="02020603050405020304" pitchFamily="18" charset="0"/>
              </a:rPr>
              <a:t>Networks</a:t>
            </a:r>
          </a:p>
        </p:txBody>
      </p:sp>
      <p:sp>
        <p:nvSpPr>
          <p:cNvPr id="3" name="object 3"/>
          <p:cNvSpPr txBox="1"/>
          <p:nvPr/>
        </p:nvSpPr>
        <p:spPr>
          <a:xfrm>
            <a:off x="228600" y="1158492"/>
            <a:ext cx="8610600" cy="4135106"/>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lang="en-US" sz="3600" dirty="0" smtClean="0">
                <a:latin typeface="Times New Roman" panose="02020603050405020304" pitchFamily="18" charset="0"/>
                <a:cs typeface="Times New Roman" panose="02020603050405020304" pitchFamily="18" charset="0"/>
              </a:rPr>
              <a:t>Networks </a:t>
            </a:r>
            <a:r>
              <a:rPr lang="en-US" sz="3600" dirty="0">
                <a:latin typeface="Times New Roman" panose="02020603050405020304" pitchFamily="18" charset="0"/>
                <a:cs typeface="Times New Roman" panose="02020603050405020304" pitchFamily="18" charset="0"/>
              </a:rPr>
              <a:t>are distinguished based on their geographical span</a:t>
            </a:r>
            <a:r>
              <a:rPr lang="en-US" sz="3600" dirty="0" smtClean="0">
                <a:latin typeface="Times New Roman" panose="02020603050405020304" pitchFamily="18" charset="0"/>
                <a:cs typeface="Times New Roman" panose="02020603050405020304" pitchFamily="18" charset="0"/>
              </a:rPr>
              <a:t>.</a:t>
            </a:r>
          </a:p>
          <a:p>
            <a:pPr marL="527050" marR="5080" indent="-514350">
              <a:lnSpc>
                <a:spcPct val="100000"/>
              </a:lnSpc>
              <a:spcBef>
                <a:spcPts val="105"/>
              </a:spcBef>
              <a:buFont typeface="+mj-lt"/>
              <a:buAutoNum type="arabicPeriod"/>
              <a:tabLst>
                <a:tab pos="355600" algn="l"/>
                <a:tab pos="356235" algn="l"/>
              </a:tabLst>
            </a:pPr>
            <a:r>
              <a:rPr lang="en-US" sz="3600" spc="-325" dirty="0" smtClean="0">
                <a:latin typeface="Times New Roman" panose="02020603050405020304" pitchFamily="18" charset="0"/>
                <a:cs typeface="Times New Roman" panose="02020603050405020304" pitchFamily="18" charset="0"/>
              </a:rPr>
              <a:t>PAN--</a:t>
            </a:r>
            <a:r>
              <a:rPr lang="en-US" sz="3600" dirty="0" smtClean="0">
                <a:solidFill>
                  <a:schemeClr val="tx1"/>
                </a:solidFill>
                <a:latin typeface="Times New Roman" panose="02020603050405020304" pitchFamily="18" charset="0"/>
                <a:cs typeface="Times New Roman" panose="02020603050405020304" pitchFamily="18" charset="0"/>
              </a:rPr>
              <a:t> Personal Area Network </a:t>
            </a:r>
            <a:endParaRPr lang="en-IN" sz="3600" spc="-325" dirty="0" smtClean="0">
              <a:latin typeface="Times New Roman" panose="02020603050405020304" pitchFamily="18" charset="0"/>
              <a:cs typeface="Times New Roman" panose="02020603050405020304" pitchFamily="18" charset="0"/>
            </a:endParaRPr>
          </a:p>
          <a:p>
            <a:pPr marL="527050" marR="5080" indent="-514350">
              <a:spcBef>
                <a:spcPts val="105"/>
              </a:spcBef>
              <a:buFont typeface="+mj-lt"/>
              <a:buAutoNum type="arabicPeriod"/>
              <a:tabLst>
                <a:tab pos="355600" algn="l"/>
                <a:tab pos="356235" algn="l"/>
              </a:tabLst>
            </a:pPr>
            <a:r>
              <a:rPr sz="3600" spc="-325" dirty="0" smtClean="0">
                <a:latin typeface="Times New Roman" panose="02020603050405020304" pitchFamily="18" charset="0"/>
                <a:cs typeface="Times New Roman" panose="02020603050405020304" pitchFamily="18" charset="0"/>
              </a:rPr>
              <a:t>LAN </a:t>
            </a:r>
            <a:r>
              <a:rPr sz="3600" spc="-185" dirty="0">
                <a:latin typeface="Times New Roman" panose="02020603050405020304" pitchFamily="18" charset="0"/>
                <a:cs typeface="Times New Roman" panose="02020603050405020304" pitchFamily="18" charset="0"/>
              </a:rPr>
              <a:t>– </a:t>
            </a:r>
            <a:r>
              <a:rPr lang="en-IN" sz="3600" dirty="0">
                <a:latin typeface="Times New Roman" panose="02020603050405020304" pitchFamily="18" charset="0"/>
                <a:cs typeface="Times New Roman" panose="02020603050405020304" pitchFamily="18" charset="0"/>
              </a:rPr>
              <a:t>Local Area </a:t>
            </a:r>
            <a:r>
              <a:rPr lang="en-IN" sz="3600" dirty="0" smtClean="0">
                <a:latin typeface="Times New Roman" panose="02020603050405020304" pitchFamily="18" charset="0"/>
                <a:cs typeface="Times New Roman" panose="02020603050405020304" pitchFamily="18" charset="0"/>
              </a:rPr>
              <a:t>Network</a:t>
            </a:r>
          </a:p>
          <a:p>
            <a:pPr marL="527050" marR="5080" indent="-514350">
              <a:spcBef>
                <a:spcPts val="105"/>
              </a:spcBef>
              <a:buFont typeface="+mj-lt"/>
              <a:buAutoNum type="arabicPeriod"/>
              <a:tabLst>
                <a:tab pos="355600" algn="l"/>
                <a:tab pos="356235" algn="l"/>
              </a:tabLst>
            </a:pPr>
            <a:r>
              <a:rPr lang="en-IN" sz="3600" dirty="0" smtClean="0">
                <a:latin typeface="Times New Roman" panose="02020603050405020304" pitchFamily="18" charset="0"/>
                <a:cs typeface="Times New Roman" panose="02020603050405020304" pitchFamily="18" charset="0"/>
              </a:rPr>
              <a:t>MAN --</a:t>
            </a:r>
            <a:r>
              <a:rPr lang="en-IN" sz="3600" dirty="0">
                <a:latin typeface="Times New Roman" panose="02020603050405020304" pitchFamily="18" charset="0"/>
                <a:cs typeface="Times New Roman" panose="02020603050405020304" pitchFamily="18" charset="0"/>
              </a:rPr>
              <a:t>Metropolitan Area Network</a:t>
            </a:r>
          </a:p>
          <a:p>
            <a:pPr marL="527050" indent="-514350">
              <a:spcBef>
                <a:spcPts val="770"/>
              </a:spcBef>
              <a:buFont typeface="+mj-lt"/>
              <a:buAutoNum type="arabicPeriod"/>
              <a:tabLst>
                <a:tab pos="355600" algn="l"/>
                <a:tab pos="356235" algn="l"/>
              </a:tabLst>
            </a:pPr>
            <a:r>
              <a:rPr sz="3600" spc="-280" dirty="0" smtClean="0">
                <a:latin typeface="Times New Roman" panose="02020603050405020304" pitchFamily="18" charset="0"/>
                <a:cs typeface="Times New Roman" panose="02020603050405020304" pitchFamily="18" charset="0"/>
              </a:rPr>
              <a:t>WAN </a:t>
            </a:r>
            <a:r>
              <a:rPr sz="3600" spc="-185" dirty="0">
                <a:latin typeface="Times New Roman" panose="02020603050405020304" pitchFamily="18" charset="0"/>
                <a:cs typeface="Times New Roman" panose="02020603050405020304" pitchFamily="18" charset="0"/>
              </a:rPr>
              <a:t>– </a:t>
            </a:r>
            <a:r>
              <a:rPr lang="en-IN" sz="3600" dirty="0">
                <a:latin typeface="Times New Roman" panose="02020603050405020304" pitchFamily="18" charset="0"/>
                <a:cs typeface="Times New Roman" panose="02020603050405020304" pitchFamily="18" charset="0"/>
              </a:rPr>
              <a:t>Wide Area Network</a:t>
            </a:r>
          </a:p>
          <a:p>
            <a:pPr marL="12700">
              <a:lnSpc>
                <a:spcPct val="100000"/>
              </a:lnSpc>
              <a:spcBef>
                <a:spcPts val="770"/>
              </a:spcBef>
              <a:tabLst>
                <a:tab pos="355600" algn="l"/>
                <a:tab pos="356235" algn="l"/>
              </a:tabLst>
            </a:pPr>
            <a:r>
              <a:rPr lang="en-IN" sz="3600" spc="-75" dirty="0" smtClean="0">
                <a:latin typeface="Times New Roman" panose="02020603050405020304" pitchFamily="18" charset="0"/>
                <a:cs typeface="Times New Roman" panose="02020603050405020304" pitchFamily="18" charset="0"/>
              </a:rPr>
              <a:t>                       (</a:t>
            </a:r>
            <a:r>
              <a:rPr sz="3600" spc="-75" dirty="0" smtClean="0">
                <a:latin typeface="Times New Roman" panose="02020603050405020304" pitchFamily="18" charset="0"/>
                <a:cs typeface="Times New Roman" panose="02020603050405020304" pitchFamily="18" charset="0"/>
              </a:rPr>
              <a:t>Wider </a:t>
            </a:r>
            <a:r>
              <a:rPr sz="3600" spc="-150" dirty="0">
                <a:latin typeface="Times New Roman" panose="02020603050405020304" pitchFamily="18" charset="0"/>
                <a:cs typeface="Times New Roman" panose="02020603050405020304" pitchFamily="18" charset="0"/>
              </a:rPr>
              <a:t>geographical</a:t>
            </a:r>
            <a:r>
              <a:rPr sz="3600" spc="-165" dirty="0">
                <a:latin typeface="Times New Roman" panose="02020603050405020304" pitchFamily="18" charset="0"/>
                <a:cs typeface="Times New Roman" panose="02020603050405020304" pitchFamily="18" charset="0"/>
              </a:rPr>
              <a:t> </a:t>
            </a:r>
            <a:r>
              <a:rPr sz="3600" spc="-165" dirty="0" smtClean="0">
                <a:latin typeface="Times New Roman" panose="02020603050405020304" pitchFamily="18" charset="0"/>
                <a:cs typeface="Times New Roman" panose="02020603050405020304" pitchFamily="18" charset="0"/>
              </a:rPr>
              <a:t>area</a:t>
            </a:r>
            <a:r>
              <a:rPr lang="en-IN" sz="3600" spc="-165" dirty="0" smtClean="0">
                <a:latin typeface="Times New Roman" panose="02020603050405020304" pitchFamily="18" charset="0"/>
                <a:cs typeface="Times New Roman" panose="02020603050405020304" pitchFamily="18" charset="0"/>
              </a:rPr>
              <a:t>)</a:t>
            </a:r>
            <a:endParaRPr sz="3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1140" y="100077"/>
            <a:ext cx="8303260" cy="320601"/>
          </a:xfrm>
          <a:prstGeom prst="rect">
            <a:avLst/>
          </a:prstGeom>
        </p:spPr>
        <p:txBody>
          <a:bodyPr vert="horz" wrap="square" lIns="0" tIns="12700" rIns="0" bIns="0" rtlCol="0">
            <a:spAutoFit/>
          </a:bodyPr>
          <a:lstStyle/>
          <a:p>
            <a:pPr marL="12700">
              <a:lnSpc>
                <a:spcPct val="100000"/>
              </a:lnSpc>
              <a:spcBef>
                <a:spcPts val="100"/>
              </a:spcBef>
              <a:tabLst>
                <a:tab pos="2570480" algn="l"/>
              </a:tabLst>
            </a:pPr>
            <a:r>
              <a:rPr sz="2000" b="1" i="1" dirty="0">
                <a:solidFill>
                  <a:srgbClr val="0000CC"/>
                </a:solidFill>
                <a:latin typeface="Times New Roman"/>
                <a:cs typeface="Times New Roman"/>
              </a:rPr>
              <a:t>Layered</a:t>
            </a:r>
            <a:r>
              <a:rPr sz="2000" b="1" i="1" spc="-125" dirty="0">
                <a:solidFill>
                  <a:srgbClr val="0000CC"/>
                </a:solidFill>
                <a:latin typeface="Times New Roman"/>
                <a:cs typeface="Times New Roman"/>
              </a:rPr>
              <a:t> </a:t>
            </a:r>
            <a:r>
              <a:rPr sz="2000" b="1" i="1" dirty="0">
                <a:solidFill>
                  <a:srgbClr val="0000CC"/>
                </a:solidFill>
                <a:latin typeface="Times New Roman"/>
                <a:cs typeface="Times New Roman"/>
              </a:rPr>
              <a:t>Architecture</a:t>
            </a:r>
            <a:r>
              <a:rPr sz="2000" b="1" i="1" spc="459" dirty="0">
                <a:solidFill>
                  <a:srgbClr val="0000CC"/>
                </a:solidFill>
                <a:latin typeface="Times New Roman"/>
                <a:cs typeface="Times New Roman"/>
              </a:rPr>
              <a:t> </a:t>
            </a:r>
            <a:r>
              <a:rPr sz="2000" b="1" i="1" dirty="0">
                <a:solidFill>
                  <a:srgbClr val="0000CC"/>
                </a:solidFill>
                <a:latin typeface="Times New Roman"/>
                <a:cs typeface="Times New Roman"/>
              </a:rPr>
              <a:t>:-	</a:t>
            </a:r>
            <a:r>
              <a:rPr sz="2000" b="1" i="1" spc="-5" dirty="0">
                <a:latin typeface="Times New Roman"/>
                <a:cs typeface="Times New Roman"/>
              </a:rPr>
              <a:t>Communication </a:t>
            </a:r>
            <a:r>
              <a:rPr sz="2000" b="1" i="1" dirty="0">
                <a:latin typeface="Times New Roman"/>
                <a:cs typeface="Times New Roman"/>
              </a:rPr>
              <a:t>through an</a:t>
            </a:r>
            <a:r>
              <a:rPr sz="2000" b="1" i="1" spc="-75" dirty="0">
                <a:latin typeface="Times New Roman"/>
                <a:cs typeface="Times New Roman"/>
              </a:rPr>
              <a:t> </a:t>
            </a:r>
            <a:r>
              <a:rPr sz="2000" b="1" i="1" dirty="0">
                <a:latin typeface="Times New Roman"/>
                <a:cs typeface="Times New Roman"/>
              </a:rPr>
              <a:t>internet</a:t>
            </a:r>
          </a:p>
        </p:txBody>
      </p:sp>
      <p:sp>
        <p:nvSpPr>
          <p:cNvPr id="3" name="object 3"/>
          <p:cNvSpPr/>
          <p:nvPr/>
        </p:nvSpPr>
        <p:spPr>
          <a:xfrm>
            <a:off x="222504" y="1090304"/>
            <a:ext cx="8692896" cy="1866255"/>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365527" y="1531939"/>
            <a:ext cx="6407785" cy="1741805"/>
          </a:xfrm>
          <a:custGeom>
            <a:avLst/>
            <a:gdLst/>
            <a:ahLst/>
            <a:cxnLst/>
            <a:rect l="l" t="t" r="r" b="b"/>
            <a:pathLst>
              <a:path w="6407784" h="1741804">
                <a:moveTo>
                  <a:pt x="3415737" y="623900"/>
                </a:moveTo>
                <a:lnTo>
                  <a:pt x="3415737" y="1716190"/>
                </a:lnTo>
                <a:lnTo>
                  <a:pt x="3440849" y="1741592"/>
                </a:lnTo>
                <a:lnTo>
                  <a:pt x="4771992" y="1741592"/>
                </a:lnTo>
                <a:lnTo>
                  <a:pt x="4797104" y="1716190"/>
                </a:lnTo>
                <a:lnTo>
                  <a:pt x="3465961" y="1716190"/>
                </a:lnTo>
                <a:lnTo>
                  <a:pt x="3440849" y="1690790"/>
                </a:lnTo>
                <a:lnTo>
                  <a:pt x="3465961" y="1690790"/>
                </a:lnTo>
                <a:lnTo>
                  <a:pt x="3465961" y="649351"/>
                </a:lnTo>
                <a:lnTo>
                  <a:pt x="3440849" y="649351"/>
                </a:lnTo>
                <a:lnTo>
                  <a:pt x="3415737" y="623900"/>
                </a:lnTo>
                <a:close/>
              </a:path>
              <a:path w="6407784" h="1741804">
                <a:moveTo>
                  <a:pt x="5123612" y="979573"/>
                </a:moveTo>
                <a:lnTo>
                  <a:pt x="5123612" y="1716190"/>
                </a:lnTo>
                <a:lnTo>
                  <a:pt x="5148723" y="1741592"/>
                </a:lnTo>
                <a:lnTo>
                  <a:pt x="6382544" y="1741592"/>
                </a:lnTo>
                <a:lnTo>
                  <a:pt x="6407656" y="1716190"/>
                </a:lnTo>
                <a:lnTo>
                  <a:pt x="5173835" y="1716190"/>
                </a:lnTo>
                <a:lnTo>
                  <a:pt x="5148723" y="1690790"/>
                </a:lnTo>
                <a:lnTo>
                  <a:pt x="5173835" y="1690790"/>
                </a:lnTo>
                <a:lnTo>
                  <a:pt x="5173835" y="1004970"/>
                </a:lnTo>
                <a:lnTo>
                  <a:pt x="5148723" y="1004970"/>
                </a:lnTo>
                <a:lnTo>
                  <a:pt x="5123612" y="979573"/>
                </a:lnTo>
                <a:close/>
              </a:path>
              <a:path w="6407784" h="1741804">
                <a:moveTo>
                  <a:pt x="50231" y="0"/>
                </a:moveTo>
                <a:lnTo>
                  <a:pt x="0" y="0"/>
                </a:lnTo>
                <a:lnTo>
                  <a:pt x="0" y="1706665"/>
                </a:lnTo>
                <a:lnTo>
                  <a:pt x="25115" y="1732066"/>
                </a:lnTo>
                <a:lnTo>
                  <a:pt x="1397090" y="1732066"/>
                </a:lnTo>
                <a:lnTo>
                  <a:pt x="1422202" y="1706665"/>
                </a:lnTo>
                <a:lnTo>
                  <a:pt x="50231" y="1706665"/>
                </a:lnTo>
                <a:lnTo>
                  <a:pt x="25115" y="1681263"/>
                </a:lnTo>
                <a:lnTo>
                  <a:pt x="50231" y="1681263"/>
                </a:lnTo>
                <a:lnTo>
                  <a:pt x="50231" y="0"/>
                </a:lnTo>
                <a:close/>
              </a:path>
              <a:path w="6407784" h="1741804">
                <a:moveTo>
                  <a:pt x="1715704" y="954122"/>
                </a:moveTo>
                <a:lnTo>
                  <a:pt x="1715704" y="1706665"/>
                </a:lnTo>
                <a:lnTo>
                  <a:pt x="1740816" y="1732066"/>
                </a:lnTo>
                <a:lnTo>
                  <a:pt x="3071959" y="1732066"/>
                </a:lnTo>
                <a:lnTo>
                  <a:pt x="3097070" y="1706665"/>
                </a:lnTo>
                <a:lnTo>
                  <a:pt x="1765981" y="1706665"/>
                </a:lnTo>
                <a:lnTo>
                  <a:pt x="1740816" y="1681263"/>
                </a:lnTo>
                <a:lnTo>
                  <a:pt x="1765981" y="1681263"/>
                </a:lnTo>
                <a:lnTo>
                  <a:pt x="1765981" y="979573"/>
                </a:lnTo>
                <a:lnTo>
                  <a:pt x="1740816" y="979573"/>
                </a:lnTo>
                <a:lnTo>
                  <a:pt x="1715704" y="954122"/>
                </a:lnTo>
                <a:close/>
              </a:path>
              <a:path w="6407784" h="1741804">
                <a:moveTo>
                  <a:pt x="3465961" y="1690790"/>
                </a:moveTo>
                <a:lnTo>
                  <a:pt x="3440849" y="1690790"/>
                </a:lnTo>
                <a:lnTo>
                  <a:pt x="3465961" y="1716190"/>
                </a:lnTo>
                <a:lnTo>
                  <a:pt x="3465961" y="1690790"/>
                </a:lnTo>
                <a:close/>
              </a:path>
              <a:path w="6407784" h="1741804">
                <a:moveTo>
                  <a:pt x="4746880" y="1690790"/>
                </a:moveTo>
                <a:lnTo>
                  <a:pt x="3465961" y="1690790"/>
                </a:lnTo>
                <a:lnTo>
                  <a:pt x="3465961" y="1716190"/>
                </a:lnTo>
                <a:lnTo>
                  <a:pt x="4746880" y="1716190"/>
                </a:lnTo>
                <a:lnTo>
                  <a:pt x="4746880" y="1690790"/>
                </a:lnTo>
                <a:close/>
              </a:path>
              <a:path w="6407784" h="1741804">
                <a:moveTo>
                  <a:pt x="5148723" y="954122"/>
                </a:moveTo>
                <a:lnTo>
                  <a:pt x="4771992" y="954122"/>
                </a:lnTo>
                <a:lnTo>
                  <a:pt x="4746880" y="979573"/>
                </a:lnTo>
                <a:lnTo>
                  <a:pt x="4746880" y="1716190"/>
                </a:lnTo>
                <a:lnTo>
                  <a:pt x="4771992" y="1690790"/>
                </a:lnTo>
                <a:lnTo>
                  <a:pt x="4797104" y="1690790"/>
                </a:lnTo>
                <a:lnTo>
                  <a:pt x="4797104" y="1004970"/>
                </a:lnTo>
                <a:lnTo>
                  <a:pt x="4771992" y="1004970"/>
                </a:lnTo>
                <a:lnTo>
                  <a:pt x="4797104" y="979573"/>
                </a:lnTo>
                <a:lnTo>
                  <a:pt x="5173835" y="979573"/>
                </a:lnTo>
                <a:lnTo>
                  <a:pt x="5148723" y="954122"/>
                </a:lnTo>
                <a:close/>
              </a:path>
              <a:path w="6407784" h="1741804">
                <a:moveTo>
                  <a:pt x="4797104" y="1690790"/>
                </a:moveTo>
                <a:lnTo>
                  <a:pt x="4771992" y="1690790"/>
                </a:lnTo>
                <a:lnTo>
                  <a:pt x="4746880" y="1716190"/>
                </a:lnTo>
                <a:lnTo>
                  <a:pt x="4797104" y="1716190"/>
                </a:lnTo>
                <a:lnTo>
                  <a:pt x="4797104" y="1690790"/>
                </a:lnTo>
                <a:close/>
              </a:path>
              <a:path w="6407784" h="1741804">
                <a:moveTo>
                  <a:pt x="5173835" y="1690790"/>
                </a:moveTo>
                <a:lnTo>
                  <a:pt x="5148723" y="1690790"/>
                </a:lnTo>
                <a:lnTo>
                  <a:pt x="5173835" y="1716190"/>
                </a:lnTo>
                <a:lnTo>
                  <a:pt x="5173835" y="1690790"/>
                </a:lnTo>
                <a:close/>
              </a:path>
              <a:path w="6407784" h="1741804">
                <a:moveTo>
                  <a:pt x="6357432" y="1690790"/>
                </a:moveTo>
                <a:lnTo>
                  <a:pt x="5173835" y="1690790"/>
                </a:lnTo>
                <a:lnTo>
                  <a:pt x="5173835" y="1716190"/>
                </a:lnTo>
                <a:lnTo>
                  <a:pt x="6357432" y="1716190"/>
                </a:lnTo>
                <a:lnTo>
                  <a:pt x="6357432" y="1690790"/>
                </a:lnTo>
                <a:close/>
              </a:path>
              <a:path w="6407784" h="1741804">
                <a:moveTo>
                  <a:pt x="6407656" y="38096"/>
                </a:moveTo>
                <a:lnTo>
                  <a:pt x="6357432" y="38096"/>
                </a:lnTo>
                <a:lnTo>
                  <a:pt x="6357432" y="1716190"/>
                </a:lnTo>
                <a:lnTo>
                  <a:pt x="6382544" y="1690790"/>
                </a:lnTo>
                <a:lnTo>
                  <a:pt x="6407656" y="1690790"/>
                </a:lnTo>
                <a:lnTo>
                  <a:pt x="6407656" y="38096"/>
                </a:lnTo>
                <a:close/>
              </a:path>
              <a:path w="6407784" h="1741804">
                <a:moveTo>
                  <a:pt x="6407656" y="1690790"/>
                </a:moveTo>
                <a:lnTo>
                  <a:pt x="6382544" y="1690790"/>
                </a:lnTo>
                <a:lnTo>
                  <a:pt x="6357432" y="1716190"/>
                </a:lnTo>
                <a:lnTo>
                  <a:pt x="6407656" y="1716190"/>
                </a:lnTo>
                <a:lnTo>
                  <a:pt x="6407656" y="1690790"/>
                </a:lnTo>
                <a:close/>
              </a:path>
              <a:path w="6407784" h="1741804">
                <a:moveTo>
                  <a:pt x="50231" y="1681263"/>
                </a:moveTo>
                <a:lnTo>
                  <a:pt x="25115" y="1681263"/>
                </a:lnTo>
                <a:lnTo>
                  <a:pt x="50231" y="1706665"/>
                </a:lnTo>
                <a:lnTo>
                  <a:pt x="50231" y="1681263"/>
                </a:lnTo>
                <a:close/>
              </a:path>
              <a:path w="6407784" h="1741804">
                <a:moveTo>
                  <a:pt x="1371925" y="1681263"/>
                </a:moveTo>
                <a:lnTo>
                  <a:pt x="50231" y="1681263"/>
                </a:lnTo>
                <a:lnTo>
                  <a:pt x="50231" y="1706665"/>
                </a:lnTo>
                <a:lnTo>
                  <a:pt x="1371925" y="1706665"/>
                </a:lnTo>
                <a:lnTo>
                  <a:pt x="1371925" y="1681263"/>
                </a:lnTo>
                <a:close/>
              </a:path>
              <a:path w="6407784" h="1741804">
                <a:moveTo>
                  <a:pt x="1740816" y="928724"/>
                </a:moveTo>
                <a:lnTo>
                  <a:pt x="1397090" y="928724"/>
                </a:lnTo>
                <a:lnTo>
                  <a:pt x="1371925" y="954122"/>
                </a:lnTo>
                <a:lnTo>
                  <a:pt x="1371925" y="1706665"/>
                </a:lnTo>
                <a:lnTo>
                  <a:pt x="1397090" y="1681263"/>
                </a:lnTo>
                <a:lnTo>
                  <a:pt x="1422202" y="1681263"/>
                </a:lnTo>
                <a:lnTo>
                  <a:pt x="1422202" y="979573"/>
                </a:lnTo>
                <a:lnTo>
                  <a:pt x="1397090" y="979573"/>
                </a:lnTo>
                <a:lnTo>
                  <a:pt x="1422202" y="954122"/>
                </a:lnTo>
                <a:lnTo>
                  <a:pt x="1765981" y="954122"/>
                </a:lnTo>
                <a:lnTo>
                  <a:pt x="1740816" y="928724"/>
                </a:lnTo>
                <a:close/>
              </a:path>
              <a:path w="6407784" h="1741804">
                <a:moveTo>
                  <a:pt x="1422202" y="1681263"/>
                </a:moveTo>
                <a:lnTo>
                  <a:pt x="1397090" y="1681263"/>
                </a:lnTo>
                <a:lnTo>
                  <a:pt x="1371925" y="1706665"/>
                </a:lnTo>
                <a:lnTo>
                  <a:pt x="1422202" y="1706665"/>
                </a:lnTo>
                <a:lnTo>
                  <a:pt x="1422202" y="1681263"/>
                </a:lnTo>
                <a:close/>
              </a:path>
              <a:path w="6407784" h="1741804">
                <a:moveTo>
                  <a:pt x="1765981" y="1681263"/>
                </a:moveTo>
                <a:lnTo>
                  <a:pt x="1740816" y="1681263"/>
                </a:lnTo>
                <a:lnTo>
                  <a:pt x="1765981" y="1706665"/>
                </a:lnTo>
                <a:lnTo>
                  <a:pt x="1765981" y="1681263"/>
                </a:lnTo>
                <a:close/>
              </a:path>
              <a:path w="6407784" h="1741804">
                <a:moveTo>
                  <a:pt x="3046847" y="1681263"/>
                </a:moveTo>
                <a:lnTo>
                  <a:pt x="1765981" y="1681263"/>
                </a:lnTo>
                <a:lnTo>
                  <a:pt x="1765981" y="1706665"/>
                </a:lnTo>
                <a:lnTo>
                  <a:pt x="3046847" y="1706665"/>
                </a:lnTo>
                <a:lnTo>
                  <a:pt x="3046847" y="1681263"/>
                </a:lnTo>
                <a:close/>
              </a:path>
              <a:path w="6407784" h="1741804">
                <a:moveTo>
                  <a:pt x="3440849" y="598503"/>
                </a:moveTo>
                <a:lnTo>
                  <a:pt x="3071959" y="598503"/>
                </a:lnTo>
                <a:lnTo>
                  <a:pt x="3046847" y="623900"/>
                </a:lnTo>
                <a:lnTo>
                  <a:pt x="3046847" y="1706665"/>
                </a:lnTo>
                <a:lnTo>
                  <a:pt x="3071959" y="1681263"/>
                </a:lnTo>
                <a:lnTo>
                  <a:pt x="3097070" y="1681263"/>
                </a:lnTo>
                <a:lnTo>
                  <a:pt x="3097070" y="649351"/>
                </a:lnTo>
                <a:lnTo>
                  <a:pt x="3071959" y="649351"/>
                </a:lnTo>
                <a:lnTo>
                  <a:pt x="3097070" y="623900"/>
                </a:lnTo>
                <a:lnTo>
                  <a:pt x="3465961" y="623900"/>
                </a:lnTo>
                <a:lnTo>
                  <a:pt x="3440849" y="598503"/>
                </a:lnTo>
                <a:close/>
              </a:path>
              <a:path w="6407784" h="1741804">
                <a:moveTo>
                  <a:pt x="3097070" y="1681263"/>
                </a:moveTo>
                <a:lnTo>
                  <a:pt x="3071959" y="1681263"/>
                </a:lnTo>
                <a:lnTo>
                  <a:pt x="3046847" y="1706665"/>
                </a:lnTo>
                <a:lnTo>
                  <a:pt x="3097070" y="1706665"/>
                </a:lnTo>
                <a:lnTo>
                  <a:pt x="3097070" y="1681263"/>
                </a:lnTo>
                <a:close/>
              </a:path>
              <a:path w="6407784" h="1741804">
                <a:moveTo>
                  <a:pt x="4797104" y="979573"/>
                </a:moveTo>
                <a:lnTo>
                  <a:pt x="4771992" y="1004970"/>
                </a:lnTo>
                <a:lnTo>
                  <a:pt x="4797104" y="1004970"/>
                </a:lnTo>
                <a:lnTo>
                  <a:pt x="4797104" y="979573"/>
                </a:lnTo>
                <a:close/>
              </a:path>
              <a:path w="6407784" h="1741804">
                <a:moveTo>
                  <a:pt x="5123612" y="979573"/>
                </a:moveTo>
                <a:lnTo>
                  <a:pt x="4797104" y="979573"/>
                </a:lnTo>
                <a:lnTo>
                  <a:pt x="4797104" y="1004970"/>
                </a:lnTo>
                <a:lnTo>
                  <a:pt x="5123612" y="1004970"/>
                </a:lnTo>
                <a:lnTo>
                  <a:pt x="5123612" y="979573"/>
                </a:lnTo>
                <a:close/>
              </a:path>
              <a:path w="6407784" h="1741804">
                <a:moveTo>
                  <a:pt x="5173835" y="979573"/>
                </a:moveTo>
                <a:lnTo>
                  <a:pt x="5123612" y="979573"/>
                </a:lnTo>
                <a:lnTo>
                  <a:pt x="5148723" y="1004970"/>
                </a:lnTo>
                <a:lnTo>
                  <a:pt x="5173835" y="1004970"/>
                </a:lnTo>
                <a:lnTo>
                  <a:pt x="5173835" y="979573"/>
                </a:lnTo>
                <a:close/>
              </a:path>
              <a:path w="6407784" h="1741804">
                <a:moveTo>
                  <a:pt x="1422202" y="954122"/>
                </a:moveTo>
                <a:lnTo>
                  <a:pt x="1397090" y="979573"/>
                </a:lnTo>
                <a:lnTo>
                  <a:pt x="1422202" y="979573"/>
                </a:lnTo>
                <a:lnTo>
                  <a:pt x="1422202" y="954122"/>
                </a:lnTo>
                <a:close/>
              </a:path>
              <a:path w="6407784" h="1741804">
                <a:moveTo>
                  <a:pt x="1715704" y="954122"/>
                </a:moveTo>
                <a:lnTo>
                  <a:pt x="1422202" y="954122"/>
                </a:lnTo>
                <a:lnTo>
                  <a:pt x="1422202" y="979573"/>
                </a:lnTo>
                <a:lnTo>
                  <a:pt x="1715704" y="979573"/>
                </a:lnTo>
                <a:lnTo>
                  <a:pt x="1715704" y="954122"/>
                </a:lnTo>
                <a:close/>
              </a:path>
              <a:path w="6407784" h="1741804">
                <a:moveTo>
                  <a:pt x="1765981" y="954122"/>
                </a:moveTo>
                <a:lnTo>
                  <a:pt x="1715704" y="954122"/>
                </a:lnTo>
                <a:lnTo>
                  <a:pt x="1740816" y="979573"/>
                </a:lnTo>
                <a:lnTo>
                  <a:pt x="1765981" y="979573"/>
                </a:lnTo>
                <a:lnTo>
                  <a:pt x="1765981" y="954122"/>
                </a:lnTo>
                <a:close/>
              </a:path>
              <a:path w="6407784" h="1741804">
                <a:moveTo>
                  <a:pt x="3097070" y="623900"/>
                </a:moveTo>
                <a:lnTo>
                  <a:pt x="3071959" y="649351"/>
                </a:lnTo>
                <a:lnTo>
                  <a:pt x="3097070" y="649351"/>
                </a:lnTo>
                <a:lnTo>
                  <a:pt x="3097070" y="623900"/>
                </a:lnTo>
                <a:close/>
              </a:path>
              <a:path w="6407784" h="1741804">
                <a:moveTo>
                  <a:pt x="3415737" y="623900"/>
                </a:moveTo>
                <a:lnTo>
                  <a:pt x="3097070" y="623900"/>
                </a:lnTo>
                <a:lnTo>
                  <a:pt x="3097070" y="649351"/>
                </a:lnTo>
                <a:lnTo>
                  <a:pt x="3415737" y="649351"/>
                </a:lnTo>
                <a:lnTo>
                  <a:pt x="3415737" y="623900"/>
                </a:lnTo>
                <a:close/>
              </a:path>
              <a:path w="6407784" h="1741804">
                <a:moveTo>
                  <a:pt x="3465961" y="623900"/>
                </a:moveTo>
                <a:lnTo>
                  <a:pt x="3415737" y="623900"/>
                </a:lnTo>
                <a:lnTo>
                  <a:pt x="3440849" y="649351"/>
                </a:lnTo>
                <a:lnTo>
                  <a:pt x="3465961" y="649351"/>
                </a:lnTo>
                <a:lnTo>
                  <a:pt x="3465961" y="623900"/>
                </a:lnTo>
                <a:close/>
              </a:path>
            </a:pathLst>
          </a:custGeom>
          <a:solidFill>
            <a:srgbClr val="EC1C23"/>
          </a:solidFill>
        </p:spPr>
        <p:txBody>
          <a:bodyPr wrap="square" lIns="0" tIns="0" rIns="0" bIns="0" rtlCol="0"/>
          <a:lstStyle/>
          <a:p>
            <a:endParaRPr dirty="0"/>
          </a:p>
        </p:txBody>
      </p:sp>
      <p:sp>
        <p:nvSpPr>
          <p:cNvPr id="5" name="object 5"/>
          <p:cNvSpPr/>
          <p:nvPr/>
        </p:nvSpPr>
        <p:spPr>
          <a:xfrm>
            <a:off x="7653876" y="1447816"/>
            <a:ext cx="189981" cy="173014"/>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1219200" y="4037076"/>
            <a:ext cx="6992111" cy="2302633"/>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1222247" y="3715079"/>
            <a:ext cx="6958583" cy="315900"/>
          </a:xfrm>
          <a:prstGeom prst="rect">
            <a:avLst/>
          </a:prstGeom>
          <a:blipFill>
            <a:blip r:embed="rId5" cstate="print"/>
            <a:stretch>
              <a:fillRect/>
            </a:stretch>
          </a:blipFill>
        </p:spPr>
        <p:txBody>
          <a:bodyPr wrap="square" lIns="0" tIns="0" rIns="0" bIns="0" rtlCol="0"/>
          <a:lstStyle/>
          <a:p>
            <a:endParaRPr dirty="0"/>
          </a:p>
        </p:txBody>
      </p:sp>
      <p:sp>
        <p:nvSpPr>
          <p:cNvPr id="8" name="object 8"/>
          <p:cNvSpPr txBox="1"/>
          <p:nvPr/>
        </p:nvSpPr>
        <p:spPr>
          <a:xfrm>
            <a:off x="222504" y="515034"/>
            <a:ext cx="7686827" cy="289823"/>
          </a:xfrm>
          <a:prstGeom prst="rect">
            <a:avLst/>
          </a:prstGeom>
        </p:spPr>
        <p:txBody>
          <a:bodyPr vert="horz" wrap="square" lIns="0" tIns="12700" rIns="0" bIns="0" rtlCol="0">
            <a:spAutoFit/>
          </a:bodyPr>
          <a:lstStyle/>
          <a:p>
            <a:pPr marL="12700">
              <a:lnSpc>
                <a:spcPct val="100000"/>
              </a:lnSpc>
              <a:spcBef>
                <a:spcPts val="100"/>
              </a:spcBef>
            </a:pPr>
            <a:r>
              <a:rPr sz="1800" spc="-40" dirty="0">
                <a:latin typeface="Times New Roman" panose="02020603050405020304" pitchFamily="18" charset="0"/>
                <a:cs typeface="Times New Roman" panose="02020603050405020304" pitchFamily="18" charset="0"/>
              </a:rPr>
              <a:t>Different </a:t>
            </a:r>
            <a:r>
              <a:rPr sz="1800" spc="-100" dirty="0">
                <a:latin typeface="Times New Roman" panose="02020603050405020304" pitchFamily="18" charset="0"/>
                <a:cs typeface="Times New Roman" panose="02020603050405020304" pitchFamily="18" charset="0"/>
              </a:rPr>
              <a:t>devices </a:t>
            </a:r>
            <a:r>
              <a:rPr sz="1800" spc="-75" dirty="0">
                <a:latin typeface="Times New Roman" panose="02020603050405020304" pitchFamily="18" charset="0"/>
                <a:cs typeface="Times New Roman" panose="02020603050405020304" pitchFamily="18" charset="0"/>
              </a:rPr>
              <a:t>contains </a:t>
            </a:r>
            <a:r>
              <a:rPr sz="1800" spc="-20" dirty="0">
                <a:latin typeface="Times New Roman" panose="02020603050405020304" pitchFamily="18" charset="0"/>
                <a:cs typeface="Times New Roman" panose="02020603050405020304" pitchFamily="18" charset="0"/>
              </a:rPr>
              <a:t>different </a:t>
            </a:r>
            <a:r>
              <a:rPr sz="1800" spc="-55" dirty="0">
                <a:latin typeface="Times New Roman" panose="02020603050405020304" pitchFamily="18" charset="0"/>
                <a:cs typeface="Times New Roman" panose="02020603050405020304" pitchFamily="18" charset="0"/>
              </a:rPr>
              <a:t>number </a:t>
            </a:r>
            <a:r>
              <a:rPr sz="1800" spc="-5" dirty="0">
                <a:latin typeface="Times New Roman" panose="02020603050405020304" pitchFamily="18" charset="0"/>
                <a:cs typeface="Times New Roman" panose="02020603050405020304" pitchFamily="18" charset="0"/>
              </a:rPr>
              <a:t>of </a:t>
            </a:r>
            <a:r>
              <a:rPr sz="1800" spc="-100" dirty="0">
                <a:latin typeface="Times New Roman" panose="02020603050405020304" pitchFamily="18" charset="0"/>
                <a:cs typeface="Times New Roman" panose="02020603050405020304" pitchFamily="18" charset="0"/>
              </a:rPr>
              <a:t>layers </a:t>
            </a:r>
            <a:r>
              <a:rPr sz="1800" spc="-75" dirty="0">
                <a:latin typeface="Times New Roman" panose="02020603050405020304" pitchFamily="18" charset="0"/>
                <a:cs typeface="Times New Roman" panose="02020603050405020304" pitchFamily="18" charset="0"/>
              </a:rPr>
              <a:t>depending </a:t>
            </a:r>
            <a:r>
              <a:rPr sz="1800" spc="-60" dirty="0">
                <a:latin typeface="Times New Roman" panose="02020603050405020304" pitchFamily="18" charset="0"/>
                <a:cs typeface="Times New Roman" panose="02020603050405020304" pitchFamily="18" charset="0"/>
              </a:rPr>
              <a:t>on </a:t>
            </a:r>
            <a:r>
              <a:rPr sz="1800" spc="-5" dirty="0">
                <a:latin typeface="Times New Roman" panose="02020603050405020304" pitchFamily="18" charset="0"/>
                <a:cs typeface="Times New Roman" panose="02020603050405020304" pitchFamily="18" charset="0"/>
              </a:rPr>
              <a:t>their</a:t>
            </a:r>
            <a:r>
              <a:rPr sz="1800" spc="-305" dirty="0">
                <a:latin typeface="Times New Roman" panose="02020603050405020304" pitchFamily="18" charset="0"/>
                <a:cs typeface="Times New Roman" panose="02020603050405020304" pitchFamily="18" charset="0"/>
              </a:rPr>
              <a:t> </a:t>
            </a:r>
            <a:r>
              <a:rPr lang="en-IN" sz="1800" spc="-305" dirty="0" smtClean="0">
                <a:latin typeface="Times New Roman" panose="02020603050405020304" pitchFamily="18" charset="0"/>
                <a:cs typeface="Times New Roman" panose="02020603050405020304" pitchFamily="18" charset="0"/>
              </a:rPr>
              <a:t>  </a:t>
            </a:r>
            <a:r>
              <a:rPr sz="1800" spc="-45" dirty="0" smtClean="0">
                <a:latin typeface="Times New Roman" panose="02020603050405020304" pitchFamily="18" charset="0"/>
                <a:cs typeface="Times New Roman" panose="02020603050405020304" pitchFamily="18" charset="0"/>
              </a:rPr>
              <a:t>role</a:t>
            </a:r>
            <a:endParaRPr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9749" y="0"/>
            <a:ext cx="8410851" cy="505267"/>
          </a:xfrm>
          <a:prstGeom prst="rect">
            <a:avLst/>
          </a:prstGeom>
        </p:spPr>
        <p:txBody>
          <a:bodyPr vert="horz" wrap="square" lIns="0" tIns="12700" rIns="0" bIns="0" rtlCol="0">
            <a:spAutoFit/>
          </a:bodyPr>
          <a:lstStyle/>
          <a:p>
            <a:pPr marL="12700">
              <a:lnSpc>
                <a:spcPct val="100000"/>
              </a:lnSpc>
              <a:spcBef>
                <a:spcPts val="100"/>
              </a:spcBef>
            </a:pPr>
            <a:r>
              <a:rPr sz="3200" b="1" dirty="0" smtClean="0">
                <a:latin typeface="Times New Roman"/>
                <a:cs typeface="Times New Roman"/>
              </a:rPr>
              <a:t>Logical </a:t>
            </a:r>
            <a:r>
              <a:rPr sz="3200" b="1" dirty="0">
                <a:latin typeface="Times New Roman"/>
                <a:cs typeface="Times New Roman"/>
              </a:rPr>
              <a:t>connections between </a:t>
            </a:r>
            <a:r>
              <a:rPr sz="3200" b="1" spc="-5" dirty="0">
                <a:latin typeface="Times New Roman"/>
                <a:cs typeface="Times New Roman"/>
              </a:rPr>
              <a:t>layers in</a:t>
            </a:r>
            <a:r>
              <a:rPr sz="3200" b="1" spc="-190" dirty="0">
                <a:latin typeface="Times New Roman"/>
                <a:cs typeface="Times New Roman"/>
              </a:rPr>
              <a:t> </a:t>
            </a:r>
            <a:r>
              <a:rPr sz="3200" b="1" dirty="0">
                <a:latin typeface="Times New Roman"/>
                <a:cs typeface="Times New Roman"/>
              </a:rPr>
              <a:t>TCP/IP</a:t>
            </a:r>
          </a:p>
        </p:txBody>
      </p:sp>
      <p:sp>
        <p:nvSpPr>
          <p:cNvPr id="3" name="object 3"/>
          <p:cNvSpPr/>
          <p:nvPr/>
        </p:nvSpPr>
        <p:spPr>
          <a:xfrm>
            <a:off x="1076202" y="4520831"/>
            <a:ext cx="7127359" cy="1133049"/>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84404" y="1798947"/>
            <a:ext cx="8730996" cy="2259483"/>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1661114" y="2754690"/>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6" name="object 6"/>
          <p:cNvSpPr/>
          <p:nvPr/>
        </p:nvSpPr>
        <p:spPr>
          <a:xfrm>
            <a:off x="1805081" y="2754690"/>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7" name="object 7"/>
          <p:cNvSpPr/>
          <p:nvPr/>
        </p:nvSpPr>
        <p:spPr>
          <a:xfrm>
            <a:off x="1949052" y="2754690"/>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8" name="object 8"/>
          <p:cNvSpPr/>
          <p:nvPr/>
        </p:nvSpPr>
        <p:spPr>
          <a:xfrm>
            <a:off x="2093018" y="2754690"/>
            <a:ext cx="96520" cy="0"/>
          </a:xfrm>
          <a:custGeom>
            <a:avLst/>
            <a:gdLst/>
            <a:ahLst/>
            <a:cxnLst/>
            <a:rect l="l" t="t" r="r" b="b"/>
            <a:pathLst>
              <a:path w="96519">
                <a:moveTo>
                  <a:pt x="0" y="0"/>
                </a:moveTo>
                <a:lnTo>
                  <a:pt x="95999" y="0"/>
                </a:lnTo>
              </a:path>
            </a:pathLst>
          </a:custGeom>
          <a:ln w="30185">
            <a:solidFill>
              <a:srgbClr val="EC1C23"/>
            </a:solidFill>
          </a:ln>
        </p:spPr>
        <p:txBody>
          <a:bodyPr wrap="square" lIns="0" tIns="0" rIns="0" bIns="0" rtlCol="0"/>
          <a:lstStyle/>
          <a:p>
            <a:endParaRPr dirty="0"/>
          </a:p>
        </p:txBody>
      </p:sp>
      <p:sp>
        <p:nvSpPr>
          <p:cNvPr id="9" name="object 9"/>
          <p:cNvSpPr/>
          <p:nvPr/>
        </p:nvSpPr>
        <p:spPr>
          <a:xfrm>
            <a:off x="2237000"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0" name="object 10"/>
          <p:cNvSpPr/>
          <p:nvPr/>
        </p:nvSpPr>
        <p:spPr>
          <a:xfrm>
            <a:off x="2380946" y="2754690"/>
            <a:ext cx="96520" cy="0"/>
          </a:xfrm>
          <a:custGeom>
            <a:avLst/>
            <a:gdLst/>
            <a:ahLst/>
            <a:cxnLst/>
            <a:rect l="l" t="t" r="r" b="b"/>
            <a:pathLst>
              <a:path w="96519">
                <a:moveTo>
                  <a:pt x="0" y="0"/>
                </a:moveTo>
                <a:lnTo>
                  <a:pt x="96014" y="0"/>
                </a:lnTo>
              </a:path>
            </a:pathLst>
          </a:custGeom>
          <a:ln w="30185">
            <a:solidFill>
              <a:srgbClr val="EC1C23"/>
            </a:solidFill>
          </a:ln>
        </p:spPr>
        <p:txBody>
          <a:bodyPr wrap="square" lIns="0" tIns="0" rIns="0" bIns="0" rtlCol="0"/>
          <a:lstStyle/>
          <a:p>
            <a:endParaRPr dirty="0"/>
          </a:p>
        </p:txBody>
      </p:sp>
      <p:sp>
        <p:nvSpPr>
          <p:cNvPr id="11" name="object 11"/>
          <p:cNvSpPr/>
          <p:nvPr/>
        </p:nvSpPr>
        <p:spPr>
          <a:xfrm>
            <a:off x="2524943"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2" name="object 12"/>
          <p:cNvSpPr/>
          <p:nvPr/>
        </p:nvSpPr>
        <p:spPr>
          <a:xfrm>
            <a:off x="2668889"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3" name="object 13"/>
          <p:cNvSpPr/>
          <p:nvPr/>
        </p:nvSpPr>
        <p:spPr>
          <a:xfrm>
            <a:off x="2812886"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4" name="object 14"/>
          <p:cNvSpPr/>
          <p:nvPr/>
        </p:nvSpPr>
        <p:spPr>
          <a:xfrm>
            <a:off x="2956832" y="2754690"/>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15" name="object 15"/>
          <p:cNvSpPr/>
          <p:nvPr/>
        </p:nvSpPr>
        <p:spPr>
          <a:xfrm>
            <a:off x="3100778" y="2754690"/>
            <a:ext cx="96520" cy="0"/>
          </a:xfrm>
          <a:custGeom>
            <a:avLst/>
            <a:gdLst/>
            <a:ahLst/>
            <a:cxnLst/>
            <a:rect l="l" t="t" r="r" b="b"/>
            <a:pathLst>
              <a:path w="96519">
                <a:moveTo>
                  <a:pt x="0" y="0"/>
                </a:moveTo>
                <a:lnTo>
                  <a:pt x="96014" y="0"/>
                </a:lnTo>
              </a:path>
            </a:pathLst>
          </a:custGeom>
          <a:ln w="30185">
            <a:solidFill>
              <a:srgbClr val="EC1C23"/>
            </a:solidFill>
          </a:ln>
        </p:spPr>
        <p:txBody>
          <a:bodyPr wrap="square" lIns="0" tIns="0" rIns="0" bIns="0" rtlCol="0"/>
          <a:lstStyle/>
          <a:p>
            <a:endParaRPr dirty="0"/>
          </a:p>
        </p:txBody>
      </p:sp>
      <p:sp>
        <p:nvSpPr>
          <p:cNvPr id="16" name="object 16"/>
          <p:cNvSpPr/>
          <p:nvPr/>
        </p:nvSpPr>
        <p:spPr>
          <a:xfrm>
            <a:off x="3244775"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17" name="object 17"/>
          <p:cNvSpPr/>
          <p:nvPr/>
        </p:nvSpPr>
        <p:spPr>
          <a:xfrm>
            <a:off x="3388721"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18" name="object 18"/>
          <p:cNvSpPr/>
          <p:nvPr/>
        </p:nvSpPr>
        <p:spPr>
          <a:xfrm>
            <a:off x="3532717"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19" name="object 19"/>
          <p:cNvSpPr/>
          <p:nvPr/>
        </p:nvSpPr>
        <p:spPr>
          <a:xfrm>
            <a:off x="3676663"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20" name="object 20"/>
          <p:cNvSpPr/>
          <p:nvPr/>
        </p:nvSpPr>
        <p:spPr>
          <a:xfrm>
            <a:off x="3820660"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1" name="object 21"/>
          <p:cNvSpPr/>
          <p:nvPr/>
        </p:nvSpPr>
        <p:spPr>
          <a:xfrm>
            <a:off x="3964606"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2" name="object 22"/>
          <p:cNvSpPr/>
          <p:nvPr/>
        </p:nvSpPr>
        <p:spPr>
          <a:xfrm>
            <a:off x="4108603"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3" name="object 23"/>
          <p:cNvSpPr/>
          <p:nvPr/>
        </p:nvSpPr>
        <p:spPr>
          <a:xfrm>
            <a:off x="4252549"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4" name="object 24"/>
          <p:cNvSpPr/>
          <p:nvPr/>
        </p:nvSpPr>
        <p:spPr>
          <a:xfrm>
            <a:off x="4396495"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25" name="object 25"/>
          <p:cNvSpPr/>
          <p:nvPr/>
        </p:nvSpPr>
        <p:spPr>
          <a:xfrm>
            <a:off x="4540492"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6" name="object 26"/>
          <p:cNvSpPr/>
          <p:nvPr/>
        </p:nvSpPr>
        <p:spPr>
          <a:xfrm>
            <a:off x="4684438"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27" name="object 27"/>
          <p:cNvSpPr/>
          <p:nvPr/>
        </p:nvSpPr>
        <p:spPr>
          <a:xfrm>
            <a:off x="4828434"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28" name="object 28"/>
          <p:cNvSpPr/>
          <p:nvPr/>
        </p:nvSpPr>
        <p:spPr>
          <a:xfrm>
            <a:off x="4972380"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29" name="object 29"/>
          <p:cNvSpPr/>
          <p:nvPr/>
        </p:nvSpPr>
        <p:spPr>
          <a:xfrm>
            <a:off x="5116377"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0" name="object 30"/>
          <p:cNvSpPr/>
          <p:nvPr/>
        </p:nvSpPr>
        <p:spPr>
          <a:xfrm>
            <a:off x="5260323"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1" name="object 31"/>
          <p:cNvSpPr/>
          <p:nvPr/>
        </p:nvSpPr>
        <p:spPr>
          <a:xfrm>
            <a:off x="5404320"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2" name="object 32"/>
          <p:cNvSpPr/>
          <p:nvPr/>
        </p:nvSpPr>
        <p:spPr>
          <a:xfrm>
            <a:off x="5548266"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3" name="object 33"/>
          <p:cNvSpPr/>
          <p:nvPr/>
        </p:nvSpPr>
        <p:spPr>
          <a:xfrm>
            <a:off x="5692212"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34" name="object 34"/>
          <p:cNvSpPr/>
          <p:nvPr/>
        </p:nvSpPr>
        <p:spPr>
          <a:xfrm>
            <a:off x="5836209"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5" name="object 35"/>
          <p:cNvSpPr/>
          <p:nvPr/>
        </p:nvSpPr>
        <p:spPr>
          <a:xfrm>
            <a:off x="5980155"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36" name="object 36"/>
          <p:cNvSpPr/>
          <p:nvPr/>
        </p:nvSpPr>
        <p:spPr>
          <a:xfrm>
            <a:off x="6124152"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7" name="object 37"/>
          <p:cNvSpPr/>
          <p:nvPr/>
        </p:nvSpPr>
        <p:spPr>
          <a:xfrm>
            <a:off x="6268098"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8" name="object 38"/>
          <p:cNvSpPr/>
          <p:nvPr/>
        </p:nvSpPr>
        <p:spPr>
          <a:xfrm>
            <a:off x="6412095"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39" name="object 39"/>
          <p:cNvSpPr/>
          <p:nvPr/>
        </p:nvSpPr>
        <p:spPr>
          <a:xfrm>
            <a:off x="6556040"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40" name="object 40"/>
          <p:cNvSpPr/>
          <p:nvPr/>
        </p:nvSpPr>
        <p:spPr>
          <a:xfrm>
            <a:off x="6700037"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41" name="object 41"/>
          <p:cNvSpPr/>
          <p:nvPr/>
        </p:nvSpPr>
        <p:spPr>
          <a:xfrm>
            <a:off x="6843983"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42" name="object 42"/>
          <p:cNvSpPr/>
          <p:nvPr/>
        </p:nvSpPr>
        <p:spPr>
          <a:xfrm>
            <a:off x="6987930" y="2754690"/>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43" name="object 43"/>
          <p:cNvSpPr/>
          <p:nvPr/>
        </p:nvSpPr>
        <p:spPr>
          <a:xfrm>
            <a:off x="7131926" y="2754690"/>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44" name="object 44"/>
          <p:cNvSpPr/>
          <p:nvPr/>
        </p:nvSpPr>
        <p:spPr>
          <a:xfrm>
            <a:off x="7275872" y="2668667"/>
            <a:ext cx="200988" cy="172053"/>
          </a:xfrm>
          <a:prstGeom prst="rect">
            <a:avLst/>
          </a:prstGeom>
          <a:blipFill>
            <a:blip r:embed="rId4" cstate="print"/>
            <a:stretch>
              <a:fillRect/>
            </a:stretch>
          </a:blipFill>
        </p:spPr>
        <p:txBody>
          <a:bodyPr wrap="square" lIns="0" tIns="0" rIns="0" bIns="0" rtlCol="0"/>
          <a:lstStyle/>
          <a:p>
            <a:endParaRPr dirty="0"/>
          </a:p>
        </p:txBody>
      </p:sp>
      <p:sp>
        <p:nvSpPr>
          <p:cNvPr id="45" name="object 45"/>
          <p:cNvSpPr/>
          <p:nvPr/>
        </p:nvSpPr>
        <p:spPr>
          <a:xfrm>
            <a:off x="1661114" y="2448366"/>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46" name="object 46"/>
          <p:cNvSpPr/>
          <p:nvPr/>
        </p:nvSpPr>
        <p:spPr>
          <a:xfrm>
            <a:off x="1805081" y="2448366"/>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47" name="object 47"/>
          <p:cNvSpPr/>
          <p:nvPr/>
        </p:nvSpPr>
        <p:spPr>
          <a:xfrm>
            <a:off x="1949052" y="2448366"/>
            <a:ext cx="96520" cy="0"/>
          </a:xfrm>
          <a:custGeom>
            <a:avLst/>
            <a:gdLst/>
            <a:ahLst/>
            <a:cxnLst/>
            <a:rect l="l" t="t" r="r" b="b"/>
            <a:pathLst>
              <a:path w="96519">
                <a:moveTo>
                  <a:pt x="0" y="0"/>
                </a:moveTo>
                <a:lnTo>
                  <a:pt x="95979" y="0"/>
                </a:lnTo>
              </a:path>
            </a:pathLst>
          </a:custGeom>
          <a:ln w="30185">
            <a:solidFill>
              <a:srgbClr val="EC1C23"/>
            </a:solidFill>
          </a:ln>
        </p:spPr>
        <p:txBody>
          <a:bodyPr wrap="square" lIns="0" tIns="0" rIns="0" bIns="0" rtlCol="0"/>
          <a:lstStyle/>
          <a:p>
            <a:endParaRPr dirty="0"/>
          </a:p>
        </p:txBody>
      </p:sp>
      <p:sp>
        <p:nvSpPr>
          <p:cNvPr id="48" name="object 48"/>
          <p:cNvSpPr/>
          <p:nvPr/>
        </p:nvSpPr>
        <p:spPr>
          <a:xfrm>
            <a:off x="2093018" y="2448366"/>
            <a:ext cx="96520" cy="0"/>
          </a:xfrm>
          <a:custGeom>
            <a:avLst/>
            <a:gdLst/>
            <a:ahLst/>
            <a:cxnLst/>
            <a:rect l="l" t="t" r="r" b="b"/>
            <a:pathLst>
              <a:path w="96519">
                <a:moveTo>
                  <a:pt x="0" y="0"/>
                </a:moveTo>
                <a:lnTo>
                  <a:pt x="95999" y="0"/>
                </a:lnTo>
              </a:path>
            </a:pathLst>
          </a:custGeom>
          <a:ln w="30185">
            <a:solidFill>
              <a:srgbClr val="EC1C23"/>
            </a:solidFill>
          </a:ln>
        </p:spPr>
        <p:txBody>
          <a:bodyPr wrap="square" lIns="0" tIns="0" rIns="0" bIns="0" rtlCol="0"/>
          <a:lstStyle/>
          <a:p>
            <a:endParaRPr dirty="0"/>
          </a:p>
        </p:txBody>
      </p:sp>
      <p:sp>
        <p:nvSpPr>
          <p:cNvPr id="49" name="object 49"/>
          <p:cNvSpPr/>
          <p:nvPr/>
        </p:nvSpPr>
        <p:spPr>
          <a:xfrm>
            <a:off x="2237000"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0" name="object 50"/>
          <p:cNvSpPr/>
          <p:nvPr/>
        </p:nvSpPr>
        <p:spPr>
          <a:xfrm>
            <a:off x="2380946" y="2448366"/>
            <a:ext cx="96520" cy="0"/>
          </a:xfrm>
          <a:custGeom>
            <a:avLst/>
            <a:gdLst/>
            <a:ahLst/>
            <a:cxnLst/>
            <a:rect l="l" t="t" r="r" b="b"/>
            <a:pathLst>
              <a:path w="96519">
                <a:moveTo>
                  <a:pt x="0" y="0"/>
                </a:moveTo>
                <a:lnTo>
                  <a:pt x="96014" y="0"/>
                </a:lnTo>
              </a:path>
            </a:pathLst>
          </a:custGeom>
          <a:ln w="30185">
            <a:solidFill>
              <a:srgbClr val="EC1C23"/>
            </a:solidFill>
          </a:ln>
        </p:spPr>
        <p:txBody>
          <a:bodyPr wrap="square" lIns="0" tIns="0" rIns="0" bIns="0" rtlCol="0"/>
          <a:lstStyle/>
          <a:p>
            <a:endParaRPr dirty="0"/>
          </a:p>
        </p:txBody>
      </p:sp>
      <p:sp>
        <p:nvSpPr>
          <p:cNvPr id="51" name="object 51"/>
          <p:cNvSpPr/>
          <p:nvPr/>
        </p:nvSpPr>
        <p:spPr>
          <a:xfrm>
            <a:off x="2524943"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2" name="object 52"/>
          <p:cNvSpPr/>
          <p:nvPr/>
        </p:nvSpPr>
        <p:spPr>
          <a:xfrm>
            <a:off x="2668889"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3" name="object 53"/>
          <p:cNvSpPr/>
          <p:nvPr/>
        </p:nvSpPr>
        <p:spPr>
          <a:xfrm>
            <a:off x="2812886"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4" name="object 54"/>
          <p:cNvSpPr/>
          <p:nvPr/>
        </p:nvSpPr>
        <p:spPr>
          <a:xfrm>
            <a:off x="2956832" y="2448366"/>
            <a:ext cx="96520" cy="0"/>
          </a:xfrm>
          <a:custGeom>
            <a:avLst/>
            <a:gdLst/>
            <a:ahLst/>
            <a:cxnLst/>
            <a:rect l="l" t="t" r="r" b="b"/>
            <a:pathLst>
              <a:path w="96519">
                <a:moveTo>
                  <a:pt x="0" y="0"/>
                </a:moveTo>
                <a:lnTo>
                  <a:pt x="95964" y="0"/>
                </a:lnTo>
              </a:path>
            </a:pathLst>
          </a:custGeom>
          <a:ln w="30185">
            <a:solidFill>
              <a:srgbClr val="EC1C23"/>
            </a:solidFill>
          </a:ln>
        </p:spPr>
        <p:txBody>
          <a:bodyPr wrap="square" lIns="0" tIns="0" rIns="0" bIns="0" rtlCol="0"/>
          <a:lstStyle/>
          <a:p>
            <a:endParaRPr dirty="0"/>
          </a:p>
        </p:txBody>
      </p:sp>
      <p:sp>
        <p:nvSpPr>
          <p:cNvPr id="55" name="object 55"/>
          <p:cNvSpPr/>
          <p:nvPr/>
        </p:nvSpPr>
        <p:spPr>
          <a:xfrm>
            <a:off x="3100778" y="2448366"/>
            <a:ext cx="96520" cy="0"/>
          </a:xfrm>
          <a:custGeom>
            <a:avLst/>
            <a:gdLst/>
            <a:ahLst/>
            <a:cxnLst/>
            <a:rect l="l" t="t" r="r" b="b"/>
            <a:pathLst>
              <a:path w="96519">
                <a:moveTo>
                  <a:pt x="0" y="0"/>
                </a:moveTo>
                <a:lnTo>
                  <a:pt x="96014" y="0"/>
                </a:lnTo>
              </a:path>
            </a:pathLst>
          </a:custGeom>
          <a:ln w="30185">
            <a:solidFill>
              <a:srgbClr val="EC1C23"/>
            </a:solidFill>
          </a:ln>
        </p:spPr>
        <p:txBody>
          <a:bodyPr wrap="square" lIns="0" tIns="0" rIns="0" bIns="0" rtlCol="0"/>
          <a:lstStyle/>
          <a:p>
            <a:endParaRPr dirty="0"/>
          </a:p>
        </p:txBody>
      </p:sp>
      <p:sp>
        <p:nvSpPr>
          <p:cNvPr id="56" name="object 56"/>
          <p:cNvSpPr/>
          <p:nvPr/>
        </p:nvSpPr>
        <p:spPr>
          <a:xfrm>
            <a:off x="3244775"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57" name="object 57"/>
          <p:cNvSpPr/>
          <p:nvPr/>
        </p:nvSpPr>
        <p:spPr>
          <a:xfrm>
            <a:off x="3388721"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58" name="object 58"/>
          <p:cNvSpPr/>
          <p:nvPr/>
        </p:nvSpPr>
        <p:spPr>
          <a:xfrm>
            <a:off x="3532717"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59" name="object 59"/>
          <p:cNvSpPr/>
          <p:nvPr/>
        </p:nvSpPr>
        <p:spPr>
          <a:xfrm>
            <a:off x="3676663"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60" name="object 60"/>
          <p:cNvSpPr/>
          <p:nvPr/>
        </p:nvSpPr>
        <p:spPr>
          <a:xfrm>
            <a:off x="3820660"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1" name="object 61"/>
          <p:cNvSpPr/>
          <p:nvPr/>
        </p:nvSpPr>
        <p:spPr>
          <a:xfrm>
            <a:off x="3964606"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2" name="object 62"/>
          <p:cNvSpPr/>
          <p:nvPr/>
        </p:nvSpPr>
        <p:spPr>
          <a:xfrm>
            <a:off x="4108603"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3" name="object 63"/>
          <p:cNvSpPr/>
          <p:nvPr/>
        </p:nvSpPr>
        <p:spPr>
          <a:xfrm>
            <a:off x="4252549"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4" name="object 64"/>
          <p:cNvSpPr/>
          <p:nvPr/>
        </p:nvSpPr>
        <p:spPr>
          <a:xfrm>
            <a:off x="4396495"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65" name="object 65"/>
          <p:cNvSpPr/>
          <p:nvPr/>
        </p:nvSpPr>
        <p:spPr>
          <a:xfrm>
            <a:off x="4540492"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6" name="object 66"/>
          <p:cNvSpPr/>
          <p:nvPr/>
        </p:nvSpPr>
        <p:spPr>
          <a:xfrm>
            <a:off x="4684438"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67" name="object 67"/>
          <p:cNvSpPr/>
          <p:nvPr/>
        </p:nvSpPr>
        <p:spPr>
          <a:xfrm>
            <a:off x="4828434"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68" name="object 68"/>
          <p:cNvSpPr/>
          <p:nvPr/>
        </p:nvSpPr>
        <p:spPr>
          <a:xfrm>
            <a:off x="4972380"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69" name="object 69"/>
          <p:cNvSpPr/>
          <p:nvPr/>
        </p:nvSpPr>
        <p:spPr>
          <a:xfrm>
            <a:off x="5116377"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0" name="object 70"/>
          <p:cNvSpPr/>
          <p:nvPr/>
        </p:nvSpPr>
        <p:spPr>
          <a:xfrm>
            <a:off x="5260323"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1" name="object 71"/>
          <p:cNvSpPr/>
          <p:nvPr/>
        </p:nvSpPr>
        <p:spPr>
          <a:xfrm>
            <a:off x="5404320"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2" name="object 72"/>
          <p:cNvSpPr/>
          <p:nvPr/>
        </p:nvSpPr>
        <p:spPr>
          <a:xfrm>
            <a:off x="5548266"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3" name="object 73"/>
          <p:cNvSpPr/>
          <p:nvPr/>
        </p:nvSpPr>
        <p:spPr>
          <a:xfrm>
            <a:off x="5692212"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74" name="object 74"/>
          <p:cNvSpPr/>
          <p:nvPr/>
        </p:nvSpPr>
        <p:spPr>
          <a:xfrm>
            <a:off x="5836209"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5" name="object 75"/>
          <p:cNvSpPr/>
          <p:nvPr/>
        </p:nvSpPr>
        <p:spPr>
          <a:xfrm>
            <a:off x="5980155"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76" name="object 76"/>
          <p:cNvSpPr/>
          <p:nvPr/>
        </p:nvSpPr>
        <p:spPr>
          <a:xfrm>
            <a:off x="6124152"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7" name="object 77"/>
          <p:cNvSpPr/>
          <p:nvPr/>
        </p:nvSpPr>
        <p:spPr>
          <a:xfrm>
            <a:off x="6268098"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8" name="object 78"/>
          <p:cNvSpPr/>
          <p:nvPr/>
        </p:nvSpPr>
        <p:spPr>
          <a:xfrm>
            <a:off x="6412095"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79" name="object 79"/>
          <p:cNvSpPr/>
          <p:nvPr/>
        </p:nvSpPr>
        <p:spPr>
          <a:xfrm>
            <a:off x="6556040"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80" name="object 80"/>
          <p:cNvSpPr/>
          <p:nvPr/>
        </p:nvSpPr>
        <p:spPr>
          <a:xfrm>
            <a:off x="6700037"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81" name="object 81"/>
          <p:cNvSpPr/>
          <p:nvPr/>
        </p:nvSpPr>
        <p:spPr>
          <a:xfrm>
            <a:off x="6843983"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82" name="object 82"/>
          <p:cNvSpPr/>
          <p:nvPr/>
        </p:nvSpPr>
        <p:spPr>
          <a:xfrm>
            <a:off x="6987930" y="2448366"/>
            <a:ext cx="96520" cy="0"/>
          </a:xfrm>
          <a:custGeom>
            <a:avLst/>
            <a:gdLst/>
            <a:ahLst/>
            <a:cxnLst/>
            <a:rect l="l" t="t" r="r" b="b"/>
            <a:pathLst>
              <a:path w="96520">
                <a:moveTo>
                  <a:pt x="0" y="0"/>
                </a:moveTo>
                <a:lnTo>
                  <a:pt x="96014" y="0"/>
                </a:lnTo>
              </a:path>
            </a:pathLst>
          </a:custGeom>
          <a:ln w="30185">
            <a:solidFill>
              <a:srgbClr val="EC1C23"/>
            </a:solidFill>
          </a:ln>
        </p:spPr>
        <p:txBody>
          <a:bodyPr wrap="square" lIns="0" tIns="0" rIns="0" bIns="0" rtlCol="0"/>
          <a:lstStyle/>
          <a:p>
            <a:endParaRPr dirty="0"/>
          </a:p>
        </p:txBody>
      </p:sp>
      <p:sp>
        <p:nvSpPr>
          <p:cNvPr id="83" name="object 83"/>
          <p:cNvSpPr/>
          <p:nvPr/>
        </p:nvSpPr>
        <p:spPr>
          <a:xfrm>
            <a:off x="7131926" y="2448366"/>
            <a:ext cx="96520" cy="0"/>
          </a:xfrm>
          <a:custGeom>
            <a:avLst/>
            <a:gdLst/>
            <a:ahLst/>
            <a:cxnLst/>
            <a:rect l="l" t="t" r="r" b="b"/>
            <a:pathLst>
              <a:path w="96520">
                <a:moveTo>
                  <a:pt x="0" y="0"/>
                </a:moveTo>
                <a:lnTo>
                  <a:pt x="95964" y="0"/>
                </a:lnTo>
              </a:path>
            </a:pathLst>
          </a:custGeom>
          <a:ln w="30185">
            <a:solidFill>
              <a:srgbClr val="EC1C23"/>
            </a:solidFill>
          </a:ln>
        </p:spPr>
        <p:txBody>
          <a:bodyPr wrap="square" lIns="0" tIns="0" rIns="0" bIns="0" rtlCol="0"/>
          <a:lstStyle/>
          <a:p>
            <a:endParaRPr dirty="0"/>
          </a:p>
        </p:txBody>
      </p:sp>
      <p:sp>
        <p:nvSpPr>
          <p:cNvPr id="84" name="object 84"/>
          <p:cNvSpPr/>
          <p:nvPr/>
        </p:nvSpPr>
        <p:spPr>
          <a:xfrm>
            <a:off x="7275872" y="2362343"/>
            <a:ext cx="200988" cy="172053"/>
          </a:xfrm>
          <a:prstGeom prst="rect">
            <a:avLst/>
          </a:prstGeom>
          <a:blipFill>
            <a:blip r:embed="rId4" cstate="print"/>
            <a:stretch>
              <a:fillRect/>
            </a:stretch>
          </a:blipFill>
        </p:spPr>
        <p:txBody>
          <a:bodyPr wrap="square" lIns="0" tIns="0" rIns="0" bIns="0" rtlCol="0"/>
          <a:lstStyle/>
          <a:p>
            <a:endParaRPr dirty="0"/>
          </a:p>
        </p:txBody>
      </p:sp>
      <p:sp>
        <p:nvSpPr>
          <p:cNvPr id="85" name="object 85"/>
          <p:cNvSpPr/>
          <p:nvPr/>
        </p:nvSpPr>
        <p:spPr>
          <a:xfrm>
            <a:off x="1674830" y="3057966"/>
            <a:ext cx="96520" cy="0"/>
          </a:xfrm>
          <a:custGeom>
            <a:avLst/>
            <a:gdLst/>
            <a:ahLst/>
            <a:cxnLst/>
            <a:rect l="l" t="t" r="r" b="b"/>
            <a:pathLst>
              <a:path w="96519">
                <a:moveTo>
                  <a:pt x="0" y="0"/>
                </a:moveTo>
                <a:lnTo>
                  <a:pt x="96003" y="0"/>
                </a:lnTo>
              </a:path>
            </a:pathLst>
          </a:custGeom>
          <a:ln w="30185">
            <a:solidFill>
              <a:srgbClr val="EC1C23"/>
            </a:solidFill>
          </a:ln>
        </p:spPr>
        <p:txBody>
          <a:bodyPr wrap="square" lIns="0" tIns="0" rIns="0" bIns="0" rtlCol="0"/>
          <a:lstStyle/>
          <a:p>
            <a:endParaRPr dirty="0"/>
          </a:p>
        </p:txBody>
      </p:sp>
      <p:sp>
        <p:nvSpPr>
          <p:cNvPr id="86" name="object 86"/>
          <p:cNvSpPr/>
          <p:nvPr/>
        </p:nvSpPr>
        <p:spPr>
          <a:xfrm>
            <a:off x="1818833" y="3057966"/>
            <a:ext cx="96520" cy="0"/>
          </a:xfrm>
          <a:custGeom>
            <a:avLst/>
            <a:gdLst/>
            <a:ahLst/>
            <a:cxnLst/>
            <a:rect l="l" t="t" r="r" b="b"/>
            <a:pathLst>
              <a:path w="96519">
                <a:moveTo>
                  <a:pt x="0" y="0"/>
                </a:moveTo>
                <a:lnTo>
                  <a:pt x="96003" y="0"/>
                </a:lnTo>
              </a:path>
            </a:pathLst>
          </a:custGeom>
          <a:ln w="30185">
            <a:solidFill>
              <a:srgbClr val="EC1C23"/>
            </a:solidFill>
          </a:ln>
        </p:spPr>
        <p:txBody>
          <a:bodyPr wrap="square" lIns="0" tIns="0" rIns="0" bIns="0" rtlCol="0"/>
          <a:lstStyle/>
          <a:p>
            <a:endParaRPr dirty="0"/>
          </a:p>
        </p:txBody>
      </p:sp>
      <p:sp>
        <p:nvSpPr>
          <p:cNvPr id="87" name="object 87"/>
          <p:cNvSpPr/>
          <p:nvPr/>
        </p:nvSpPr>
        <p:spPr>
          <a:xfrm>
            <a:off x="1962840" y="3057966"/>
            <a:ext cx="96520" cy="0"/>
          </a:xfrm>
          <a:custGeom>
            <a:avLst/>
            <a:gdLst/>
            <a:ahLst/>
            <a:cxnLst/>
            <a:rect l="l" t="t" r="r" b="b"/>
            <a:pathLst>
              <a:path w="96519">
                <a:moveTo>
                  <a:pt x="0" y="0"/>
                </a:moveTo>
                <a:lnTo>
                  <a:pt x="96003" y="0"/>
                </a:lnTo>
              </a:path>
            </a:pathLst>
          </a:custGeom>
          <a:ln w="30185">
            <a:solidFill>
              <a:srgbClr val="EC1C23"/>
            </a:solidFill>
          </a:ln>
        </p:spPr>
        <p:txBody>
          <a:bodyPr wrap="square" lIns="0" tIns="0" rIns="0" bIns="0" rtlCol="0"/>
          <a:lstStyle/>
          <a:p>
            <a:endParaRPr dirty="0"/>
          </a:p>
        </p:txBody>
      </p:sp>
      <p:sp>
        <p:nvSpPr>
          <p:cNvPr id="88" name="object 88"/>
          <p:cNvSpPr/>
          <p:nvPr/>
        </p:nvSpPr>
        <p:spPr>
          <a:xfrm>
            <a:off x="2106843" y="3057966"/>
            <a:ext cx="96520" cy="0"/>
          </a:xfrm>
          <a:custGeom>
            <a:avLst/>
            <a:gdLst/>
            <a:ahLst/>
            <a:cxnLst/>
            <a:rect l="l" t="t" r="r" b="b"/>
            <a:pathLst>
              <a:path w="96519">
                <a:moveTo>
                  <a:pt x="0" y="0"/>
                </a:moveTo>
                <a:lnTo>
                  <a:pt x="96023" y="0"/>
                </a:lnTo>
              </a:path>
            </a:pathLst>
          </a:custGeom>
          <a:ln w="30185">
            <a:solidFill>
              <a:srgbClr val="EC1C23"/>
            </a:solidFill>
          </a:ln>
        </p:spPr>
        <p:txBody>
          <a:bodyPr wrap="square" lIns="0" tIns="0" rIns="0" bIns="0" rtlCol="0"/>
          <a:lstStyle/>
          <a:p>
            <a:endParaRPr dirty="0"/>
          </a:p>
        </p:txBody>
      </p:sp>
      <p:sp>
        <p:nvSpPr>
          <p:cNvPr id="89" name="object 89"/>
          <p:cNvSpPr/>
          <p:nvPr/>
        </p:nvSpPr>
        <p:spPr>
          <a:xfrm>
            <a:off x="2250860"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0" name="object 90"/>
          <p:cNvSpPr/>
          <p:nvPr/>
        </p:nvSpPr>
        <p:spPr>
          <a:xfrm>
            <a:off x="2394843" y="3057966"/>
            <a:ext cx="96520" cy="0"/>
          </a:xfrm>
          <a:custGeom>
            <a:avLst/>
            <a:gdLst/>
            <a:ahLst/>
            <a:cxnLst/>
            <a:rect l="l" t="t" r="r" b="b"/>
            <a:pathLst>
              <a:path w="96519">
                <a:moveTo>
                  <a:pt x="0" y="0"/>
                </a:moveTo>
                <a:lnTo>
                  <a:pt x="96038" y="0"/>
                </a:lnTo>
              </a:path>
            </a:pathLst>
          </a:custGeom>
          <a:ln w="30185">
            <a:solidFill>
              <a:srgbClr val="EC1C23"/>
            </a:solidFill>
          </a:ln>
        </p:spPr>
        <p:txBody>
          <a:bodyPr wrap="square" lIns="0" tIns="0" rIns="0" bIns="0" rtlCol="0"/>
          <a:lstStyle/>
          <a:p>
            <a:endParaRPr dirty="0"/>
          </a:p>
        </p:txBody>
      </p:sp>
      <p:sp>
        <p:nvSpPr>
          <p:cNvPr id="91" name="object 91"/>
          <p:cNvSpPr/>
          <p:nvPr/>
        </p:nvSpPr>
        <p:spPr>
          <a:xfrm>
            <a:off x="2538876"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2" name="object 92"/>
          <p:cNvSpPr/>
          <p:nvPr/>
        </p:nvSpPr>
        <p:spPr>
          <a:xfrm>
            <a:off x="2682858"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3" name="object 93"/>
          <p:cNvSpPr/>
          <p:nvPr/>
        </p:nvSpPr>
        <p:spPr>
          <a:xfrm>
            <a:off x="2826891"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4" name="object 94"/>
          <p:cNvSpPr/>
          <p:nvPr/>
        </p:nvSpPr>
        <p:spPr>
          <a:xfrm>
            <a:off x="2970873" y="3057966"/>
            <a:ext cx="96520" cy="0"/>
          </a:xfrm>
          <a:custGeom>
            <a:avLst/>
            <a:gdLst/>
            <a:ahLst/>
            <a:cxnLst/>
            <a:rect l="l" t="t" r="r" b="b"/>
            <a:pathLst>
              <a:path w="96519">
                <a:moveTo>
                  <a:pt x="0" y="0"/>
                </a:moveTo>
                <a:lnTo>
                  <a:pt x="95988" y="0"/>
                </a:lnTo>
              </a:path>
            </a:pathLst>
          </a:custGeom>
          <a:ln w="30185">
            <a:solidFill>
              <a:srgbClr val="EC1C23"/>
            </a:solidFill>
          </a:ln>
        </p:spPr>
        <p:txBody>
          <a:bodyPr wrap="square" lIns="0" tIns="0" rIns="0" bIns="0" rtlCol="0"/>
          <a:lstStyle/>
          <a:p>
            <a:endParaRPr dirty="0"/>
          </a:p>
        </p:txBody>
      </p:sp>
      <p:sp>
        <p:nvSpPr>
          <p:cNvPr id="95" name="object 95"/>
          <p:cNvSpPr/>
          <p:nvPr/>
        </p:nvSpPr>
        <p:spPr>
          <a:xfrm>
            <a:off x="3114855" y="3057966"/>
            <a:ext cx="96520" cy="0"/>
          </a:xfrm>
          <a:custGeom>
            <a:avLst/>
            <a:gdLst/>
            <a:ahLst/>
            <a:cxnLst/>
            <a:rect l="l" t="t" r="r" b="b"/>
            <a:pathLst>
              <a:path w="96519">
                <a:moveTo>
                  <a:pt x="0" y="0"/>
                </a:moveTo>
                <a:lnTo>
                  <a:pt x="96038" y="0"/>
                </a:lnTo>
              </a:path>
            </a:pathLst>
          </a:custGeom>
          <a:ln w="30185">
            <a:solidFill>
              <a:srgbClr val="EC1C23"/>
            </a:solidFill>
          </a:ln>
        </p:spPr>
        <p:txBody>
          <a:bodyPr wrap="square" lIns="0" tIns="0" rIns="0" bIns="0" rtlCol="0"/>
          <a:lstStyle/>
          <a:p>
            <a:endParaRPr dirty="0"/>
          </a:p>
        </p:txBody>
      </p:sp>
      <p:sp>
        <p:nvSpPr>
          <p:cNvPr id="96" name="object 96"/>
          <p:cNvSpPr/>
          <p:nvPr/>
        </p:nvSpPr>
        <p:spPr>
          <a:xfrm>
            <a:off x="3258888"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97" name="object 97"/>
          <p:cNvSpPr/>
          <p:nvPr/>
        </p:nvSpPr>
        <p:spPr>
          <a:xfrm>
            <a:off x="3402870"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98" name="object 98"/>
          <p:cNvSpPr/>
          <p:nvPr/>
        </p:nvSpPr>
        <p:spPr>
          <a:xfrm>
            <a:off x="3546904"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99" name="object 99"/>
          <p:cNvSpPr/>
          <p:nvPr/>
        </p:nvSpPr>
        <p:spPr>
          <a:xfrm>
            <a:off x="3690886"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00" name="object 100"/>
          <p:cNvSpPr/>
          <p:nvPr/>
        </p:nvSpPr>
        <p:spPr>
          <a:xfrm>
            <a:off x="3834919"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1" name="object 101"/>
          <p:cNvSpPr/>
          <p:nvPr/>
        </p:nvSpPr>
        <p:spPr>
          <a:xfrm>
            <a:off x="3978901"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2" name="object 102"/>
          <p:cNvSpPr/>
          <p:nvPr/>
        </p:nvSpPr>
        <p:spPr>
          <a:xfrm>
            <a:off x="4122934"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3" name="object 103"/>
          <p:cNvSpPr/>
          <p:nvPr/>
        </p:nvSpPr>
        <p:spPr>
          <a:xfrm>
            <a:off x="4266916"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4" name="object 104"/>
          <p:cNvSpPr/>
          <p:nvPr/>
        </p:nvSpPr>
        <p:spPr>
          <a:xfrm>
            <a:off x="4410898"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05" name="object 105"/>
          <p:cNvSpPr/>
          <p:nvPr/>
        </p:nvSpPr>
        <p:spPr>
          <a:xfrm>
            <a:off x="4554931"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6" name="object 106"/>
          <p:cNvSpPr/>
          <p:nvPr/>
        </p:nvSpPr>
        <p:spPr>
          <a:xfrm>
            <a:off x="4698913"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07" name="object 107"/>
          <p:cNvSpPr/>
          <p:nvPr/>
        </p:nvSpPr>
        <p:spPr>
          <a:xfrm>
            <a:off x="4842947"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08" name="object 108"/>
          <p:cNvSpPr/>
          <p:nvPr/>
        </p:nvSpPr>
        <p:spPr>
          <a:xfrm>
            <a:off x="4986929"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09" name="object 109"/>
          <p:cNvSpPr/>
          <p:nvPr/>
        </p:nvSpPr>
        <p:spPr>
          <a:xfrm>
            <a:off x="5130962"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0" name="object 110"/>
          <p:cNvSpPr/>
          <p:nvPr/>
        </p:nvSpPr>
        <p:spPr>
          <a:xfrm>
            <a:off x="5274944"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1" name="object 111"/>
          <p:cNvSpPr/>
          <p:nvPr/>
        </p:nvSpPr>
        <p:spPr>
          <a:xfrm>
            <a:off x="5418977"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2" name="object 112"/>
          <p:cNvSpPr/>
          <p:nvPr/>
        </p:nvSpPr>
        <p:spPr>
          <a:xfrm>
            <a:off x="5562959"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3" name="object 113"/>
          <p:cNvSpPr/>
          <p:nvPr/>
        </p:nvSpPr>
        <p:spPr>
          <a:xfrm>
            <a:off x="5706941"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14" name="object 114"/>
          <p:cNvSpPr/>
          <p:nvPr/>
        </p:nvSpPr>
        <p:spPr>
          <a:xfrm>
            <a:off x="5850975"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5" name="object 115"/>
          <p:cNvSpPr/>
          <p:nvPr/>
        </p:nvSpPr>
        <p:spPr>
          <a:xfrm>
            <a:off x="5994957"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16" name="object 116"/>
          <p:cNvSpPr/>
          <p:nvPr/>
        </p:nvSpPr>
        <p:spPr>
          <a:xfrm>
            <a:off x="6138990"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7" name="object 117"/>
          <p:cNvSpPr/>
          <p:nvPr/>
        </p:nvSpPr>
        <p:spPr>
          <a:xfrm>
            <a:off x="6282972"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8" name="object 118"/>
          <p:cNvSpPr/>
          <p:nvPr/>
        </p:nvSpPr>
        <p:spPr>
          <a:xfrm>
            <a:off x="6427005"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19" name="object 119"/>
          <p:cNvSpPr/>
          <p:nvPr/>
        </p:nvSpPr>
        <p:spPr>
          <a:xfrm>
            <a:off x="6570987"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20" name="object 120"/>
          <p:cNvSpPr/>
          <p:nvPr/>
        </p:nvSpPr>
        <p:spPr>
          <a:xfrm>
            <a:off x="6715020"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21" name="object 121"/>
          <p:cNvSpPr/>
          <p:nvPr/>
        </p:nvSpPr>
        <p:spPr>
          <a:xfrm>
            <a:off x="6859003"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22" name="object 122"/>
          <p:cNvSpPr/>
          <p:nvPr/>
        </p:nvSpPr>
        <p:spPr>
          <a:xfrm>
            <a:off x="7002984" y="3057966"/>
            <a:ext cx="96520" cy="0"/>
          </a:xfrm>
          <a:custGeom>
            <a:avLst/>
            <a:gdLst/>
            <a:ahLst/>
            <a:cxnLst/>
            <a:rect l="l" t="t" r="r" b="b"/>
            <a:pathLst>
              <a:path w="96520">
                <a:moveTo>
                  <a:pt x="0" y="0"/>
                </a:moveTo>
                <a:lnTo>
                  <a:pt x="96038" y="0"/>
                </a:lnTo>
              </a:path>
            </a:pathLst>
          </a:custGeom>
          <a:ln w="30185">
            <a:solidFill>
              <a:srgbClr val="EC1C23"/>
            </a:solidFill>
          </a:ln>
        </p:spPr>
        <p:txBody>
          <a:bodyPr wrap="square" lIns="0" tIns="0" rIns="0" bIns="0" rtlCol="0"/>
          <a:lstStyle/>
          <a:p>
            <a:endParaRPr dirty="0"/>
          </a:p>
        </p:txBody>
      </p:sp>
      <p:sp>
        <p:nvSpPr>
          <p:cNvPr id="123" name="object 123"/>
          <p:cNvSpPr/>
          <p:nvPr/>
        </p:nvSpPr>
        <p:spPr>
          <a:xfrm>
            <a:off x="7147018" y="3057966"/>
            <a:ext cx="96520" cy="0"/>
          </a:xfrm>
          <a:custGeom>
            <a:avLst/>
            <a:gdLst/>
            <a:ahLst/>
            <a:cxnLst/>
            <a:rect l="l" t="t" r="r" b="b"/>
            <a:pathLst>
              <a:path w="96520">
                <a:moveTo>
                  <a:pt x="0" y="0"/>
                </a:moveTo>
                <a:lnTo>
                  <a:pt x="95988" y="0"/>
                </a:lnTo>
              </a:path>
            </a:pathLst>
          </a:custGeom>
          <a:ln w="30185">
            <a:solidFill>
              <a:srgbClr val="EC1C23"/>
            </a:solidFill>
          </a:ln>
        </p:spPr>
        <p:txBody>
          <a:bodyPr wrap="square" lIns="0" tIns="0" rIns="0" bIns="0" rtlCol="0"/>
          <a:lstStyle/>
          <a:p>
            <a:endParaRPr dirty="0"/>
          </a:p>
        </p:txBody>
      </p:sp>
      <p:sp>
        <p:nvSpPr>
          <p:cNvPr id="124" name="object 124"/>
          <p:cNvSpPr/>
          <p:nvPr/>
        </p:nvSpPr>
        <p:spPr>
          <a:xfrm>
            <a:off x="7290999" y="2971943"/>
            <a:ext cx="201038" cy="172053"/>
          </a:xfrm>
          <a:prstGeom prst="rect">
            <a:avLst/>
          </a:prstGeom>
          <a:blipFill>
            <a:blip r:embed="rId4" cstate="print"/>
            <a:stretch>
              <a:fillRect/>
            </a:stretch>
          </a:blipFill>
        </p:spPr>
        <p:txBody>
          <a:bodyPr wrap="square" lIns="0" tIns="0" rIns="0" bIns="0" rtlCol="0"/>
          <a:lstStyle/>
          <a:p>
            <a:endParaRPr dirty="0"/>
          </a:p>
        </p:txBody>
      </p:sp>
      <p:sp>
        <p:nvSpPr>
          <p:cNvPr id="125" name="object 125"/>
          <p:cNvSpPr/>
          <p:nvPr/>
        </p:nvSpPr>
        <p:spPr>
          <a:xfrm>
            <a:off x="4814319" y="3384212"/>
            <a:ext cx="96520" cy="0"/>
          </a:xfrm>
          <a:custGeom>
            <a:avLst/>
            <a:gdLst/>
            <a:ahLst/>
            <a:cxnLst/>
            <a:rect l="l" t="t" r="r" b="b"/>
            <a:pathLst>
              <a:path w="96520">
                <a:moveTo>
                  <a:pt x="0" y="0"/>
                </a:moveTo>
                <a:lnTo>
                  <a:pt x="96084" y="0"/>
                </a:lnTo>
              </a:path>
            </a:pathLst>
          </a:custGeom>
          <a:ln w="29750">
            <a:solidFill>
              <a:srgbClr val="000000"/>
            </a:solidFill>
          </a:ln>
        </p:spPr>
        <p:txBody>
          <a:bodyPr wrap="square" lIns="0" tIns="0" rIns="0" bIns="0" rtlCol="0"/>
          <a:lstStyle/>
          <a:p>
            <a:endParaRPr dirty="0"/>
          </a:p>
        </p:txBody>
      </p:sp>
      <p:sp>
        <p:nvSpPr>
          <p:cNvPr id="126" name="object 126"/>
          <p:cNvSpPr/>
          <p:nvPr/>
        </p:nvSpPr>
        <p:spPr>
          <a:xfrm>
            <a:off x="4958420" y="3384297"/>
            <a:ext cx="96520" cy="0"/>
          </a:xfrm>
          <a:custGeom>
            <a:avLst/>
            <a:gdLst/>
            <a:ahLst/>
            <a:cxnLst/>
            <a:rect l="l" t="t" r="r" b="b"/>
            <a:pathLst>
              <a:path w="96520">
                <a:moveTo>
                  <a:pt x="0" y="0"/>
                </a:moveTo>
                <a:lnTo>
                  <a:pt x="96082" y="0"/>
                </a:lnTo>
              </a:path>
            </a:pathLst>
          </a:custGeom>
          <a:ln w="29750">
            <a:solidFill>
              <a:srgbClr val="000000"/>
            </a:solidFill>
          </a:ln>
        </p:spPr>
        <p:txBody>
          <a:bodyPr wrap="square" lIns="0" tIns="0" rIns="0" bIns="0" rtlCol="0"/>
          <a:lstStyle/>
          <a:p>
            <a:endParaRPr dirty="0"/>
          </a:p>
        </p:txBody>
      </p:sp>
      <p:sp>
        <p:nvSpPr>
          <p:cNvPr id="127" name="object 127"/>
          <p:cNvSpPr/>
          <p:nvPr/>
        </p:nvSpPr>
        <p:spPr>
          <a:xfrm>
            <a:off x="5102518" y="3384377"/>
            <a:ext cx="96520" cy="0"/>
          </a:xfrm>
          <a:custGeom>
            <a:avLst/>
            <a:gdLst/>
            <a:ahLst/>
            <a:cxnLst/>
            <a:rect l="l" t="t" r="r" b="b"/>
            <a:pathLst>
              <a:path w="96520">
                <a:moveTo>
                  <a:pt x="0" y="0"/>
                </a:moveTo>
                <a:lnTo>
                  <a:pt x="96087" y="0"/>
                </a:lnTo>
              </a:path>
            </a:pathLst>
          </a:custGeom>
          <a:ln w="29750">
            <a:solidFill>
              <a:srgbClr val="000000"/>
            </a:solidFill>
          </a:ln>
        </p:spPr>
        <p:txBody>
          <a:bodyPr wrap="square" lIns="0" tIns="0" rIns="0" bIns="0" rtlCol="0"/>
          <a:lstStyle/>
          <a:p>
            <a:endParaRPr dirty="0"/>
          </a:p>
        </p:txBody>
      </p:sp>
      <p:sp>
        <p:nvSpPr>
          <p:cNvPr id="128" name="object 128"/>
          <p:cNvSpPr/>
          <p:nvPr/>
        </p:nvSpPr>
        <p:spPr>
          <a:xfrm>
            <a:off x="5246621" y="3384462"/>
            <a:ext cx="96520" cy="0"/>
          </a:xfrm>
          <a:custGeom>
            <a:avLst/>
            <a:gdLst/>
            <a:ahLst/>
            <a:cxnLst/>
            <a:rect l="l" t="t" r="r" b="b"/>
            <a:pathLst>
              <a:path w="96520">
                <a:moveTo>
                  <a:pt x="0" y="0"/>
                </a:moveTo>
                <a:lnTo>
                  <a:pt x="96077" y="0"/>
                </a:lnTo>
              </a:path>
            </a:pathLst>
          </a:custGeom>
          <a:ln w="29750">
            <a:solidFill>
              <a:srgbClr val="000000"/>
            </a:solidFill>
          </a:ln>
        </p:spPr>
        <p:txBody>
          <a:bodyPr wrap="square" lIns="0" tIns="0" rIns="0" bIns="0" rtlCol="0"/>
          <a:lstStyle/>
          <a:p>
            <a:endParaRPr dirty="0"/>
          </a:p>
        </p:txBody>
      </p:sp>
      <p:sp>
        <p:nvSpPr>
          <p:cNvPr id="129" name="object 129"/>
          <p:cNvSpPr/>
          <p:nvPr/>
        </p:nvSpPr>
        <p:spPr>
          <a:xfrm>
            <a:off x="5390725" y="3384543"/>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0" name="object 130"/>
          <p:cNvSpPr/>
          <p:nvPr/>
        </p:nvSpPr>
        <p:spPr>
          <a:xfrm>
            <a:off x="5534803" y="3384628"/>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1" name="object 131"/>
          <p:cNvSpPr/>
          <p:nvPr/>
        </p:nvSpPr>
        <p:spPr>
          <a:xfrm>
            <a:off x="5678931" y="3384708"/>
            <a:ext cx="96520" cy="0"/>
          </a:xfrm>
          <a:custGeom>
            <a:avLst/>
            <a:gdLst/>
            <a:ahLst/>
            <a:cxnLst/>
            <a:rect l="l" t="t" r="r" b="b"/>
            <a:pathLst>
              <a:path w="96520">
                <a:moveTo>
                  <a:pt x="0" y="0"/>
                </a:moveTo>
                <a:lnTo>
                  <a:pt x="96051" y="0"/>
                </a:lnTo>
              </a:path>
            </a:pathLst>
          </a:custGeom>
          <a:ln w="29750">
            <a:solidFill>
              <a:srgbClr val="000000"/>
            </a:solidFill>
          </a:ln>
        </p:spPr>
        <p:txBody>
          <a:bodyPr wrap="square" lIns="0" tIns="0" rIns="0" bIns="0" rtlCol="0"/>
          <a:lstStyle/>
          <a:p>
            <a:endParaRPr dirty="0"/>
          </a:p>
        </p:txBody>
      </p:sp>
      <p:sp>
        <p:nvSpPr>
          <p:cNvPr id="132" name="object 132"/>
          <p:cNvSpPr/>
          <p:nvPr/>
        </p:nvSpPr>
        <p:spPr>
          <a:xfrm>
            <a:off x="5823009" y="3384793"/>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3" name="object 133"/>
          <p:cNvSpPr/>
          <p:nvPr/>
        </p:nvSpPr>
        <p:spPr>
          <a:xfrm>
            <a:off x="5967138" y="3384874"/>
            <a:ext cx="96520" cy="0"/>
          </a:xfrm>
          <a:custGeom>
            <a:avLst/>
            <a:gdLst/>
            <a:ahLst/>
            <a:cxnLst/>
            <a:rect l="l" t="t" r="r" b="b"/>
            <a:pathLst>
              <a:path w="96520">
                <a:moveTo>
                  <a:pt x="0" y="0"/>
                </a:moveTo>
                <a:lnTo>
                  <a:pt x="96051" y="0"/>
                </a:lnTo>
              </a:path>
            </a:pathLst>
          </a:custGeom>
          <a:ln w="29750">
            <a:solidFill>
              <a:srgbClr val="000000"/>
            </a:solidFill>
          </a:ln>
        </p:spPr>
        <p:txBody>
          <a:bodyPr wrap="square" lIns="0" tIns="0" rIns="0" bIns="0" rtlCol="0"/>
          <a:lstStyle/>
          <a:p>
            <a:endParaRPr dirty="0"/>
          </a:p>
        </p:txBody>
      </p:sp>
      <p:sp>
        <p:nvSpPr>
          <p:cNvPr id="134" name="object 134"/>
          <p:cNvSpPr/>
          <p:nvPr/>
        </p:nvSpPr>
        <p:spPr>
          <a:xfrm>
            <a:off x="6111216" y="3384958"/>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5" name="object 135"/>
          <p:cNvSpPr/>
          <p:nvPr/>
        </p:nvSpPr>
        <p:spPr>
          <a:xfrm>
            <a:off x="6255344" y="3385039"/>
            <a:ext cx="96520" cy="0"/>
          </a:xfrm>
          <a:custGeom>
            <a:avLst/>
            <a:gdLst/>
            <a:ahLst/>
            <a:cxnLst/>
            <a:rect l="l" t="t" r="r" b="b"/>
            <a:pathLst>
              <a:path w="96520">
                <a:moveTo>
                  <a:pt x="0" y="0"/>
                </a:moveTo>
                <a:lnTo>
                  <a:pt x="96051" y="0"/>
                </a:lnTo>
              </a:path>
            </a:pathLst>
          </a:custGeom>
          <a:ln w="29750">
            <a:solidFill>
              <a:srgbClr val="000000"/>
            </a:solidFill>
          </a:ln>
        </p:spPr>
        <p:txBody>
          <a:bodyPr wrap="square" lIns="0" tIns="0" rIns="0" bIns="0" rtlCol="0"/>
          <a:lstStyle/>
          <a:p>
            <a:endParaRPr dirty="0"/>
          </a:p>
        </p:txBody>
      </p:sp>
      <p:sp>
        <p:nvSpPr>
          <p:cNvPr id="136" name="object 136"/>
          <p:cNvSpPr/>
          <p:nvPr/>
        </p:nvSpPr>
        <p:spPr>
          <a:xfrm>
            <a:off x="6399422" y="3385124"/>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7" name="object 137"/>
          <p:cNvSpPr/>
          <p:nvPr/>
        </p:nvSpPr>
        <p:spPr>
          <a:xfrm>
            <a:off x="6543500" y="3385204"/>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8" name="object 138"/>
          <p:cNvSpPr/>
          <p:nvPr/>
        </p:nvSpPr>
        <p:spPr>
          <a:xfrm>
            <a:off x="6687629" y="3385289"/>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39" name="object 139"/>
          <p:cNvSpPr/>
          <p:nvPr/>
        </p:nvSpPr>
        <p:spPr>
          <a:xfrm>
            <a:off x="6831707" y="3385375"/>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40" name="object 140"/>
          <p:cNvSpPr/>
          <p:nvPr/>
        </p:nvSpPr>
        <p:spPr>
          <a:xfrm>
            <a:off x="6975836" y="3385455"/>
            <a:ext cx="96520" cy="0"/>
          </a:xfrm>
          <a:custGeom>
            <a:avLst/>
            <a:gdLst/>
            <a:ahLst/>
            <a:cxnLst/>
            <a:rect l="l" t="t" r="r" b="b"/>
            <a:pathLst>
              <a:path w="96520">
                <a:moveTo>
                  <a:pt x="0" y="0"/>
                </a:moveTo>
                <a:lnTo>
                  <a:pt x="96051" y="0"/>
                </a:lnTo>
              </a:path>
            </a:pathLst>
          </a:custGeom>
          <a:ln w="29750">
            <a:solidFill>
              <a:srgbClr val="000000"/>
            </a:solidFill>
          </a:ln>
        </p:spPr>
        <p:txBody>
          <a:bodyPr wrap="square" lIns="0" tIns="0" rIns="0" bIns="0" rtlCol="0"/>
          <a:lstStyle/>
          <a:p>
            <a:endParaRPr dirty="0"/>
          </a:p>
        </p:txBody>
      </p:sp>
      <p:sp>
        <p:nvSpPr>
          <p:cNvPr id="141" name="object 141"/>
          <p:cNvSpPr/>
          <p:nvPr/>
        </p:nvSpPr>
        <p:spPr>
          <a:xfrm>
            <a:off x="7119914" y="3385540"/>
            <a:ext cx="96520" cy="0"/>
          </a:xfrm>
          <a:custGeom>
            <a:avLst/>
            <a:gdLst/>
            <a:ahLst/>
            <a:cxnLst/>
            <a:rect l="l" t="t" r="r" b="b"/>
            <a:pathLst>
              <a:path w="96520">
                <a:moveTo>
                  <a:pt x="0" y="0"/>
                </a:moveTo>
                <a:lnTo>
                  <a:pt x="96102" y="0"/>
                </a:lnTo>
              </a:path>
            </a:pathLst>
          </a:custGeom>
          <a:ln w="29750">
            <a:solidFill>
              <a:srgbClr val="000000"/>
            </a:solidFill>
          </a:ln>
        </p:spPr>
        <p:txBody>
          <a:bodyPr wrap="square" lIns="0" tIns="0" rIns="0" bIns="0" rtlCol="0"/>
          <a:lstStyle/>
          <a:p>
            <a:endParaRPr dirty="0"/>
          </a:p>
        </p:txBody>
      </p:sp>
      <p:sp>
        <p:nvSpPr>
          <p:cNvPr id="142" name="object 142"/>
          <p:cNvSpPr/>
          <p:nvPr/>
        </p:nvSpPr>
        <p:spPr>
          <a:xfrm>
            <a:off x="7264042" y="3301041"/>
            <a:ext cx="238660" cy="169262"/>
          </a:xfrm>
          <a:prstGeom prst="rect">
            <a:avLst/>
          </a:prstGeom>
          <a:blipFill>
            <a:blip r:embed="rId5" cstate="print"/>
            <a:stretch>
              <a:fillRect/>
            </a:stretch>
          </a:blipFill>
        </p:spPr>
        <p:txBody>
          <a:bodyPr wrap="square" lIns="0" tIns="0" rIns="0" bIns="0" rtlCol="0"/>
          <a:lstStyle/>
          <a:p>
            <a:endParaRPr dirty="0"/>
          </a:p>
        </p:txBody>
      </p:sp>
      <p:sp>
        <p:nvSpPr>
          <p:cNvPr id="143" name="object 143"/>
          <p:cNvSpPr/>
          <p:nvPr/>
        </p:nvSpPr>
        <p:spPr>
          <a:xfrm>
            <a:off x="1677926" y="3384212"/>
            <a:ext cx="96520" cy="0"/>
          </a:xfrm>
          <a:custGeom>
            <a:avLst/>
            <a:gdLst/>
            <a:ahLst/>
            <a:cxnLst/>
            <a:rect l="l" t="t" r="r" b="b"/>
            <a:pathLst>
              <a:path w="96519">
                <a:moveTo>
                  <a:pt x="0" y="0"/>
                </a:moveTo>
                <a:lnTo>
                  <a:pt x="96029" y="0"/>
                </a:lnTo>
              </a:path>
            </a:pathLst>
          </a:custGeom>
          <a:ln w="29750">
            <a:solidFill>
              <a:srgbClr val="000000"/>
            </a:solidFill>
          </a:ln>
        </p:spPr>
        <p:txBody>
          <a:bodyPr wrap="square" lIns="0" tIns="0" rIns="0" bIns="0" rtlCol="0"/>
          <a:lstStyle/>
          <a:p>
            <a:endParaRPr dirty="0"/>
          </a:p>
        </p:txBody>
      </p:sp>
      <p:sp>
        <p:nvSpPr>
          <p:cNvPr id="144" name="object 144"/>
          <p:cNvSpPr/>
          <p:nvPr/>
        </p:nvSpPr>
        <p:spPr>
          <a:xfrm>
            <a:off x="1821944" y="3384297"/>
            <a:ext cx="96520" cy="0"/>
          </a:xfrm>
          <a:custGeom>
            <a:avLst/>
            <a:gdLst/>
            <a:ahLst/>
            <a:cxnLst/>
            <a:rect l="l" t="t" r="r" b="b"/>
            <a:pathLst>
              <a:path w="96519">
                <a:moveTo>
                  <a:pt x="0" y="0"/>
                </a:moveTo>
                <a:lnTo>
                  <a:pt x="96026" y="0"/>
                </a:lnTo>
              </a:path>
            </a:pathLst>
          </a:custGeom>
          <a:ln w="29750">
            <a:solidFill>
              <a:srgbClr val="000000"/>
            </a:solidFill>
          </a:ln>
        </p:spPr>
        <p:txBody>
          <a:bodyPr wrap="square" lIns="0" tIns="0" rIns="0" bIns="0" rtlCol="0"/>
          <a:lstStyle/>
          <a:p>
            <a:endParaRPr dirty="0"/>
          </a:p>
        </p:txBody>
      </p:sp>
      <p:sp>
        <p:nvSpPr>
          <p:cNvPr id="145" name="object 145"/>
          <p:cNvSpPr/>
          <p:nvPr/>
        </p:nvSpPr>
        <p:spPr>
          <a:xfrm>
            <a:off x="1965959" y="3384377"/>
            <a:ext cx="96520" cy="0"/>
          </a:xfrm>
          <a:custGeom>
            <a:avLst/>
            <a:gdLst/>
            <a:ahLst/>
            <a:cxnLst/>
            <a:rect l="l" t="t" r="r" b="b"/>
            <a:pathLst>
              <a:path w="96519">
                <a:moveTo>
                  <a:pt x="0" y="0"/>
                </a:moveTo>
                <a:lnTo>
                  <a:pt x="96031" y="0"/>
                </a:lnTo>
              </a:path>
            </a:pathLst>
          </a:custGeom>
          <a:ln w="29750">
            <a:solidFill>
              <a:srgbClr val="000000"/>
            </a:solidFill>
          </a:ln>
        </p:spPr>
        <p:txBody>
          <a:bodyPr wrap="square" lIns="0" tIns="0" rIns="0" bIns="0" rtlCol="0"/>
          <a:lstStyle/>
          <a:p>
            <a:endParaRPr dirty="0"/>
          </a:p>
        </p:txBody>
      </p:sp>
      <p:sp>
        <p:nvSpPr>
          <p:cNvPr id="146" name="object 146"/>
          <p:cNvSpPr/>
          <p:nvPr/>
        </p:nvSpPr>
        <p:spPr>
          <a:xfrm>
            <a:off x="2109979" y="3384462"/>
            <a:ext cx="96520" cy="0"/>
          </a:xfrm>
          <a:custGeom>
            <a:avLst/>
            <a:gdLst/>
            <a:ahLst/>
            <a:cxnLst/>
            <a:rect l="l" t="t" r="r" b="b"/>
            <a:pathLst>
              <a:path w="96519">
                <a:moveTo>
                  <a:pt x="0" y="0"/>
                </a:moveTo>
                <a:lnTo>
                  <a:pt x="96021" y="0"/>
                </a:lnTo>
              </a:path>
            </a:pathLst>
          </a:custGeom>
          <a:ln w="29750">
            <a:solidFill>
              <a:srgbClr val="000000"/>
            </a:solidFill>
          </a:ln>
        </p:spPr>
        <p:txBody>
          <a:bodyPr wrap="square" lIns="0" tIns="0" rIns="0" bIns="0" rtlCol="0"/>
          <a:lstStyle/>
          <a:p>
            <a:endParaRPr dirty="0"/>
          </a:p>
        </p:txBody>
      </p:sp>
      <p:sp>
        <p:nvSpPr>
          <p:cNvPr id="147" name="object 147"/>
          <p:cNvSpPr/>
          <p:nvPr/>
        </p:nvSpPr>
        <p:spPr>
          <a:xfrm>
            <a:off x="2253999" y="3384543"/>
            <a:ext cx="96520" cy="0"/>
          </a:xfrm>
          <a:custGeom>
            <a:avLst/>
            <a:gdLst/>
            <a:ahLst/>
            <a:cxnLst/>
            <a:rect l="l" t="t" r="r" b="b"/>
            <a:pathLst>
              <a:path w="96519">
                <a:moveTo>
                  <a:pt x="0" y="0"/>
                </a:moveTo>
                <a:lnTo>
                  <a:pt x="96047" y="0"/>
                </a:lnTo>
              </a:path>
            </a:pathLst>
          </a:custGeom>
          <a:ln w="29750">
            <a:solidFill>
              <a:srgbClr val="000000"/>
            </a:solidFill>
          </a:ln>
        </p:spPr>
        <p:txBody>
          <a:bodyPr wrap="square" lIns="0" tIns="0" rIns="0" bIns="0" rtlCol="0"/>
          <a:lstStyle/>
          <a:p>
            <a:endParaRPr dirty="0"/>
          </a:p>
        </p:txBody>
      </p:sp>
      <p:sp>
        <p:nvSpPr>
          <p:cNvPr id="148" name="object 148"/>
          <p:cNvSpPr/>
          <p:nvPr/>
        </p:nvSpPr>
        <p:spPr>
          <a:xfrm>
            <a:off x="2397994" y="3384628"/>
            <a:ext cx="96520" cy="0"/>
          </a:xfrm>
          <a:custGeom>
            <a:avLst/>
            <a:gdLst/>
            <a:ahLst/>
            <a:cxnLst/>
            <a:rect l="l" t="t" r="r" b="b"/>
            <a:pathLst>
              <a:path w="96519">
                <a:moveTo>
                  <a:pt x="0" y="0"/>
                </a:moveTo>
                <a:lnTo>
                  <a:pt x="96047" y="0"/>
                </a:lnTo>
              </a:path>
            </a:pathLst>
          </a:custGeom>
          <a:ln w="29750">
            <a:solidFill>
              <a:srgbClr val="000000"/>
            </a:solidFill>
          </a:ln>
        </p:spPr>
        <p:txBody>
          <a:bodyPr wrap="square" lIns="0" tIns="0" rIns="0" bIns="0" rtlCol="0"/>
          <a:lstStyle/>
          <a:p>
            <a:endParaRPr dirty="0"/>
          </a:p>
        </p:txBody>
      </p:sp>
      <p:sp>
        <p:nvSpPr>
          <p:cNvPr id="149" name="object 149"/>
          <p:cNvSpPr/>
          <p:nvPr/>
        </p:nvSpPr>
        <p:spPr>
          <a:xfrm>
            <a:off x="2542039" y="3384708"/>
            <a:ext cx="96520" cy="0"/>
          </a:xfrm>
          <a:custGeom>
            <a:avLst/>
            <a:gdLst/>
            <a:ahLst/>
            <a:cxnLst/>
            <a:rect l="l" t="t" r="r" b="b"/>
            <a:pathLst>
              <a:path w="96519">
                <a:moveTo>
                  <a:pt x="0" y="0"/>
                </a:moveTo>
                <a:lnTo>
                  <a:pt x="95996" y="0"/>
                </a:lnTo>
              </a:path>
            </a:pathLst>
          </a:custGeom>
          <a:ln w="29750">
            <a:solidFill>
              <a:srgbClr val="000000"/>
            </a:solidFill>
          </a:ln>
        </p:spPr>
        <p:txBody>
          <a:bodyPr wrap="square" lIns="0" tIns="0" rIns="0" bIns="0" rtlCol="0"/>
          <a:lstStyle/>
          <a:p>
            <a:endParaRPr dirty="0"/>
          </a:p>
        </p:txBody>
      </p:sp>
      <p:sp>
        <p:nvSpPr>
          <p:cNvPr id="150" name="object 150"/>
          <p:cNvSpPr/>
          <p:nvPr/>
        </p:nvSpPr>
        <p:spPr>
          <a:xfrm>
            <a:off x="2686034" y="3384793"/>
            <a:ext cx="96520" cy="0"/>
          </a:xfrm>
          <a:custGeom>
            <a:avLst/>
            <a:gdLst/>
            <a:ahLst/>
            <a:cxnLst/>
            <a:rect l="l" t="t" r="r" b="b"/>
            <a:pathLst>
              <a:path w="96519">
                <a:moveTo>
                  <a:pt x="0" y="0"/>
                </a:moveTo>
                <a:lnTo>
                  <a:pt x="96047" y="0"/>
                </a:lnTo>
              </a:path>
            </a:pathLst>
          </a:custGeom>
          <a:ln w="29750">
            <a:solidFill>
              <a:srgbClr val="000000"/>
            </a:solidFill>
          </a:ln>
        </p:spPr>
        <p:txBody>
          <a:bodyPr wrap="square" lIns="0" tIns="0" rIns="0" bIns="0" rtlCol="0"/>
          <a:lstStyle/>
          <a:p>
            <a:endParaRPr dirty="0"/>
          </a:p>
        </p:txBody>
      </p:sp>
      <p:sp>
        <p:nvSpPr>
          <p:cNvPr id="151" name="object 151"/>
          <p:cNvSpPr/>
          <p:nvPr/>
        </p:nvSpPr>
        <p:spPr>
          <a:xfrm>
            <a:off x="2830079" y="3384874"/>
            <a:ext cx="96520" cy="0"/>
          </a:xfrm>
          <a:custGeom>
            <a:avLst/>
            <a:gdLst/>
            <a:ahLst/>
            <a:cxnLst/>
            <a:rect l="l" t="t" r="r" b="b"/>
            <a:pathLst>
              <a:path w="96519">
                <a:moveTo>
                  <a:pt x="0" y="0"/>
                </a:moveTo>
                <a:lnTo>
                  <a:pt x="95996" y="0"/>
                </a:lnTo>
              </a:path>
            </a:pathLst>
          </a:custGeom>
          <a:ln w="29750">
            <a:solidFill>
              <a:srgbClr val="000000"/>
            </a:solidFill>
          </a:ln>
        </p:spPr>
        <p:txBody>
          <a:bodyPr wrap="square" lIns="0" tIns="0" rIns="0" bIns="0" rtlCol="0"/>
          <a:lstStyle/>
          <a:p>
            <a:endParaRPr dirty="0"/>
          </a:p>
        </p:txBody>
      </p:sp>
      <p:sp>
        <p:nvSpPr>
          <p:cNvPr id="152" name="object 152"/>
          <p:cNvSpPr/>
          <p:nvPr/>
        </p:nvSpPr>
        <p:spPr>
          <a:xfrm>
            <a:off x="2974074" y="3384958"/>
            <a:ext cx="96520" cy="0"/>
          </a:xfrm>
          <a:custGeom>
            <a:avLst/>
            <a:gdLst/>
            <a:ahLst/>
            <a:cxnLst/>
            <a:rect l="l" t="t" r="r" b="b"/>
            <a:pathLst>
              <a:path w="96519">
                <a:moveTo>
                  <a:pt x="0" y="0"/>
                </a:moveTo>
                <a:lnTo>
                  <a:pt x="96047" y="0"/>
                </a:lnTo>
              </a:path>
            </a:pathLst>
          </a:custGeom>
          <a:ln w="29750">
            <a:solidFill>
              <a:srgbClr val="000000"/>
            </a:solidFill>
          </a:ln>
        </p:spPr>
        <p:txBody>
          <a:bodyPr wrap="square" lIns="0" tIns="0" rIns="0" bIns="0" rtlCol="0"/>
          <a:lstStyle/>
          <a:p>
            <a:endParaRPr dirty="0"/>
          </a:p>
        </p:txBody>
      </p:sp>
      <p:sp>
        <p:nvSpPr>
          <p:cNvPr id="153" name="object 153"/>
          <p:cNvSpPr/>
          <p:nvPr/>
        </p:nvSpPr>
        <p:spPr>
          <a:xfrm>
            <a:off x="3118120" y="3385039"/>
            <a:ext cx="96520" cy="0"/>
          </a:xfrm>
          <a:custGeom>
            <a:avLst/>
            <a:gdLst/>
            <a:ahLst/>
            <a:cxnLst/>
            <a:rect l="l" t="t" r="r" b="b"/>
            <a:pathLst>
              <a:path w="96519">
                <a:moveTo>
                  <a:pt x="0" y="0"/>
                </a:moveTo>
                <a:lnTo>
                  <a:pt x="95996" y="0"/>
                </a:lnTo>
              </a:path>
            </a:pathLst>
          </a:custGeom>
          <a:ln w="29750">
            <a:solidFill>
              <a:srgbClr val="000000"/>
            </a:solidFill>
          </a:ln>
        </p:spPr>
        <p:txBody>
          <a:bodyPr wrap="square" lIns="0" tIns="0" rIns="0" bIns="0" rtlCol="0"/>
          <a:lstStyle/>
          <a:p>
            <a:endParaRPr dirty="0"/>
          </a:p>
        </p:txBody>
      </p:sp>
      <p:sp>
        <p:nvSpPr>
          <p:cNvPr id="154" name="object 154"/>
          <p:cNvSpPr/>
          <p:nvPr/>
        </p:nvSpPr>
        <p:spPr>
          <a:xfrm>
            <a:off x="3262115" y="3385124"/>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55" name="object 155"/>
          <p:cNvSpPr/>
          <p:nvPr/>
        </p:nvSpPr>
        <p:spPr>
          <a:xfrm>
            <a:off x="3406109" y="3385204"/>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56" name="object 156"/>
          <p:cNvSpPr/>
          <p:nvPr/>
        </p:nvSpPr>
        <p:spPr>
          <a:xfrm>
            <a:off x="3550155" y="3385289"/>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57" name="object 157"/>
          <p:cNvSpPr/>
          <p:nvPr/>
        </p:nvSpPr>
        <p:spPr>
          <a:xfrm>
            <a:off x="3694150" y="3385375"/>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58" name="object 158"/>
          <p:cNvSpPr/>
          <p:nvPr/>
        </p:nvSpPr>
        <p:spPr>
          <a:xfrm>
            <a:off x="3838195" y="3385455"/>
            <a:ext cx="96520" cy="0"/>
          </a:xfrm>
          <a:custGeom>
            <a:avLst/>
            <a:gdLst/>
            <a:ahLst/>
            <a:cxnLst/>
            <a:rect l="l" t="t" r="r" b="b"/>
            <a:pathLst>
              <a:path w="96520">
                <a:moveTo>
                  <a:pt x="0" y="0"/>
                </a:moveTo>
                <a:lnTo>
                  <a:pt x="95996" y="0"/>
                </a:lnTo>
              </a:path>
            </a:pathLst>
          </a:custGeom>
          <a:ln w="29750">
            <a:solidFill>
              <a:srgbClr val="000000"/>
            </a:solidFill>
          </a:ln>
        </p:spPr>
        <p:txBody>
          <a:bodyPr wrap="square" lIns="0" tIns="0" rIns="0" bIns="0" rtlCol="0"/>
          <a:lstStyle/>
          <a:p>
            <a:endParaRPr dirty="0"/>
          </a:p>
        </p:txBody>
      </p:sp>
      <p:sp>
        <p:nvSpPr>
          <p:cNvPr id="159" name="object 159"/>
          <p:cNvSpPr/>
          <p:nvPr/>
        </p:nvSpPr>
        <p:spPr>
          <a:xfrm>
            <a:off x="3982190" y="3385540"/>
            <a:ext cx="96520" cy="0"/>
          </a:xfrm>
          <a:custGeom>
            <a:avLst/>
            <a:gdLst/>
            <a:ahLst/>
            <a:cxnLst/>
            <a:rect l="l" t="t" r="r" b="b"/>
            <a:pathLst>
              <a:path w="96520">
                <a:moveTo>
                  <a:pt x="0" y="0"/>
                </a:moveTo>
                <a:lnTo>
                  <a:pt x="96047" y="0"/>
                </a:lnTo>
              </a:path>
            </a:pathLst>
          </a:custGeom>
          <a:ln w="29750">
            <a:solidFill>
              <a:srgbClr val="000000"/>
            </a:solidFill>
          </a:ln>
        </p:spPr>
        <p:txBody>
          <a:bodyPr wrap="square" lIns="0" tIns="0" rIns="0" bIns="0" rtlCol="0"/>
          <a:lstStyle/>
          <a:p>
            <a:endParaRPr dirty="0"/>
          </a:p>
        </p:txBody>
      </p:sp>
      <p:sp>
        <p:nvSpPr>
          <p:cNvPr id="160" name="object 160"/>
          <p:cNvSpPr/>
          <p:nvPr/>
        </p:nvSpPr>
        <p:spPr>
          <a:xfrm>
            <a:off x="4126235" y="3301041"/>
            <a:ext cx="238523" cy="169262"/>
          </a:xfrm>
          <a:prstGeom prst="rect">
            <a:avLst/>
          </a:prstGeom>
          <a:blipFill>
            <a:blip r:embed="rId6" cstate="print"/>
            <a:stretch>
              <a:fillRect/>
            </a:stretch>
          </a:blipFill>
        </p:spPr>
        <p:txBody>
          <a:bodyPr wrap="square" lIns="0" tIns="0" rIns="0" bIns="0" rtlCol="0"/>
          <a:lstStyle/>
          <a:p>
            <a:endParaRPr dirty="0"/>
          </a:p>
        </p:txBody>
      </p:sp>
      <p:sp>
        <p:nvSpPr>
          <p:cNvPr id="161" name="object 161"/>
          <p:cNvSpPr/>
          <p:nvPr/>
        </p:nvSpPr>
        <p:spPr>
          <a:xfrm>
            <a:off x="1690118" y="3742290"/>
            <a:ext cx="96520" cy="0"/>
          </a:xfrm>
          <a:custGeom>
            <a:avLst/>
            <a:gdLst/>
            <a:ahLst/>
            <a:cxnLst/>
            <a:rect l="l" t="t" r="r" b="b"/>
            <a:pathLst>
              <a:path w="96519">
                <a:moveTo>
                  <a:pt x="0" y="0"/>
                </a:moveTo>
                <a:lnTo>
                  <a:pt x="96029" y="0"/>
                </a:lnTo>
              </a:path>
            </a:pathLst>
          </a:custGeom>
          <a:ln w="30272">
            <a:solidFill>
              <a:srgbClr val="000000"/>
            </a:solidFill>
          </a:ln>
        </p:spPr>
        <p:txBody>
          <a:bodyPr wrap="square" lIns="0" tIns="0" rIns="0" bIns="0" rtlCol="0"/>
          <a:lstStyle/>
          <a:p>
            <a:endParaRPr dirty="0"/>
          </a:p>
        </p:txBody>
      </p:sp>
      <p:sp>
        <p:nvSpPr>
          <p:cNvPr id="162" name="object 162"/>
          <p:cNvSpPr/>
          <p:nvPr/>
        </p:nvSpPr>
        <p:spPr>
          <a:xfrm>
            <a:off x="1834136" y="3742376"/>
            <a:ext cx="96520" cy="0"/>
          </a:xfrm>
          <a:custGeom>
            <a:avLst/>
            <a:gdLst/>
            <a:ahLst/>
            <a:cxnLst/>
            <a:rect l="l" t="t" r="r" b="b"/>
            <a:pathLst>
              <a:path w="96519">
                <a:moveTo>
                  <a:pt x="0" y="0"/>
                </a:moveTo>
                <a:lnTo>
                  <a:pt x="96026" y="0"/>
                </a:lnTo>
              </a:path>
            </a:pathLst>
          </a:custGeom>
          <a:ln w="30272">
            <a:solidFill>
              <a:srgbClr val="000000"/>
            </a:solidFill>
          </a:ln>
        </p:spPr>
        <p:txBody>
          <a:bodyPr wrap="square" lIns="0" tIns="0" rIns="0" bIns="0" rtlCol="0"/>
          <a:lstStyle/>
          <a:p>
            <a:endParaRPr dirty="0"/>
          </a:p>
        </p:txBody>
      </p:sp>
      <p:sp>
        <p:nvSpPr>
          <p:cNvPr id="163" name="object 163"/>
          <p:cNvSpPr/>
          <p:nvPr/>
        </p:nvSpPr>
        <p:spPr>
          <a:xfrm>
            <a:off x="1978151" y="3742458"/>
            <a:ext cx="96520" cy="0"/>
          </a:xfrm>
          <a:custGeom>
            <a:avLst/>
            <a:gdLst/>
            <a:ahLst/>
            <a:cxnLst/>
            <a:rect l="l" t="t" r="r" b="b"/>
            <a:pathLst>
              <a:path w="96519">
                <a:moveTo>
                  <a:pt x="0" y="0"/>
                </a:moveTo>
                <a:lnTo>
                  <a:pt x="96031" y="0"/>
                </a:lnTo>
              </a:path>
            </a:pathLst>
          </a:custGeom>
          <a:ln w="30272">
            <a:solidFill>
              <a:srgbClr val="000000"/>
            </a:solidFill>
          </a:ln>
        </p:spPr>
        <p:txBody>
          <a:bodyPr wrap="square" lIns="0" tIns="0" rIns="0" bIns="0" rtlCol="0"/>
          <a:lstStyle/>
          <a:p>
            <a:endParaRPr dirty="0"/>
          </a:p>
        </p:txBody>
      </p:sp>
      <p:sp>
        <p:nvSpPr>
          <p:cNvPr id="164" name="object 164"/>
          <p:cNvSpPr/>
          <p:nvPr/>
        </p:nvSpPr>
        <p:spPr>
          <a:xfrm>
            <a:off x="2122171" y="3742545"/>
            <a:ext cx="96520" cy="0"/>
          </a:xfrm>
          <a:custGeom>
            <a:avLst/>
            <a:gdLst/>
            <a:ahLst/>
            <a:cxnLst/>
            <a:rect l="l" t="t" r="r" b="b"/>
            <a:pathLst>
              <a:path w="96519">
                <a:moveTo>
                  <a:pt x="0" y="0"/>
                </a:moveTo>
                <a:lnTo>
                  <a:pt x="96021" y="0"/>
                </a:lnTo>
              </a:path>
            </a:pathLst>
          </a:custGeom>
          <a:ln w="30272">
            <a:solidFill>
              <a:srgbClr val="000000"/>
            </a:solidFill>
          </a:ln>
        </p:spPr>
        <p:txBody>
          <a:bodyPr wrap="square" lIns="0" tIns="0" rIns="0" bIns="0" rtlCol="0"/>
          <a:lstStyle/>
          <a:p>
            <a:endParaRPr dirty="0"/>
          </a:p>
        </p:txBody>
      </p:sp>
      <p:sp>
        <p:nvSpPr>
          <p:cNvPr id="165" name="object 165"/>
          <p:cNvSpPr/>
          <p:nvPr/>
        </p:nvSpPr>
        <p:spPr>
          <a:xfrm>
            <a:off x="2266191" y="3742626"/>
            <a:ext cx="96520" cy="0"/>
          </a:xfrm>
          <a:custGeom>
            <a:avLst/>
            <a:gdLst/>
            <a:ahLst/>
            <a:cxnLst/>
            <a:rect l="l" t="t" r="r" b="b"/>
            <a:pathLst>
              <a:path w="96519">
                <a:moveTo>
                  <a:pt x="0" y="0"/>
                </a:moveTo>
                <a:lnTo>
                  <a:pt x="96047" y="0"/>
                </a:lnTo>
              </a:path>
            </a:pathLst>
          </a:custGeom>
          <a:ln w="30272">
            <a:solidFill>
              <a:srgbClr val="000000"/>
            </a:solidFill>
          </a:ln>
        </p:spPr>
        <p:txBody>
          <a:bodyPr wrap="square" lIns="0" tIns="0" rIns="0" bIns="0" rtlCol="0"/>
          <a:lstStyle/>
          <a:p>
            <a:endParaRPr dirty="0"/>
          </a:p>
        </p:txBody>
      </p:sp>
      <p:sp>
        <p:nvSpPr>
          <p:cNvPr id="166" name="object 166"/>
          <p:cNvSpPr/>
          <p:nvPr/>
        </p:nvSpPr>
        <p:spPr>
          <a:xfrm>
            <a:off x="2410186" y="3742713"/>
            <a:ext cx="96520" cy="0"/>
          </a:xfrm>
          <a:custGeom>
            <a:avLst/>
            <a:gdLst/>
            <a:ahLst/>
            <a:cxnLst/>
            <a:rect l="l" t="t" r="r" b="b"/>
            <a:pathLst>
              <a:path w="96519">
                <a:moveTo>
                  <a:pt x="0" y="0"/>
                </a:moveTo>
                <a:lnTo>
                  <a:pt x="96047" y="0"/>
                </a:lnTo>
              </a:path>
            </a:pathLst>
          </a:custGeom>
          <a:ln w="30272">
            <a:solidFill>
              <a:srgbClr val="000000"/>
            </a:solidFill>
          </a:ln>
        </p:spPr>
        <p:txBody>
          <a:bodyPr wrap="square" lIns="0" tIns="0" rIns="0" bIns="0" rtlCol="0"/>
          <a:lstStyle/>
          <a:p>
            <a:endParaRPr dirty="0"/>
          </a:p>
        </p:txBody>
      </p:sp>
      <p:sp>
        <p:nvSpPr>
          <p:cNvPr id="167" name="object 167"/>
          <p:cNvSpPr/>
          <p:nvPr/>
        </p:nvSpPr>
        <p:spPr>
          <a:xfrm>
            <a:off x="2554231" y="3742794"/>
            <a:ext cx="96520" cy="0"/>
          </a:xfrm>
          <a:custGeom>
            <a:avLst/>
            <a:gdLst/>
            <a:ahLst/>
            <a:cxnLst/>
            <a:rect l="l" t="t" r="r" b="b"/>
            <a:pathLst>
              <a:path w="96519">
                <a:moveTo>
                  <a:pt x="0" y="0"/>
                </a:moveTo>
                <a:lnTo>
                  <a:pt x="95996" y="0"/>
                </a:lnTo>
              </a:path>
            </a:pathLst>
          </a:custGeom>
          <a:ln w="30272">
            <a:solidFill>
              <a:srgbClr val="000000"/>
            </a:solidFill>
          </a:ln>
        </p:spPr>
        <p:txBody>
          <a:bodyPr wrap="square" lIns="0" tIns="0" rIns="0" bIns="0" rtlCol="0"/>
          <a:lstStyle/>
          <a:p>
            <a:endParaRPr dirty="0"/>
          </a:p>
        </p:txBody>
      </p:sp>
      <p:sp>
        <p:nvSpPr>
          <p:cNvPr id="168" name="object 168"/>
          <p:cNvSpPr/>
          <p:nvPr/>
        </p:nvSpPr>
        <p:spPr>
          <a:xfrm>
            <a:off x="2698226" y="3742881"/>
            <a:ext cx="96520" cy="0"/>
          </a:xfrm>
          <a:custGeom>
            <a:avLst/>
            <a:gdLst/>
            <a:ahLst/>
            <a:cxnLst/>
            <a:rect l="l" t="t" r="r" b="b"/>
            <a:pathLst>
              <a:path w="96519">
                <a:moveTo>
                  <a:pt x="0" y="0"/>
                </a:moveTo>
                <a:lnTo>
                  <a:pt x="96047" y="0"/>
                </a:lnTo>
              </a:path>
            </a:pathLst>
          </a:custGeom>
          <a:ln w="30272">
            <a:solidFill>
              <a:srgbClr val="000000"/>
            </a:solidFill>
          </a:ln>
        </p:spPr>
        <p:txBody>
          <a:bodyPr wrap="square" lIns="0" tIns="0" rIns="0" bIns="0" rtlCol="0"/>
          <a:lstStyle/>
          <a:p>
            <a:endParaRPr dirty="0"/>
          </a:p>
        </p:txBody>
      </p:sp>
      <p:sp>
        <p:nvSpPr>
          <p:cNvPr id="169" name="object 169"/>
          <p:cNvSpPr/>
          <p:nvPr/>
        </p:nvSpPr>
        <p:spPr>
          <a:xfrm>
            <a:off x="2842272" y="3742963"/>
            <a:ext cx="96520" cy="0"/>
          </a:xfrm>
          <a:custGeom>
            <a:avLst/>
            <a:gdLst/>
            <a:ahLst/>
            <a:cxnLst/>
            <a:rect l="l" t="t" r="r" b="b"/>
            <a:pathLst>
              <a:path w="96519">
                <a:moveTo>
                  <a:pt x="0" y="0"/>
                </a:moveTo>
                <a:lnTo>
                  <a:pt x="95996" y="0"/>
                </a:lnTo>
              </a:path>
            </a:pathLst>
          </a:custGeom>
          <a:ln w="30272">
            <a:solidFill>
              <a:srgbClr val="000000"/>
            </a:solidFill>
          </a:ln>
        </p:spPr>
        <p:txBody>
          <a:bodyPr wrap="square" lIns="0" tIns="0" rIns="0" bIns="0" rtlCol="0"/>
          <a:lstStyle/>
          <a:p>
            <a:endParaRPr dirty="0"/>
          </a:p>
        </p:txBody>
      </p:sp>
      <p:sp>
        <p:nvSpPr>
          <p:cNvPr id="170" name="object 170"/>
          <p:cNvSpPr/>
          <p:nvPr/>
        </p:nvSpPr>
        <p:spPr>
          <a:xfrm>
            <a:off x="2986266" y="3743049"/>
            <a:ext cx="96520" cy="0"/>
          </a:xfrm>
          <a:custGeom>
            <a:avLst/>
            <a:gdLst/>
            <a:ahLst/>
            <a:cxnLst/>
            <a:rect l="l" t="t" r="r" b="b"/>
            <a:pathLst>
              <a:path w="96519">
                <a:moveTo>
                  <a:pt x="0" y="0"/>
                </a:moveTo>
                <a:lnTo>
                  <a:pt x="96047" y="0"/>
                </a:lnTo>
              </a:path>
            </a:pathLst>
          </a:custGeom>
          <a:ln w="30272">
            <a:solidFill>
              <a:srgbClr val="000000"/>
            </a:solidFill>
          </a:ln>
        </p:spPr>
        <p:txBody>
          <a:bodyPr wrap="square" lIns="0" tIns="0" rIns="0" bIns="0" rtlCol="0"/>
          <a:lstStyle/>
          <a:p>
            <a:endParaRPr dirty="0"/>
          </a:p>
        </p:txBody>
      </p:sp>
      <p:sp>
        <p:nvSpPr>
          <p:cNvPr id="171" name="object 171"/>
          <p:cNvSpPr/>
          <p:nvPr/>
        </p:nvSpPr>
        <p:spPr>
          <a:xfrm>
            <a:off x="3130312" y="3743131"/>
            <a:ext cx="96520" cy="0"/>
          </a:xfrm>
          <a:custGeom>
            <a:avLst/>
            <a:gdLst/>
            <a:ahLst/>
            <a:cxnLst/>
            <a:rect l="l" t="t" r="r" b="b"/>
            <a:pathLst>
              <a:path w="96519">
                <a:moveTo>
                  <a:pt x="0" y="0"/>
                </a:moveTo>
                <a:lnTo>
                  <a:pt x="95996" y="0"/>
                </a:lnTo>
              </a:path>
            </a:pathLst>
          </a:custGeom>
          <a:ln w="30272">
            <a:solidFill>
              <a:srgbClr val="000000"/>
            </a:solidFill>
          </a:ln>
        </p:spPr>
        <p:txBody>
          <a:bodyPr wrap="square" lIns="0" tIns="0" rIns="0" bIns="0" rtlCol="0"/>
          <a:lstStyle/>
          <a:p>
            <a:endParaRPr dirty="0"/>
          </a:p>
        </p:txBody>
      </p:sp>
      <p:sp>
        <p:nvSpPr>
          <p:cNvPr id="172" name="object 172"/>
          <p:cNvSpPr/>
          <p:nvPr/>
        </p:nvSpPr>
        <p:spPr>
          <a:xfrm>
            <a:off x="3274307" y="3743218"/>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3" name="object 173"/>
          <p:cNvSpPr/>
          <p:nvPr/>
        </p:nvSpPr>
        <p:spPr>
          <a:xfrm>
            <a:off x="3418301" y="3743299"/>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4" name="object 174"/>
          <p:cNvSpPr/>
          <p:nvPr/>
        </p:nvSpPr>
        <p:spPr>
          <a:xfrm>
            <a:off x="3562347" y="3743386"/>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5" name="object 175"/>
          <p:cNvSpPr/>
          <p:nvPr/>
        </p:nvSpPr>
        <p:spPr>
          <a:xfrm>
            <a:off x="3706341" y="3743473"/>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6" name="object 176"/>
          <p:cNvSpPr/>
          <p:nvPr/>
        </p:nvSpPr>
        <p:spPr>
          <a:xfrm>
            <a:off x="3850387" y="3743554"/>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77" name="object 177"/>
          <p:cNvSpPr/>
          <p:nvPr/>
        </p:nvSpPr>
        <p:spPr>
          <a:xfrm>
            <a:off x="3994382" y="3743641"/>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78" name="object 178"/>
          <p:cNvSpPr/>
          <p:nvPr/>
        </p:nvSpPr>
        <p:spPr>
          <a:xfrm>
            <a:off x="4138428" y="3657661"/>
            <a:ext cx="238523" cy="172228"/>
          </a:xfrm>
          <a:prstGeom prst="rect">
            <a:avLst/>
          </a:prstGeom>
          <a:blipFill>
            <a:blip r:embed="rId7" cstate="print"/>
            <a:stretch>
              <a:fillRect/>
            </a:stretch>
          </a:blipFill>
        </p:spPr>
        <p:txBody>
          <a:bodyPr wrap="square" lIns="0" tIns="0" rIns="0" bIns="0" rtlCol="0"/>
          <a:lstStyle/>
          <a:p>
            <a:endParaRPr dirty="0"/>
          </a:p>
        </p:txBody>
      </p:sp>
      <p:sp>
        <p:nvSpPr>
          <p:cNvPr id="179" name="object 179"/>
          <p:cNvSpPr/>
          <p:nvPr/>
        </p:nvSpPr>
        <p:spPr>
          <a:xfrm>
            <a:off x="4815842" y="3742290"/>
            <a:ext cx="96520" cy="0"/>
          </a:xfrm>
          <a:custGeom>
            <a:avLst/>
            <a:gdLst/>
            <a:ahLst/>
            <a:cxnLst/>
            <a:rect l="l" t="t" r="r" b="b"/>
            <a:pathLst>
              <a:path w="96520">
                <a:moveTo>
                  <a:pt x="0" y="0"/>
                </a:moveTo>
                <a:lnTo>
                  <a:pt x="96029" y="0"/>
                </a:lnTo>
              </a:path>
            </a:pathLst>
          </a:custGeom>
          <a:ln w="30272">
            <a:solidFill>
              <a:srgbClr val="000000"/>
            </a:solidFill>
          </a:ln>
        </p:spPr>
        <p:txBody>
          <a:bodyPr wrap="square" lIns="0" tIns="0" rIns="0" bIns="0" rtlCol="0"/>
          <a:lstStyle/>
          <a:p>
            <a:endParaRPr dirty="0"/>
          </a:p>
        </p:txBody>
      </p:sp>
      <p:sp>
        <p:nvSpPr>
          <p:cNvPr id="180" name="object 180"/>
          <p:cNvSpPr/>
          <p:nvPr/>
        </p:nvSpPr>
        <p:spPr>
          <a:xfrm>
            <a:off x="4959860" y="3742376"/>
            <a:ext cx="96520" cy="0"/>
          </a:xfrm>
          <a:custGeom>
            <a:avLst/>
            <a:gdLst/>
            <a:ahLst/>
            <a:cxnLst/>
            <a:rect l="l" t="t" r="r" b="b"/>
            <a:pathLst>
              <a:path w="96520">
                <a:moveTo>
                  <a:pt x="0" y="0"/>
                </a:moveTo>
                <a:lnTo>
                  <a:pt x="96026" y="0"/>
                </a:lnTo>
              </a:path>
            </a:pathLst>
          </a:custGeom>
          <a:ln w="30272">
            <a:solidFill>
              <a:srgbClr val="000000"/>
            </a:solidFill>
          </a:ln>
        </p:spPr>
        <p:txBody>
          <a:bodyPr wrap="square" lIns="0" tIns="0" rIns="0" bIns="0" rtlCol="0"/>
          <a:lstStyle/>
          <a:p>
            <a:endParaRPr dirty="0"/>
          </a:p>
        </p:txBody>
      </p:sp>
      <p:sp>
        <p:nvSpPr>
          <p:cNvPr id="181" name="object 181"/>
          <p:cNvSpPr/>
          <p:nvPr/>
        </p:nvSpPr>
        <p:spPr>
          <a:xfrm>
            <a:off x="5103875" y="3742458"/>
            <a:ext cx="96520" cy="0"/>
          </a:xfrm>
          <a:custGeom>
            <a:avLst/>
            <a:gdLst/>
            <a:ahLst/>
            <a:cxnLst/>
            <a:rect l="l" t="t" r="r" b="b"/>
            <a:pathLst>
              <a:path w="96520">
                <a:moveTo>
                  <a:pt x="0" y="0"/>
                </a:moveTo>
                <a:lnTo>
                  <a:pt x="96031" y="0"/>
                </a:lnTo>
              </a:path>
            </a:pathLst>
          </a:custGeom>
          <a:ln w="30272">
            <a:solidFill>
              <a:srgbClr val="000000"/>
            </a:solidFill>
          </a:ln>
        </p:spPr>
        <p:txBody>
          <a:bodyPr wrap="square" lIns="0" tIns="0" rIns="0" bIns="0" rtlCol="0"/>
          <a:lstStyle/>
          <a:p>
            <a:endParaRPr dirty="0"/>
          </a:p>
        </p:txBody>
      </p:sp>
      <p:sp>
        <p:nvSpPr>
          <p:cNvPr id="182" name="object 182"/>
          <p:cNvSpPr/>
          <p:nvPr/>
        </p:nvSpPr>
        <p:spPr>
          <a:xfrm>
            <a:off x="5247895" y="3742545"/>
            <a:ext cx="96520" cy="0"/>
          </a:xfrm>
          <a:custGeom>
            <a:avLst/>
            <a:gdLst/>
            <a:ahLst/>
            <a:cxnLst/>
            <a:rect l="l" t="t" r="r" b="b"/>
            <a:pathLst>
              <a:path w="96520">
                <a:moveTo>
                  <a:pt x="0" y="0"/>
                </a:moveTo>
                <a:lnTo>
                  <a:pt x="96021" y="0"/>
                </a:lnTo>
              </a:path>
            </a:pathLst>
          </a:custGeom>
          <a:ln w="30272">
            <a:solidFill>
              <a:srgbClr val="000000"/>
            </a:solidFill>
          </a:ln>
        </p:spPr>
        <p:txBody>
          <a:bodyPr wrap="square" lIns="0" tIns="0" rIns="0" bIns="0" rtlCol="0"/>
          <a:lstStyle/>
          <a:p>
            <a:endParaRPr dirty="0"/>
          </a:p>
        </p:txBody>
      </p:sp>
      <p:sp>
        <p:nvSpPr>
          <p:cNvPr id="183" name="object 183"/>
          <p:cNvSpPr/>
          <p:nvPr/>
        </p:nvSpPr>
        <p:spPr>
          <a:xfrm>
            <a:off x="5391915" y="3742626"/>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84" name="object 184"/>
          <p:cNvSpPr/>
          <p:nvPr/>
        </p:nvSpPr>
        <p:spPr>
          <a:xfrm>
            <a:off x="5535910" y="3742713"/>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85" name="object 185"/>
          <p:cNvSpPr/>
          <p:nvPr/>
        </p:nvSpPr>
        <p:spPr>
          <a:xfrm>
            <a:off x="5679955" y="3742794"/>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86" name="object 186"/>
          <p:cNvSpPr/>
          <p:nvPr/>
        </p:nvSpPr>
        <p:spPr>
          <a:xfrm>
            <a:off x="5823950" y="3742881"/>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87" name="object 187"/>
          <p:cNvSpPr/>
          <p:nvPr/>
        </p:nvSpPr>
        <p:spPr>
          <a:xfrm>
            <a:off x="5967996" y="3742963"/>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88" name="object 188"/>
          <p:cNvSpPr/>
          <p:nvPr/>
        </p:nvSpPr>
        <p:spPr>
          <a:xfrm>
            <a:off x="6111990" y="3743049"/>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89" name="object 189"/>
          <p:cNvSpPr/>
          <p:nvPr/>
        </p:nvSpPr>
        <p:spPr>
          <a:xfrm>
            <a:off x="6256036" y="3743131"/>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90" name="object 190"/>
          <p:cNvSpPr/>
          <p:nvPr/>
        </p:nvSpPr>
        <p:spPr>
          <a:xfrm>
            <a:off x="6400031" y="3743218"/>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1" name="object 191"/>
          <p:cNvSpPr/>
          <p:nvPr/>
        </p:nvSpPr>
        <p:spPr>
          <a:xfrm>
            <a:off x="6544026" y="3743299"/>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2" name="object 192"/>
          <p:cNvSpPr/>
          <p:nvPr/>
        </p:nvSpPr>
        <p:spPr>
          <a:xfrm>
            <a:off x="6688071" y="3743386"/>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3" name="object 193"/>
          <p:cNvSpPr/>
          <p:nvPr/>
        </p:nvSpPr>
        <p:spPr>
          <a:xfrm>
            <a:off x="6832065" y="3743473"/>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4" name="object 194"/>
          <p:cNvSpPr/>
          <p:nvPr/>
        </p:nvSpPr>
        <p:spPr>
          <a:xfrm>
            <a:off x="6976111" y="3743554"/>
            <a:ext cx="96520" cy="0"/>
          </a:xfrm>
          <a:custGeom>
            <a:avLst/>
            <a:gdLst/>
            <a:ahLst/>
            <a:cxnLst/>
            <a:rect l="l" t="t" r="r" b="b"/>
            <a:pathLst>
              <a:path w="96520">
                <a:moveTo>
                  <a:pt x="0" y="0"/>
                </a:moveTo>
                <a:lnTo>
                  <a:pt x="95996" y="0"/>
                </a:lnTo>
              </a:path>
            </a:pathLst>
          </a:custGeom>
          <a:ln w="30272">
            <a:solidFill>
              <a:srgbClr val="000000"/>
            </a:solidFill>
          </a:ln>
        </p:spPr>
        <p:txBody>
          <a:bodyPr wrap="square" lIns="0" tIns="0" rIns="0" bIns="0" rtlCol="0"/>
          <a:lstStyle/>
          <a:p>
            <a:endParaRPr dirty="0"/>
          </a:p>
        </p:txBody>
      </p:sp>
      <p:sp>
        <p:nvSpPr>
          <p:cNvPr id="195" name="object 195"/>
          <p:cNvSpPr/>
          <p:nvPr/>
        </p:nvSpPr>
        <p:spPr>
          <a:xfrm>
            <a:off x="7120106" y="3743641"/>
            <a:ext cx="96520" cy="0"/>
          </a:xfrm>
          <a:custGeom>
            <a:avLst/>
            <a:gdLst/>
            <a:ahLst/>
            <a:cxnLst/>
            <a:rect l="l" t="t" r="r" b="b"/>
            <a:pathLst>
              <a:path w="96520">
                <a:moveTo>
                  <a:pt x="0" y="0"/>
                </a:moveTo>
                <a:lnTo>
                  <a:pt x="96047" y="0"/>
                </a:lnTo>
              </a:path>
            </a:pathLst>
          </a:custGeom>
          <a:ln w="30272">
            <a:solidFill>
              <a:srgbClr val="000000"/>
            </a:solidFill>
          </a:ln>
        </p:spPr>
        <p:txBody>
          <a:bodyPr wrap="square" lIns="0" tIns="0" rIns="0" bIns="0" rtlCol="0"/>
          <a:lstStyle/>
          <a:p>
            <a:endParaRPr dirty="0"/>
          </a:p>
        </p:txBody>
      </p:sp>
      <p:sp>
        <p:nvSpPr>
          <p:cNvPr id="196" name="object 196"/>
          <p:cNvSpPr/>
          <p:nvPr/>
        </p:nvSpPr>
        <p:spPr>
          <a:xfrm>
            <a:off x="7264151" y="3657661"/>
            <a:ext cx="238523" cy="172228"/>
          </a:xfrm>
          <a:prstGeom prst="rect">
            <a:avLst/>
          </a:prstGeom>
          <a:blipFill>
            <a:blip r:embed="rId7" cstate="print"/>
            <a:stretch>
              <a:fillRect/>
            </a:stretch>
          </a:blipFill>
        </p:spPr>
        <p:txBody>
          <a:bodyPr wrap="square" lIns="0" tIns="0" rIns="0" bIns="0" rtlCol="0"/>
          <a:lstStyle/>
          <a:p>
            <a:endParaRPr dirty="0"/>
          </a:p>
        </p:txBody>
      </p:sp>
      <p:sp>
        <p:nvSpPr>
          <p:cNvPr id="197" name="object 197"/>
          <p:cNvSpPr txBox="1"/>
          <p:nvPr/>
        </p:nvSpPr>
        <p:spPr>
          <a:xfrm>
            <a:off x="2582672" y="1712467"/>
            <a:ext cx="2183765" cy="452120"/>
          </a:xfrm>
          <a:prstGeom prst="rect">
            <a:avLst/>
          </a:prstGeom>
        </p:spPr>
        <p:txBody>
          <a:bodyPr vert="horz" wrap="square" lIns="0" tIns="12065" rIns="0" bIns="0" rtlCol="0">
            <a:spAutoFit/>
          </a:bodyPr>
          <a:lstStyle/>
          <a:p>
            <a:pPr marL="12700">
              <a:lnSpc>
                <a:spcPct val="100000"/>
              </a:lnSpc>
              <a:spcBef>
                <a:spcPts val="95"/>
              </a:spcBef>
            </a:pPr>
            <a:r>
              <a:rPr sz="2800" spc="-165" dirty="0">
                <a:latin typeface="Arial"/>
                <a:cs typeface="Arial"/>
              </a:rPr>
              <a:t>Logical</a:t>
            </a:r>
            <a:r>
              <a:rPr sz="2800" spc="-425" dirty="0">
                <a:latin typeface="Arial"/>
                <a:cs typeface="Arial"/>
              </a:rPr>
              <a:t> </a:t>
            </a:r>
            <a:r>
              <a:rPr sz="1800" spc="-75" dirty="0">
                <a:latin typeface="Arial"/>
                <a:cs typeface="Arial"/>
              </a:rPr>
              <a:t>connections</a:t>
            </a:r>
            <a:endParaRPr sz="1800" dirty="0">
              <a:latin typeface="Arial"/>
              <a:cs typeface="Arial"/>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152401"/>
            <a:ext cx="8153400" cy="914399"/>
          </a:xfrm>
        </p:spPr>
        <p:txBody>
          <a:bodyPr/>
          <a:lstStyle/>
          <a:p>
            <a:pPr marL="12700" marR="0" lvl="0" indent="0" defTabSz="914400" rtl="0" eaLnBrk="1" fontAlgn="auto" latinLnBrk="0" hangingPunct="1">
              <a:lnSpc>
                <a:spcPct val="100000"/>
              </a:lnSpc>
              <a:spcBef>
                <a:spcPts val="100"/>
              </a:spcBef>
              <a:spcAft>
                <a:spcPts val="0"/>
              </a:spcAft>
              <a:tabLst/>
              <a:defRPr/>
            </a:pPr>
            <a:r>
              <a:rPr lang="en-US" sz="3200" b="1" kern="1200" dirty="0">
                <a:solidFill>
                  <a:prstClr val="black"/>
                </a:solidFill>
                <a:latin typeface="Times New Roman"/>
                <a:ea typeface="+mn-ea"/>
                <a:cs typeface="Times New Roman"/>
              </a:rPr>
              <a:t>Logical connections between </a:t>
            </a:r>
            <a:r>
              <a:rPr lang="en-US" sz="3200" b="1" kern="1200" spc="-5" dirty="0">
                <a:solidFill>
                  <a:prstClr val="black"/>
                </a:solidFill>
                <a:latin typeface="Times New Roman"/>
                <a:ea typeface="+mn-ea"/>
                <a:cs typeface="Times New Roman"/>
              </a:rPr>
              <a:t>layers in</a:t>
            </a:r>
            <a:r>
              <a:rPr lang="en-US" sz="3200" b="1" kern="1200" spc="-190" dirty="0">
                <a:solidFill>
                  <a:prstClr val="black"/>
                </a:solidFill>
                <a:latin typeface="Times New Roman"/>
                <a:ea typeface="+mn-ea"/>
                <a:cs typeface="Times New Roman"/>
              </a:rPr>
              <a:t> </a:t>
            </a:r>
            <a:r>
              <a:rPr lang="en-US" sz="3200" b="1" kern="1200" dirty="0">
                <a:solidFill>
                  <a:prstClr val="black"/>
                </a:solidFill>
                <a:latin typeface="Times New Roman"/>
                <a:ea typeface="+mn-ea"/>
                <a:cs typeface="Times New Roman"/>
              </a:rPr>
              <a:t>TCP/IP</a:t>
            </a:r>
            <a:br>
              <a:rPr lang="en-US" sz="3200" b="1" kern="1200" dirty="0">
                <a:solidFill>
                  <a:prstClr val="black"/>
                </a:solidFill>
                <a:latin typeface="Times New Roman"/>
                <a:ea typeface="+mn-ea"/>
                <a:cs typeface="Times New Roman"/>
              </a:rPr>
            </a:br>
            <a:endParaRPr lang="en-IN" dirty="0"/>
          </a:p>
        </p:txBody>
      </p:sp>
      <p:sp>
        <p:nvSpPr>
          <p:cNvPr id="3" name="Text Placeholder 2"/>
          <p:cNvSpPr>
            <a:spLocks noGrp="1"/>
          </p:cNvSpPr>
          <p:nvPr>
            <p:ph type="body" idx="1"/>
          </p:nvPr>
        </p:nvSpPr>
        <p:spPr>
          <a:xfrm>
            <a:off x="76200" y="1066800"/>
            <a:ext cx="9067800" cy="4431983"/>
          </a:xfrm>
        </p:spPr>
        <p:txBody>
          <a:bodyPr/>
          <a:lstStyle/>
          <a:p>
            <a:pPr marL="457200" indent="-457200">
              <a:buFont typeface="Arial" panose="020B0604020202020204" pitchFamily="34" charset="0"/>
              <a:buChar char="•"/>
            </a:pPr>
            <a:r>
              <a:rPr lang="en-IN" dirty="0" smtClean="0">
                <a:solidFill>
                  <a:schemeClr val="tx1"/>
                </a:solidFill>
              </a:rPr>
              <a:t>Using logical connections the duty of each layer-makes it easier.</a:t>
            </a:r>
          </a:p>
          <a:p>
            <a:pPr marL="457200" indent="-457200">
              <a:buFont typeface="Arial" panose="020B0604020202020204" pitchFamily="34" charset="0"/>
              <a:buChar char="•"/>
            </a:pPr>
            <a:r>
              <a:rPr lang="en-IN" dirty="0" smtClean="0">
                <a:solidFill>
                  <a:schemeClr val="tx1"/>
                </a:solidFill>
              </a:rPr>
              <a:t>The duty of the application, transport and network layers is </a:t>
            </a:r>
            <a:r>
              <a:rPr lang="en-IN" b="1" dirty="0" smtClean="0">
                <a:solidFill>
                  <a:schemeClr val="tx1"/>
                </a:solidFill>
              </a:rPr>
              <a:t>end-to-end</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 </a:t>
            </a:r>
            <a:r>
              <a:rPr lang="en-IN" dirty="0">
                <a:solidFill>
                  <a:schemeClr val="tx1"/>
                </a:solidFill>
              </a:rPr>
              <a:t>The duty of the </a:t>
            </a:r>
            <a:r>
              <a:rPr lang="en-IN" dirty="0" smtClean="0">
                <a:solidFill>
                  <a:schemeClr val="tx1"/>
                </a:solidFill>
              </a:rPr>
              <a:t>data-link and physical </a:t>
            </a:r>
            <a:r>
              <a:rPr lang="en-IN" dirty="0">
                <a:solidFill>
                  <a:schemeClr val="tx1"/>
                </a:solidFill>
              </a:rPr>
              <a:t>layers is </a:t>
            </a:r>
            <a:r>
              <a:rPr lang="en-IN" b="1" dirty="0" smtClean="0">
                <a:solidFill>
                  <a:schemeClr val="tx1"/>
                </a:solidFill>
              </a:rPr>
              <a:t>hop-to-hop(router/host).</a:t>
            </a:r>
          </a:p>
          <a:p>
            <a:pPr marL="457200" indent="-457200">
              <a:buFont typeface="Arial" panose="020B0604020202020204" pitchFamily="34" charset="0"/>
              <a:buChar char="•"/>
            </a:pPr>
            <a:r>
              <a:rPr lang="en-IN" dirty="0" smtClean="0">
                <a:solidFill>
                  <a:schemeClr val="tx1"/>
                </a:solidFill>
              </a:rPr>
              <a:t>The </a:t>
            </a:r>
            <a:r>
              <a:rPr lang="en-IN" b="1" dirty="0" smtClean="0">
                <a:solidFill>
                  <a:schemeClr val="tx1"/>
                </a:solidFill>
              </a:rPr>
              <a:t>domain</a:t>
            </a:r>
            <a:r>
              <a:rPr lang="en-IN" dirty="0" smtClean="0">
                <a:solidFill>
                  <a:schemeClr val="tx1"/>
                </a:solidFill>
              </a:rPr>
              <a:t> of duty of the </a:t>
            </a:r>
            <a:r>
              <a:rPr lang="en-IN" b="1" dirty="0" smtClean="0">
                <a:solidFill>
                  <a:schemeClr val="tx1"/>
                </a:solidFill>
              </a:rPr>
              <a:t>top three layers</a:t>
            </a:r>
            <a:endParaRPr lang="en-IN" b="1" dirty="0">
              <a:solidFill>
                <a:schemeClr val="tx1"/>
              </a:solidFill>
            </a:endParaRPr>
          </a:p>
          <a:p>
            <a:r>
              <a:rPr lang="en-IN" dirty="0" smtClean="0">
                <a:solidFill>
                  <a:schemeClr val="tx1"/>
                </a:solidFill>
              </a:rPr>
              <a:t>   is the </a:t>
            </a:r>
            <a:r>
              <a:rPr lang="en-IN" b="1" dirty="0" smtClean="0">
                <a:solidFill>
                  <a:schemeClr val="tx1"/>
                </a:solidFill>
              </a:rPr>
              <a:t>internet</a:t>
            </a:r>
            <a:r>
              <a:rPr lang="en-IN" dirty="0" smtClean="0">
                <a:solidFill>
                  <a:schemeClr val="tx1"/>
                </a:solidFill>
              </a:rPr>
              <a:t>, </a:t>
            </a:r>
            <a:r>
              <a:rPr lang="en-IN" dirty="0">
                <a:solidFill>
                  <a:schemeClr val="tx1"/>
                </a:solidFill>
              </a:rPr>
              <a:t>The </a:t>
            </a:r>
            <a:r>
              <a:rPr lang="en-IN" b="1" dirty="0">
                <a:solidFill>
                  <a:schemeClr val="tx1"/>
                </a:solidFill>
              </a:rPr>
              <a:t>domain</a:t>
            </a:r>
            <a:r>
              <a:rPr lang="en-IN" dirty="0">
                <a:solidFill>
                  <a:schemeClr val="tx1"/>
                </a:solidFill>
              </a:rPr>
              <a:t> of duty of the </a:t>
            </a:r>
            <a:r>
              <a:rPr lang="en-IN" b="1" dirty="0" smtClean="0">
                <a:solidFill>
                  <a:schemeClr val="tx1"/>
                </a:solidFill>
              </a:rPr>
              <a:t>two lower layers</a:t>
            </a:r>
            <a:r>
              <a:rPr lang="en-IN" dirty="0" smtClean="0">
                <a:solidFill>
                  <a:schemeClr val="tx1"/>
                </a:solidFill>
              </a:rPr>
              <a:t> is </a:t>
            </a:r>
            <a:r>
              <a:rPr lang="en-IN" dirty="0">
                <a:solidFill>
                  <a:schemeClr val="tx1"/>
                </a:solidFill>
              </a:rPr>
              <a:t>the </a:t>
            </a:r>
            <a:r>
              <a:rPr lang="en-IN" b="1" dirty="0" smtClean="0">
                <a:solidFill>
                  <a:schemeClr val="tx1"/>
                </a:solidFill>
              </a:rPr>
              <a:t>link</a:t>
            </a:r>
            <a:r>
              <a:rPr lang="en-IN" dirty="0" smtClean="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35269685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032" y="114187"/>
            <a:ext cx="8539168" cy="505267"/>
          </a:xfrm>
          <a:prstGeom prst="rect">
            <a:avLst/>
          </a:prstGeom>
        </p:spPr>
        <p:txBody>
          <a:bodyPr vert="horz" wrap="square" lIns="0" tIns="12700" rIns="0" bIns="0" rtlCol="0">
            <a:spAutoFit/>
          </a:bodyPr>
          <a:lstStyle/>
          <a:p>
            <a:pPr marL="12700">
              <a:lnSpc>
                <a:spcPct val="100000"/>
              </a:lnSpc>
              <a:spcBef>
                <a:spcPts val="100"/>
              </a:spcBef>
            </a:pPr>
            <a:r>
              <a:rPr sz="2000" dirty="0" smtClean="0">
                <a:solidFill>
                  <a:srgbClr val="0000CC"/>
                </a:solidFill>
                <a:latin typeface="Times New Roman"/>
                <a:cs typeface="Times New Roman"/>
              </a:rPr>
              <a:t> </a:t>
            </a:r>
            <a:r>
              <a:rPr sz="3200" b="1" dirty="0">
                <a:latin typeface="Times New Roman"/>
                <a:cs typeface="Times New Roman"/>
              </a:rPr>
              <a:t>Identical objects in the TCP/IP protocol</a:t>
            </a:r>
            <a:r>
              <a:rPr sz="3200" b="1" spc="-340" dirty="0">
                <a:latin typeface="Times New Roman"/>
                <a:cs typeface="Times New Roman"/>
              </a:rPr>
              <a:t> </a:t>
            </a:r>
            <a:r>
              <a:rPr sz="3200" b="1" spc="-5" dirty="0">
                <a:latin typeface="Times New Roman"/>
                <a:cs typeface="Times New Roman"/>
              </a:rPr>
              <a:t>suite</a:t>
            </a:r>
            <a:endParaRPr sz="3200" b="1" dirty="0">
              <a:latin typeface="Times New Roman"/>
              <a:cs typeface="Times New Roman"/>
            </a:endParaRPr>
          </a:p>
        </p:txBody>
      </p:sp>
      <p:sp>
        <p:nvSpPr>
          <p:cNvPr id="3" name="object 3"/>
          <p:cNvSpPr/>
          <p:nvPr/>
        </p:nvSpPr>
        <p:spPr>
          <a:xfrm>
            <a:off x="381000" y="1915667"/>
            <a:ext cx="8161020" cy="3427476"/>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1416379" y="2599505"/>
            <a:ext cx="6034405" cy="3089910"/>
          </a:xfrm>
          <a:custGeom>
            <a:avLst/>
            <a:gdLst/>
            <a:ahLst/>
            <a:cxnLst/>
            <a:rect l="l" t="t" r="r" b="b"/>
            <a:pathLst>
              <a:path w="6034405" h="3089910">
                <a:moveTo>
                  <a:pt x="47768" y="0"/>
                </a:moveTo>
                <a:lnTo>
                  <a:pt x="0" y="0"/>
                </a:lnTo>
                <a:lnTo>
                  <a:pt x="0" y="3065812"/>
                </a:lnTo>
                <a:lnTo>
                  <a:pt x="23947" y="3089694"/>
                </a:lnTo>
                <a:lnTo>
                  <a:pt x="2854338" y="3082231"/>
                </a:lnTo>
                <a:lnTo>
                  <a:pt x="2870722" y="3065812"/>
                </a:lnTo>
                <a:lnTo>
                  <a:pt x="47768" y="3065812"/>
                </a:lnTo>
                <a:lnTo>
                  <a:pt x="23821" y="3041928"/>
                </a:lnTo>
                <a:lnTo>
                  <a:pt x="47768" y="3041865"/>
                </a:lnTo>
                <a:lnTo>
                  <a:pt x="47768" y="0"/>
                </a:lnTo>
                <a:close/>
              </a:path>
              <a:path w="6034405" h="3089910">
                <a:moveTo>
                  <a:pt x="3203591" y="1279182"/>
                </a:moveTo>
                <a:lnTo>
                  <a:pt x="3203591" y="3065812"/>
                </a:lnTo>
                <a:lnTo>
                  <a:pt x="3227472" y="3089694"/>
                </a:lnTo>
                <a:lnTo>
                  <a:pt x="6010105" y="3089694"/>
                </a:lnTo>
                <a:lnTo>
                  <a:pt x="6033987" y="3065812"/>
                </a:lnTo>
                <a:lnTo>
                  <a:pt x="3251354" y="3065812"/>
                </a:lnTo>
                <a:lnTo>
                  <a:pt x="3227472" y="3041928"/>
                </a:lnTo>
                <a:lnTo>
                  <a:pt x="3251354" y="3041928"/>
                </a:lnTo>
                <a:lnTo>
                  <a:pt x="3251354" y="1303060"/>
                </a:lnTo>
                <a:lnTo>
                  <a:pt x="3227472" y="1303060"/>
                </a:lnTo>
                <a:lnTo>
                  <a:pt x="3203591" y="1279182"/>
                </a:lnTo>
                <a:close/>
              </a:path>
              <a:path w="6034405" h="3089910">
                <a:moveTo>
                  <a:pt x="47768" y="3041865"/>
                </a:moveTo>
                <a:lnTo>
                  <a:pt x="23821" y="3041928"/>
                </a:lnTo>
                <a:lnTo>
                  <a:pt x="47768" y="3065812"/>
                </a:lnTo>
                <a:lnTo>
                  <a:pt x="47768" y="3041865"/>
                </a:lnTo>
                <a:close/>
              </a:path>
              <a:path w="6034405" h="3089910">
                <a:moveTo>
                  <a:pt x="2830407" y="3034530"/>
                </a:moveTo>
                <a:lnTo>
                  <a:pt x="47768" y="3041865"/>
                </a:lnTo>
                <a:lnTo>
                  <a:pt x="47768" y="3065812"/>
                </a:lnTo>
                <a:lnTo>
                  <a:pt x="2870722" y="3065812"/>
                </a:lnTo>
                <a:lnTo>
                  <a:pt x="2878169" y="3058349"/>
                </a:lnTo>
                <a:lnTo>
                  <a:pt x="2830407" y="3058349"/>
                </a:lnTo>
                <a:lnTo>
                  <a:pt x="2830407" y="3034530"/>
                </a:lnTo>
                <a:close/>
              </a:path>
              <a:path w="6034405" h="3089910">
                <a:moveTo>
                  <a:pt x="3251354" y="3041928"/>
                </a:moveTo>
                <a:lnTo>
                  <a:pt x="3227472" y="3041928"/>
                </a:lnTo>
                <a:lnTo>
                  <a:pt x="3251354" y="3065812"/>
                </a:lnTo>
                <a:lnTo>
                  <a:pt x="3251354" y="3041928"/>
                </a:lnTo>
                <a:close/>
              </a:path>
              <a:path w="6034405" h="3089910">
                <a:moveTo>
                  <a:pt x="5986224" y="3041928"/>
                </a:moveTo>
                <a:lnTo>
                  <a:pt x="3251354" y="3041928"/>
                </a:lnTo>
                <a:lnTo>
                  <a:pt x="3251354" y="3065812"/>
                </a:lnTo>
                <a:lnTo>
                  <a:pt x="5986224" y="3065812"/>
                </a:lnTo>
                <a:lnTo>
                  <a:pt x="5986224" y="3041928"/>
                </a:lnTo>
                <a:close/>
              </a:path>
              <a:path w="6034405" h="3089910">
                <a:moveTo>
                  <a:pt x="6033987" y="13450"/>
                </a:moveTo>
                <a:lnTo>
                  <a:pt x="5986224" y="13450"/>
                </a:lnTo>
                <a:lnTo>
                  <a:pt x="5986224" y="3065812"/>
                </a:lnTo>
                <a:lnTo>
                  <a:pt x="6010105" y="3041928"/>
                </a:lnTo>
                <a:lnTo>
                  <a:pt x="6033987" y="3041928"/>
                </a:lnTo>
                <a:lnTo>
                  <a:pt x="6033987" y="13450"/>
                </a:lnTo>
                <a:close/>
              </a:path>
              <a:path w="6034405" h="3089910">
                <a:moveTo>
                  <a:pt x="6033987" y="3041928"/>
                </a:moveTo>
                <a:lnTo>
                  <a:pt x="6010105" y="3041928"/>
                </a:lnTo>
                <a:lnTo>
                  <a:pt x="5986224" y="3065812"/>
                </a:lnTo>
                <a:lnTo>
                  <a:pt x="6033987" y="3065812"/>
                </a:lnTo>
                <a:lnTo>
                  <a:pt x="6033987" y="3041928"/>
                </a:lnTo>
                <a:close/>
              </a:path>
              <a:path w="6034405" h="3089910">
                <a:moveTo>
                  <a:pt x="2854187" y="3034468"/>
                </a:moveTo>
                <a:lnTo>
                  <a:pt x="2830407" y="3034530"/>
                </a:lnTo>
                <a:lnTo>
                  <a:pt x="2830407" y="3058349"/>
                </a:lnTo>
                <a:lnTo>
                  <a:pt x="2854187" y="3034468"/>
                </a:lnTo>
                <a:close/>
              </a:path>
              <a:path w="6034405" h="3089910">
                <a:moveTo>
                  <a:pt x="2878169" y="3034468"/>
                </a:moveTo>
                <a:lnTo>
                  <a:pt x="2854187" y="3034468"/>
                </a:lnTo>
                <a:lnTo>
                  <a:pt x="2830407" y="3058349"/>
                </a:lnTo>
                <a:lnTo>
                  <a:pt x="2878169" y="3058349"/>
                </a:lnTo>
                <a:lnTo>
                  <a:pt x="2878169" y="3034468"/>
                </a:lnTo>
                <a:close/>
              </a:path>
              <a:path w="6034405" h="3089910">
                <a:moveTo>
                  <a:pt x="3227472" y="1255304"/>
                </a:moveTo>
                <a:lnTo>
                  <a:pt x="2854288" y="1255304"/>
                </a:lnTo>
                <a:lnTo>
                  <a:pt x="2830407" y="1279182"/>
                </a:lnTo>
                <a:lnTo>
                  <a:pt x="2830407" y="3034530"/>
                </a:lnTo>
                <a:lnTo>
                  <a:pt x="2878169" y="3034468"/>
                </a:lnTo>
                <a:lnTo>
                  <a:pt x="2878169" y="1303060"/>
                </a:lnTo>
                <a:lnTo>
                  <a:pt x="2854288" y="1303060"/>
                </a:lnTo>
                <a:lnTo>
                  <a:pt x="2878169" y="1279182"/>
                </a:lnTo>
                <a:lnTo>
                  <a:pt x="3251354" y="1279182"/>
                </a:lnTo>
                <a:lnTo>
                  <a:pt x="3227472" y="1255304"/>
                </a:lnTo>
                <a:close/>
              </a:path>
              <a:path w="6034405" h="3089910">
                <a:moveTo>
                  <a:pt x="2878169" y="1279182"/>
                </a:moveTo>
                <a:lnTo>
                  <a:pt x="2854288" y="1303060"/>
                </a:lnTo>
                <a:lnTo>
                  <a:pt x="2878169" y="1303060"/>
                </a:lnTo>
                <a:lnTo>
                  <a:pt x="2878169" y="1279182"/>
                </a:lnTo>
                <a:close/>
              </a:path>
              <a:path w="6034405" h="3089910">
                <a:moveTo>
                  <a:pt x="3203591" y="1279182"/>
                </a:moveTo>
                <a:lnTo>
                  <a:pt x="2878169" y="1279182"/>
                </a:lnTo>
                <a:lnTo>
                  <a:pt x="2878169" y="1303060"/>
                </a:lnTo>
                <a:lnTo>
                  <a:pt x="3203591" y="1303060"/>
                </a:lnTo>
                <a:lnTo>
                  <a:pt x="3203591" y="1279182"/>
                </a:lnTo>
                <a:close/>
              </a:path>
              <a:path w="6034405" h="3089910">
                <a:moveTo>
                  <a:pt x="3251354" y="1279182"/>
                </a:moveTo>
                <a:lnTo>
                  <a:pt x="3203591" y="1279182"/>
                </a:lnTo>
                <a:lnTo>
                  <a:pt x="3227472" y="1303060"/>
                </a:lnTo>
                <a:lnTo>
                  <a:pt x="3251354" y="1303060"/>
                </a:lnTo>
                <a:lnTo>
                  <a:pt x="3251354" y="1279182"/>
                </a:lnTo>
                <a:close/>
              </a:path>
            </a:pathLst>
          </a:custGeom>
          <a:solidFill>
            <a:srgbClr val="EC1C23"/>
          </a:solidFill>
        </p:spPr>
        <p:txBody>
          <a:bodyPr wrap="square" lIns="0" tIns="0" rIns="0" bIns="0" rtlCol="0"/>
          <a:lstStyle/>
          <a:p>
            <a:endParaRPr dirty="0"/>
          </a:p>
        </p:txBody>
      </p:sp>
      <p:sp>
        <p:nvSpPr>
          <p:cNvPr id="5" name="object 5"/>
          <p:cNvSpPr/>
          <p:nvPr/>
        </p:nvSpPr>
        <p:spPr>
          <a:xfrm>
            <a:off x="7357813" y="2526360"/>
            <a:ext cx="137343" cy="122412"/>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1371594" y="2512960"/>
            <a:ext cx="135846" cy="122361"/>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1612643"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8" name="object 8"/>
          <p:cNvSpPr/>
          <p:nvPr/>
        </p:nvSpPr>
        <p:spPr>
          <a:xfrm>
            <a:off x="1743769"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9" name="object 9"/>
          <p:cNvSpPr/>
          <p:nvPr/>
        </p:nvSpPr>
        <p:spPr>
          <a:xfrm>
            <a:off x="1874891"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10" name="object 10"/>
          <p:cNvSpPr/>
          <p:nvPr/>
        </p:nvSpPr>
        <p:spPr>
          <a:xfrm>
            <a:off x="2006013"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 name="object 11"/>
          <p:cNvSpPr/>
          <p:nvPr/>
        </p:nvSpPr>
        <p:spPr>
          <a:xfrm>
            <a:off x="2137140"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2" name="object 12"/>
          <p:cNvSpPr/>
          <p:nvPr/>
        </p:nvSpPr>
        <p:spPr>
          <a:xfrm>
            <a:off x="226826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3" name="object 13"/>
          <p:cNvSpPr/>
          <p:nvPr/>
        </p:nvSpPr>
        <p:spPr>
          <a:xfrm>
            <a:off x="2399394"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4" name="object 14"/>
          <p:cNvSpPr/>
          <p:nvPr/>
        </p:nvSpPr>
        <p:spPr>
          <a:xfrm>
            <a:off x="2530521"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5" name="object 15"/>
          <p:cNvSpPr/>
          <p:nvPr/>
        </p:nvSpPr>
        <p:spPr>
          <a:xfrm>
            <a:off x="266164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6" name="object 16"/>
          <p:cNvSpPr/>
          <p:nvPr/>
        </p:nvSpPr>
        <p:spPr>
          <a:xfrm>
            <a:off x="2792774"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7" name="object 17"/>
          <p:cNvSpPr/>
          <p:nvPr/>
        </p:nvSpPr>
        <p:spPr>
          <a:xfrm>
            <a:off x="2923853"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8" name="object 18"/>
          <p:cNvSpPr/>
          <p:nvPr/>
        </p:nvSpPr>
        <p:spPr>
          <a:xfrm>
            <a:off x="3054980"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9" name="object 19"/>
          <p:cNvSpPr/>
          <p:nvPr/>
        </p:nvSpPr>
        <p:spPr>
          <a:xfrm>
            <a:off x="3186107"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20" name="object 20"/>
          <p:cNvSpPr/>
          <p:nvPr/>
        </p:nvSpPr>
        <p:spPr>
          <a:xfrm>
            <a:off x="3317233"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21" name="object 21"/>
          <p:cNvSpPr/>
          <p:nvPr/>
        </p:nvSpPr>
        <p:spPr>
          <a:xfrm>
            <a:off x="3448360"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2" name="object 22"/>
          <p:cNvSpPr/>
          <p:nvPr/>
        </p:nvSpPr>
        <p:spPr>
          <a:xfrm>
            <a:off x="357948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3" name="object 23"/>
          <p:cNvSpPr/>
          <p:nvPr/>
        </p:nvSpPr>
        <p:spPr>
          <a:xfrm>
            <a:off x="3710614"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4" name="object 24"/>
          <p:cNvSpPr/>
          <p:nvPr/>
        </p:nvSpPr>
        <p:spPr>
          <a:xfrm>
            <a:off x="3841741"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5" name="object 25"/>
          <p:cNvSpPr/>
          <p:nvPr/>
        </p:nvSpPr>
        <p:spPr>
          <a:xfrm>
            <a:off x="397286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26" name="object 26"/>
          <p:cNvSpPr/>
          <p:nvPr/>
        </p:nvSpPr>
        <p:spPr>
          <a:xfrm>
            <a:off x="4103994" y="5152636"/>
            <a:ext cx="104045" cy="99471"/>
          </a:xfrm>
          <a:prstGeom prst="rect">
            <a:avLst/>
          </a:prstGeom>
          <a:blipFill>
            <a:blip r:embed="rId5" cstate="print"/>
            <a:stretch>
              <a:fillRect/>
            </a:stretch>
          </a:blipFill>
        </p:spPr>
        <p:txBody>
          <a:bodyPr wrap="square" lIns="0" tIns="0" rIns="0" bIns="0" rtlCol="0"/>
          <a:lstStyle/>
          <a:p>
            <a:endParaRPr dirty="0"/>
          </a:p>
        </p:txBody>
      </p:sp>
      <p:sp>
        <p:nvSpPr>
          <p:cNvPr id="27" name="object 27"/>
          <p:cNvSpPr/>
          <p:nvPr/>
        </p:nvSpPr>
        <p:spPr>
          <a:xfrm>
            <a:off x="1551359" y="5152636"/>
            <a:ext cx="86995" cy="99695"/>
          </a:xfrm>
          <a:custGeom>
            <a:avLst/>
            <a:gdLst/>
            <a:ahLst/>
            <a:cxnLst/>
            <a:rect l="l" t="t" r="r" b="b"/>
            <a:pathLst>
              <a:path w="86994"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28" name="object 28"/>
          <p:cNvSpPr/>
          <p:nvPr/>
        </p:nvSpPr>
        <p:spPr>
          <a:xfrm>
            <a:off x="1612643"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29" name="object 29"/>
          <p:cNvSpPr/>
          <p:nvPr/>
        </p:nvSpPr>
        <p:spPr>
          <a:xfrm>
            <a:off x="1743769"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30" name="object 30"/>
          <p:cNvSpPr/>
          <p:nvPr/>
        </p:nvSpPr>
        <p:spPr>
          <a:xfrm>
            <a:off x="1874891"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31" name="object 31"/>
          <p:cNvSpPr/>
          <p:nvPr/>
        </p:nvSpPr>
        <p:spPr>
          <a:xfrm>
            <a:off x="2006013"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2" name="object 32"/>
          <p:cNvSpPr/>
          <p:nvPr/>
        </p:nvSpPr>
        <p:spPr>
          <a:xfrm>
            <a:off x="2137140"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3" name="object 33"/>
          <p:cNvSpPr/>
          <p:nvPr/>
        </p:nvSpPr>
        <p:spPr>
          <a:xfrm>
            <a:off x="226826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4" name="object 34"/>
          <p:cNvSpPr/>
          <p:nvPr/>
        </p:nvSpPr>
        <p:spPr>
          <a:xfrm>
            <a:off x="2399394"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5" name="object 35"/>
          <p:cNvSpPr/>
          <p:nvPr/>
        </p:nvSpPr>
        <p:spPr>
          <a:xfrm>
            <a:off x="2530521"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6" name="object 36"/>
          <p:cNvSpPr/>
          <p:nvPr/>
        </p:nvSpPr>
        <p:spPr>
          <a:xfrm>
            <a:off x="266164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7" name="object 37"/>
          <p:cNvSpPr/>
          <p:nvPr/>
        </p:nvSpPr>
        <p:spPr>
          <a:xfrm>
            <a:off x="2792774"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38" name="object 38"/>
          <p:cNvSpPr/>
          <p:nvPr/>
        </p:nvSpPr>
        <p:spPr>
          <a:xfrm>
            <a:off x="2923853"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39" name="object 39"/>
          <p:cNvSpPr/>
          <p:nvPr/>
        </p:nvSpPr>
        <p:spPr>
          <a:xfrm>
            <a:off x="3054980"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40" name="object 40"/>
          <p:cNvSpPr/>
          <p:nvPr/>
        </p:nvSpPr>
        <p:spPr>
          <a:xfrm>
            <a:off x="3186107"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41" name="object 41"/>
          <p:cNvSpPr/>
          <p:nvPr/>
        </p:nvSpPr>
        <p:spPr>
          <a:xfrm>
            <a:off x="3317233"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42" name="object 42"/>
          <p:cNvSpPr/>
          <p:nvPr/>
        </p:nvSpPr>
        <p:spPr>
          <a:xfrm>
            <a:off x="3448360"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3" name="object 43"/>
          <p:cNvSpPr/>
          <p:nvPr/>
        </p:nvSpPr>
        <p:spPr>
          <a:xfrm>
            <a:off x="357948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4" name="object 44"/>
          <p:cNvSpPr/>
          <p:nvPr/>
        </p:nvSpPr>
        <p:spPr>
          <a:xfrm>
            <a:off x="3710614"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5" name="object 45"/>
          <p:cNvSpPr/>
          <p:nvPr/>
        </p:nvSpPr>
        <p:spPr>
          <a:xfrm>
            <a:off x="3841741"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6" name="object 46"/>
          <p:cNvSpPr/>
          <p:nvPr/>
        </p:nvSpPr>
        <p:spPr>
          <a:xfrm>
            <a:off x="397286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47" name="object 47"/>
          <p:cNvSpPr/>
          <p:nvPr/>
        </p:nvSpPr>
        <p:spPr>
          <a:xfrm>
            <a:off x="4103994" y="4341868"/>
            <a:ext cx="104045" cy="99471"/>
          </a:xfrm>
          <a:prstGeom prst="rect">
            <a:avLst/>
          </a:prstGeom>
          <a:blipFill>
            <a:blip r:embed="rId5" cstate="print"/>
            <a:stretch>
              <a:fillRect/>
            </a:stretch>
          </a:blipFill>
        </p:spPr>
        <p:txBody>
          <a:bodyPr wrap="square" lIns="0" tIns="0" rIns="0" bIns="0" rtlCol="0"/>
          <a:lstStyle/>
          <a:p>
            <a:endParaRPr dirty="0"/>
          </a:p>
        </p:txBody>
      </p:sp>
      <p:sp>
        <p:nvSpPr>
          <p:cNvPr id="48" name="object 48"/>
          <p:cNvSpPr/>
          <p:nvPr/>
        </p:nvSpPr>
        <p:spPr>
          <a:xfrm>
            <a:off x="1551359" y="4341868"/>
            <a:ext cx="86995" cy="99695"/>
          </a:xfrm>
          <a:custGeom>
            <a:avLst/>
            <a:gdLst/>
            <a:ahLst/>
            <a:cxnLst/>
            <a:rect l="l" t="t" r="r" b="b"/>
            <a:pathLst>
              <a:path w="86994"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49" name="object 49"/>
          <p:cNvSpPr/>
          <p:nvPr/>
        </p:nvSpPr>
        <p:spPr>
          <a:xfrm>
            <a:off x="1612643"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50" name="object 50"/>
          <p:cNvSpPr/>
          <p:nvPr/>
        </p:nvSpPr>
        <p:spPr>
          <a:xfrm>
            <a:off x="1743769"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51" name="object 51"/>
          <p:cNvSpPr/>
          <p:nvPr/>
        </p:nvSpPr>
        <p:spPr>
          <a:xfrm>
            <a:off x="1874891"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52" name="object 52"/>
          <p:cNvSpPr/>
          <p:nvPr/>
        </p:nvSpPr>
        <p:spPr>
          <a:xfrm>
            <a:off x="2006013"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3" name="object 53"/>
          <p:cNvSpPr/>
          <p:nvPr/>
        </p:nvSpPr>
        <p:spPr>
          <a:xfrm>
            <a:off x="2137140"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4" name="object 54"/>
          <p:cNvSpPr/>
          <p:nvPr/>
        </p:nvSpPr>
        <p:spPr>
          <a:xfrm>
            <a:off x="226826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5" name="object 55"/>
          <p:cNvSpPr/>
          <p:nvPr/>
        </p:nvSpPr>
        <p:spPr>
          <a:xfrm>
            <a:off x="2399394"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6" name="object 56"/>
          <p:cNvSpPr/>
          <p:nvPr/>
        </p:nvSpPr>
        <p:spPr>
          <a:xfrm>
            <a:off x="2530521"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7" name="object 57"/>
          <p:cNvSpPr/>
          <p:nvPr/>
        </p:nvSpPr>
        <p:spPr>
          <a:xfrm>
            <a:off x="266164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8" name="object 58"/>
          <p:cNvSpPr/>
          <p:nvPr/>
        </p:nvSpPr>
        <p:spPr>
          <a:xfrm>
            <a:off x="2792774"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59" name="object 59"/>
          <p:cNvSpPr/>
          <p:nvPr/>
        </p:nvSpPr>
        <p:spPr>
          <a:xfrm>
            <a:off x="2923853"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60" name="object 60"/>
          <p:cNvSpPr/>
          <p:nvPr/>
        </p:nvSpPr>
        <p:spPr>
          <a:xfrm>
            <a:off x="3054980"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61" name="object 61"/>
          <p:cNvSpPr/>
          <p:nvPr/>
        </p:nvSpPr>
        <p:spPr>
          <a:xfrm>
            <a:off x="3186107"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62" name="object 62"/>
          <p:cNvSpPr/>
          <p:nvPr/>
        </p:nvSpPr>
        <p:spPr>
          <a:xfrm>
            <a:off x="3317233"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63" name="object 63"/>
          <p:cNvSpPr/>
          <p:nvPr/>
        </p:nvSpPr>
        <p:spPr>
          <a:xfrm>
            <a:off x="3448360"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4" name="object 64"/>
          <p:cNvSpPr/>
          <p:nvPr/>
        </p:nvSpPr>
        <p:spPr>
          <a:xfrm>
            <a:off x="357948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5" name="object 65"/>
          <p:cNvSpPr/>
          <p:nvPr/>
        </p:nvSpPr>
        <p:spPr>
          <a:xfrm>
            <a:off x="3710614"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6" name="object 66"/>
          <p:cNvSpPr/>
          <p:nvPr/>
        </p:nvSpPr>
        <p:spPr>
          <a:xfrm>
            <a:off x="3841741"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7" name="object 67"/>
          <p:cNvSpPr/>
          <p:nvPr/>
        </p:nvSpPr>
        <p:spPr>
          <a:xfrm>
            <a:off x="397286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68" name="object 68"/>
          <p:cNvSpPr/>
          <p:nvPr/>
        </p:nvSpPr>
        <p:spPr>
          <a:xfrm>
            <a:off x="4103994" y="3808468"/>
            <a:ext cx="104045" cy="99471"/>
          </a:xfrm>
          <a:prstGeom prst="rect">
            <a:avLst/>
          </a:prstGeom>
          <a:blipFill>
            <a:blip r:embed="rId5" cstate="print"/>
            <a:stretch>
              <a:fillRect/>
            </a:stretch>
          </a:blipFill>
        </p:spPr>
        <p:txBody>
          <a:bodyPr wrap="square" lIns="0" tIns="0" rIns="0" bIns="0" rtlCol="0"/>
          <a:lstStyle/>
          <a:p>
            <a:endParaRPr dirty="0"/>
          </a:p>
        </p:txBody>
      </p:sp>
      <p:sp>
        <p:nvSpPr>
          <p:cNvPr id="69" name="object 69"/>
          <p:cNvSpPr/>
          <p:nvPr/>
        </p:nvSpPr>
        <p:spPr>
          <a:xfrm>
            <a:off x="1551359" y="3808468"/>
            <a:ext cx="86995" cy="99695"/>
          </a:xfrm>
          <a:custGeom>
            <a:avLst/>
            <a:gdLst/>
            <a:ahLst/>
            <a:cxnLst/>
            <a:rect l="l" t="t" r="r" b="b"/>
            <a:pathLst>
              <a:path w="86994"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70" name="object 70"/>
          <p:cNvSpPr/>
          <p:nvPr/>
        </p:nvSpPr>
        <p:spPr>
          <a:xfrm>
            <a:off x="4849619"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71" name="object 71"/>
          <p:cNvSpPr/>
          <p:nvPr/>
        </p:nvSpPr>
        <p:spPr>
          <a:xfrm>
            <a:off x="4980745"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72" name="object 72"/>
          <p:cNvSpPr/>
          <p:nvPr/>
        </p:nvSpPr>
        <p:spPr>
          <a:xfrm>
            <a:off x="5111867" y="38574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73" name="object 73"/>
          <p:cNvSpPr/>
          <p:nvPr/>
        </p:nvSpPr>
        <p:spPr>
          <a:xfrm>
            <a:off x="5242989"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4" name="object 74"/>
          <p:cNvSpPr/>
          <p:nvPr/>
        </p:nvSpPr>
        <p:spPr>
          <a:xfrm>
            <a:off x="5374116"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5" name="object 75"/>
          <p:cNvSpPr/>
          <p:nvPr/>
        </p:nvSpPr>
        <p:spPr>
          <a:xfrm>
            <a:off x="5505243"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6" name="object 76"/>
          <p:cNvSpPr/>
          <p:nvPr/>
        </p:nvSpPr>
        <p:spPr>
          <a:xfrm>
            <a:off x="5636370"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7" name="object 77"/>
          <p:cNvSpPr/>
          <p:nvPr/>
        </p:nvSpPr>
        <p:spPr>
          <a:xfrm>
            <a:off x="5767497"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8" name="object 78"/>
          <p:cNvSpPr/>
          <p:nvPr/>
        </p:nvSpPr>
        <p:spPr>
          <a:xfrm>
            <a:off x="5898623"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79" name="object 79"/>
          <p:cNvSpPr/>
          <p:nvPr/>
        </p:nvSpPr>
        <p:spPr>
          <a:xfrm>
            <a:off x="6029750" y="38574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80" name="object 80"/>
          <p:cNvSpPr/>
          <p:nvPr/>
        </p:nvSpPr>
        <p:spPr>
          <a:xfrm>
            <a:off x="6160829"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81" name="object 81"/>
          <p:cNvSpPr/>
          <p:nvPr/>
        </p:nvSpPr>
        <p:spPr>
          <a:xfrm>
            <a:off x="6291956" y="38574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82" name="object 82"/>
          <p:cNvSpPr/>
          <p:nvPr/>
        </p:nvSpPr>
        <p:spPr>
          <a:xfrm>
            <a:off x="6423083" y="3857482"/>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83" name="object 83"/>
          <p:cNvSpPr/>
          <p:nvPr/>
        </p:nvSpPr>
        <p:spPr>
          <a:xfrm>
            <a:off x="6554210" y="3857482"/>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84" name="object 84"/>
          <p:cNvSpPr/>
          <p:nvPr/>
        </p:nvSpPr>
        <p:spPr>
          <a:xfrm>
            <a:off x="6685336"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5" name="object 85"/>
          <p:cNvSpPr/>
          <p:nvPr/>
        </p:nvSpPr>
        <p:spPr>
          <a:xfrm>
            <a:off x="6816463"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6" name="object 86"/>
          <p:cNvSpPr/>
          <p:nvPr/>
        </p:nvSpPr>
        <p:spPr>
          <a:xfrm>
            <a:off x="6947589"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7" name="object 87"/>
          <p:cNvSpPr/>
          <p:nvPr/>
        </p:nvSpPr>
        <p:spPr>
          <a:xfrm>
            <a:off x="7078716"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8" name="object 88"/>
          <p:cNvSpPr/>
          <p:nvPr/>
        </p:nvSpPr>
        <p:spPr>
          <a:xfrm>
            <a:off x="7209843" y="38574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89" name="object 89"/>
          <p:cNvSpPr/>
          <p:nvPr/>
        </p:nvSpPr>
        <p:spPr>
          <a:xfrm>
            <a:off x="7340970" y="3808468"/>
            <a:ext cx="104045" cy="99471"/>
          </a:xfrm>
          <a:prstGeom prst="rect">
            <a:avLst/>
          </a:prstGeom>
          <a:blipFill>
            <a:blip r:embed="rId5" cstate="print"/>
            <a:stretch>
              <a:fillRect/>
            </a:stretch>
          </a:blipFill>
        </p:spPr>
        <p:txBody>
          <a:bodyPr wrap="square" lIns="0" tIns="0" rIns="0" bIns="0" rtlCol="0"/>
          <a:lstStyle/>
          <a:p>
            <a:endParaRPr dirty="0"/>
          </a:p>
        </p:txBody>
      </p:sp>
      <p:sp>
        <p:nvSpPr>
          <p:cNvPr id="90" name="object 90"/>
          <p:cNvSpPr/>
          <p:nvPr/>
        </p:nvSpPr>
        <p:spPr>
          <a:xfrm>
            <a:off x="4788335" y="3808468"/>
            <a:ext cx="86995" cy="99695"/>
          </a:xfrm>
          <a:custGeom>
            <a:avLst/>
            <a:gdLst/>
            <a:ahLst/>
            <a:cxnLst/>
            <a:rect l="l" t="t" r="r" b="b"/>
            <a:pathLst>
              <a:path w="86995"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91" name="object 91"/>
          <p:cNvSpPr/>
          <p:nvPr/>
        </p:nvSpPr>
        <p:spPr>
          <a:xfrm>
            <a:off x="4849619"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92" name="object 92"/>
          <p:cNvSpPr/>
          <p:nvPr/>
        </p:nvSpPr>
        <p:spPr>
          <a:xfrm>
            <a:off x="4980745"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93" name="object 93"/>
          <p:cNvSpPr/>
          <p:nvPr/>
        </p:nvSpPr>
        <p:spPr>
          <a:xfrm>
            <a:off x="5111867" y="4390882"/>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94" name="object 94"/>
          <p:cNvSpPr/>
          <p:nvPr/>
        </p:nvSpPr>
        <p:spPr>
          <a:xfrm>
            <a:off x="5242989"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5" name="object 95"/>
          <p:cNvSpPr/>
          <p:nvPr/>
        </p:nvSpPr>
        <p:spPr>
          <a:xfrm>
            <a:off x="5374116"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6" name="object 96"/>
          <p:cNvSpPr/>
          <p:nvPr/>
        </p:nvSpPr>
        <p:spPr>
          <a:xfrm>
            <a:off x="5505243"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7" name="object 97"/>
          <p:cNvSpPr/>
          <p:nvPr/>
        </p:nvSpPr>
        <p:spPr>
          <a:xfrm>
            <a:off x="5636370"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8" name="object 98"/>
          <p:cNvSpPr/>
          <p:nvPr/>
        </p:nvSpPr>
        <p:spPr>
          <a:xfrm>
            <a:off x="5767497"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99" name="object 99"/>
          <p:cNvSpPr/>
          <p:nvPr/>
        </p:nvSpPr>
        <p:spPr>
          <a:xfrm>
            <a:off x="5898623"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00" name="object 100"/>
          <p:cNvSpPr/>
          <p:nvPr/>
        </p:nvSpPr>
        <p:spPr>
          <a:xfrm>
            <a:off x="6029750" y="4390882"/>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01" name="object 101"/>
          <p:cNvSpPr/>
          <p:nvPr/>
        </p:nvSpPr>
        <p:spPr>
          <a:xfrm>
            <a:off x="6160829"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02" name="object 102"/>
          <p:cNvSpPr/>
          <p:nvPr/>
        </p:nvSpPr>
        <p:spPr>
          <a:xfrm>
            <a:off x="6291956" y="4390882"/>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03" name="object 103"/>
          <p:cNvSpPr/>
          <p:nvPr/>
        </p:nvSpPr>
        <p:spPr>
          <a:xfrm>
            <a:off x="6423083" y="4390882"/>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104" name="object 104"/>
          <p:cNvSpPr/>
          <p:nvPr/>
        </p:nvSpPr>
        <p:spPr>
          <a:xfrm>
            <a:off x="6554210" y="4390882"/>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105" name="object 105"/>
          <p:cNvSpPr/>
          <p:nvPr/>
        </p:nvSpPr>
        <p:spPr>
          <a:xfrm>
            <a:off x="6685336"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06" name="object 106"/>
          <p:cNvSpPr/>
          <p:nvPr/>
        </p:nvSpPr>
        <p:spPr>
          <a:xfrm>
            <a:off x="6816463"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07" name="object 107"/>
          <p:cNvSpPr/>
          <p:nvPr/>
        </p:nvSpPr>
        <p:spPr>
          <a:xfrm>
            <a:off x="6947589"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08" name="object 108"/>
          <p:cNvSpPr/>
          <p:nvPr/>
        </p:nvSpPr>
        <p:spPr>
          <a:xfrm>
            <a:off x="7078716"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09" name="object 109"/>
          <p:cNvSpPr/>
          <p:nvPr/>
        </p:nvSpPr>
        <p:spPr>
          <a:xfrm>
            <a:off x="7209843" y="4390882"/>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10" name="object 110"/>
          <p:cNvSpPr/>
          <p:nvPr/>
        </p:nvSpPr>
        <p:spPr>
          <a:xfrm>
            <a:off x="7340970" y="4341868"/>
            <a:ext cx="104045" cy="99471"/>
          </a:xfrm>
          <a:prstGeom prst="rect">
            <a:avLst/>
          </a:prstGeom>
          <a:blipFill>
            <a:blip r:embed="rId5" cstate="print"/>
            <a:stretch>
              <a:fillRect/>
            </a:stretch>
          </a:blipFill>
        </p:spPr>
        <p:txBody>
          <a:bodyPr wrap="square" lIns="0" tIns="0" rIns="0" bIns="0" rtlCol="0"/>
          <a:lstStyle/>
          <a:p>
            <a:endParaRPr dirty="0"/>
          </a:p>
        </p:txBody>
      </p:sp>
      <p:sp>
        <p:nvSpPr>
          <p:cNvPr id="111" name="object 111"/>
          <p:cNvSpPr/>
          <p:nvPr/>
        </p:nvSpPr>
        <p:spPr>
          <a:xfrm>
            <a:off x="4788335" y="4341868"/>
            <a:ext cx="86995" cy="99695"/>
          </a:xfrm>
          <a:custGeom>
            <a:avLst/>
            <a:gdLst/>
            <a:ahLst/>
            <a:cxnLst/>
            <a:rect l="l" t="t" r="r" b="b"/>
            <a:pathLst>
              <a:path w="86995"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112" name="object 112"/>
          <p:cNvSpPr/>
          <p:nvPr/>
        </p:nvSpPr>
        <p:spPr>
          <a:xfrm>
            <a:off x="4849619"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113" name="object 113"/>
          <p:cNvSpPr/>
          <p:nvPr/>
        </p:nvSpPr>
        <p:spPr>
          <a:xfrm>
            <a:off x="4980745"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114" name="object 114"/>
          <p:cNvSpPr/>
          <p:nvPr/>
        </p:nvSpPr>
        <p:spPr>
          <a:xfrm>
            <a:off x="5111867" y="5201650"/>
            <a:ext cx="91440" cy="0"/>
          </a:xfrm>
          <a:custGeom>
            <a:avLst/>
            <a:gdLst/>
            <a:ahLst/>
            <a:cxnLst/>
            <a:rect l="l" t="t" r="r" b="b"/>
            <a:pathLst>
              <a:path w="91439">
                <a:moveTo>
                  <a:pt x="0" y="0"/>
                </a:moveTo>
                <a:lnTo>
                  <a:pt x="91216" y="0"/>
                </a:lnTo>
              </a:path>
            </a:pathLst>
          </a:custGeom>
          <a:ln w="17299">
            <a:solidFill>
              <a:srgbClr val="000000"/>
            </a:solidFill>
          </a:ln>
        </p:spPr>
        <p:txBody>
          <a:bodyPr wrap="square" lIns="0" tIns="0" rIns="0" bIns="0" rtlCol="0"/>
          <a:lstStyle/>
          <a:p>
            <a:endParaRPr dirty="0"/>
          </a:p>
        </p:txBody>
      </p:sp>
      <p:sp>
        <p:nvSpPr>
          <p:cNvPr id="115" name="object 115"/>
          <p:cNvSpPr/>
          <p:nvPr/>
        </p:nvSpPr>
        <p:spPr>
          <a:xfrm>
            <a:off x="5242989"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6" name="object 116"/>
          <p:cNvSpPr/>
          <p:nvPr/>
        </p:nvSpPr>
        <p:spPr>
          <a:xfrm>
            <a:off x="5374116"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7" name="object 117"/>
          <p:cNvSpPr/>
          <p:nvPr/>
        </p:nvSpPr>
        <p:spPr>
          <a:xfrm>
            <a:off x="5505243"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8" name="object 118"/>
          <p:cNvSpPr/>
          <p:nvPr/>
        </p:nvSpPr>
        <p:spPr>
          <a:xfrm>
            <a:off x="5636370"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19" name="object 119"/>
          <p:cNvSpPr/>
          <p:nvPr/>
        </p:nvSpPr>
        <p:spPr>
          <a:xfrm>
            <a:off x="5767497"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20" name="object 120"/>
          <p:cNvSpPr/>
          <p:nvPr/>
        </p:nvSpPr>
        <p:spPr>
          <a:xfrm>
            <a:off x="5898623"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21" name="object 121"/>
          <p:cNvSpPr/>
          <p:nvPr/>
        </p:nvSpPr>
        <p:spPr>
          <a:xfrm>
            <a:off x="6029750" y="5201650"/>
            <a:ext cx="91440" cy="0"/>
          </a:xfrm>
          <a:custGeom>
            <a:avLst/>
            <a:gdLst/>
            <a:ahLst/>
            <a:cxnLst/>
            <a:rect l="l" t="t" r="r" b="b"/>
            <a:pathLst>
              <a:path w="91439">
                <a:moveTo>
                  <a:pt x="0" y="0"/>
                </a:moveTo>
                <a:lnTo>
                  <a:pt x="91201" y="0"/>
                </a:lnTo>
              </a:path>
            </a:pathLst>
          </a:custGeom>
          <a:ln w="17299">
            <a:solidFill>
              <a:srgbClr val="000000"/>
            </a:solidFill>
          </a:ln>
        </p:spPr>
        <p:txBody>
          <a:bodyPr wrap="square" lIns="0" tIns="0" rIns="0" bIns="0" rtlCol="0"/>
          <a:lstStyle/>
          <a:p>
            <a:endParaRPr dirty="0"/>
          </a:p>
        </p:txBody>
      </p:sp>
      <p:sp>
        <p:nvSpPr>
          <p:cNvPr id="122" name="object 122"/>
          <p:cNvSpPr/>
          <p:nvPr/>
        </p:nvSpPr>
        <p:spPr>
          <a:xfrm>
            <a:off x="6160829"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23" name="object 123"/>
          <p:cNvSpPr/>
          <p:nvPr/>
        </p:nvSpPr>
        <p:spPr>
          <a:xfrm>
            <a:off x="6291956" y="5201650"/>
            <a:ext cx="91440" cy="0"/>
          </a:xfrm>
          <a:custGeom>
            <a:avLst/>
            <a:gdLst/>
            <a:ahLst/>
            <a:cxnLst/>
            <a:rect l="l" t="t" r="r" b="b"/>
            <a:pathLst>
              <a:path w="91439">
                <a:moveTo>
                  <a:pt x="0" y="0"/>
                </a:moveTo>
                <a:lnTo>
                  <a:pt x="91250" y="0"/>
                </a:lnTo>
              </a:path>
            </a:pathLst>
          </a:custGeom>
          <a:ln w="17299">
            <a:solidFill>
              <a:srgbClr val="000000"/>
            </a:solidFill>
          </a:ln>
        </p:spPr>
        <p:txBody>
          <a:bodyPr wrap="square" lIns="0" tIns="0" rIns="0" bIns="0" rtlCol="0"/>
          <a:lstStyle/>
          <a:p>
            <a:endParaRPr dirty="0"/>
          </a:p>
        </p:txBody>
      </p:sp>
      <p:sp>
        <p:nvSpPr>
          <p:cNvPr id="124" name="object 124"/>
          <p:cNvSpPr/>
          <p:nvPr/>
        </p:nvSpPr>
        <p:spPr>
          <a:xfrm>
            <a:off x="6423083" y="5201650"/>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125" name="object 125"/>
          <p:cNvSpPr/>
          <p:nvPr/>
        </p:nvSpPr>
        <p:spPr>
          <a:xfrm>
            <a:off x="6554210" y="5201650"/>
            <a:ext cx="91440" cy="0"/>
          </a:xfrm>
          <a:custGeom>
            <a:avLst/>
            <a:gdLst/>
            <a:ahLst/>
            <a:cxnLst/>
            <a:rect l="l" t="t" r="r" b="b"/>
            <a:pathLst>
              <a:path w="91440">
                <a:moveTo>
                  <a:pt x="0" y="0"/>
                </a:moveTo>
                <a:lnTo>
                  <a:pt x="91250" y="0"/>
                </a:lnTo>
              </a:path>
            </a:pathLst>
          </a:custGeom>
          <a:ln w="17299">
            <a:solidFill>
              <a:srgbClr val="000000"/>
            </a:solidFill>
          </a:ln>
        </p:spPr>
        <p:txBody>
          <a:bodyPr wrap="square" lIns="0" tIns="0" rIns="0" bIns="0" rtlCol="0"/>
          <a:lstStyle/>
          <a:p>
            <a:endParaRPr dirty="0"/>
          </a:p>
        </p:txBody>
      </p:sp>
      <p:sp>
        <p:nvSpPr>
          <p:cNvPr id="126" name="object 126"/>
          <p:cNvSpPr/>
          <p:nvPr/>
        </p:nvSpPr>
        <p:spPr>
          <a:xfrm>
            <a:off x="6685336"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27" name="object 127"/>
          <p:cNvSpPr/>
          <p:nvPr/>
        </p:nvSpPr>
        <p:spPr>
          <a:xfrm>
            <a:off x="6816463"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28" name="object 128"/>
          <p:cNvSpPr/>
          <p:nvPr/>
        </p:nvSpPr>
        <p:spPr>
          <a:xfrm>
            <a:off x="6947589"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29" name="object 129"/>
          <p:cNvSpPr/>
          <p:nvPr/>
        </p:nvSpPr>
        <p:spPr>
          <a:xfrm>
            <a:off x="7078716"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30" name="object 130"/>
          <p:cNvSpPr/>
          <p:nvPr/>
        </p:nvSpPr>
        <p:spPr>
          <a:xfrm>
            <a:off x="7209843" y="5201650"/>
            <a:ext cx="91440" cy="0"/>
          </a:xfrm>
          <a:custGeom>
            <a:avLst/>
            <a:gdLst/>
            <a:ahLst/>
            <a:cxnLst/>
            <a:rect l="l" t="t" r="r" b="b"/>
            <a:pathLst>
              <a:path w="91440">
                <a:moveTo>
                  <a:pt x="0" y="0"/>
                </a:moveTo>
                <a:lnTo>
                  <a:pt x="91201" y="0"/>
                </a:lnTo>
              </a:path>
            </a:pathLst>
          </a:custGeom>
          <a:ln w="17299">
            <a:solidFill>
              <a:srgbClr val="000000"/>
            </a:solidFill>
          </a:ln>
        </p:spPr>
        <p:txBody>
          <a:bodyPr wrap="square" lIns="0" tIns="0" rIns="0" bIns="0" rtlCol="0"/>
          <a:lstStyle/>
          <a:p>
            <a:endParaRPr dirty="0"/>
          </a:p>
        </p:txBody>
      </p:sp>
      <p:sp>
        <p:nvSpPr>
          <p:cNvPr id="131" name="object 131"/>
          <p:cNvSpPr/>
          <p:nvPr/>
        </p:nvSpPr>
        <p:spPr>
          <a:xfrm>
            <a:off x="7340970" y="5152636"/>
            <a:ext cx="104045" cy="99471"/>
          </a:xfrm>
          <a:prstGeom prst="rect">
            <a:avLst/>
          </a:prstGeom>
          <a:blipFill>
            <a:blip r:embed="rId5" cstate="print"/>
            <a:stretch>
              <a:fillRect/>
            </a:stretch>
          </a:blipFill>
        </p:spPr>
        <p:txBody>
          <a:bodyPr wrap="square" lIns="0" tIns="0" rIns="0" bIns="0" rtlCol="0"/>
          <a:lstStyle/>
          <a:p>
            <a:endParaRPr dirty="0"/>
          </a:p>
        </p:txBody>
      </p:sp>
      <p:sp>
        <p:nvSpPr>
          <p:cNvPr id="132" name="object 132"/>
          <p:cNvSpPr/>
          <p:nvPr/>
        </p:nvSpPr>
        <p:spPr>
          <a:xfrm>
            <a:off x="4788335" y="5152636"/>
            <a:ext cx="86995" cy="99695"/>
          </a:xfrm>
          <a:custGeom>
            <a:avLst/>
            <a:gdLst/>
            <a:ahLst/>
            <a:cxnLst/>
            <a:rect l="l" t="t" r="r" b="b"/>
            <a:pathLst>
              <a:path w="86995"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p:spPr>
        <p:txBody>
          <a:bodyPr wrap="square" lIns="0" tIns="0" rIns="0" bIns="0" rtlCol="0"/>
          <a:lstStyle/>
          <a:p>
            <a:endParaRPr dirty="0"/>
          </a:p>
        </p:txBody>
      </p:sp>
      <p:sp>
        <p:nvSpPr>
          <p:cNvPr id="133" name="object 133"/>
          <p:cNvSpPr/>
          <p:nvPr/>
        </p:nvSpPr>
        <p:spPr>
          <a:xfrm>
            <a:off x="1713198" y="2575805"/>
            <a:ext cx="91440" cy="0"/>
          </a:xfrm>
          <a:custGeom>
            <a:avLst/>
            <a:gdLst/>
            <a:ahLst/>
            <a:cxnLst/>
            <a:rect l="l" t="t" r="r" b="b"/>
            <a:pathLst>
              <a:path w="91439">
                <a:moveTo>
                  <a:pt x="0" y="0"/>
                </a:moveTo>
                <a:lnTo>
                  <a:pt x="91188" y="0"/>
                </a:lnTo>
              </a:path>
            </a:pathLst>
          </a:custGeom>
          <a:ln w="17273">
            <a:solidFill>
              <a:srgbClr val="000000"/>
            </a:solidFill>
          </a:ln>
        </p:spPr>
        <p:txBody>
          <a:bodyPr wrap="square" lIns="0" tIns="0" rIns="0" bIns="0" rtlCol="0"/>
          <a:lstStyle/>
          <a:p>
            <a:endParaRPr dirty="0"/>
          </a:p>
        </p:txBody>
      </p:sp>
      <p:sp>
        <p:nvSpPr>
          <p:cNvPr id="134" name="object 134"/>
          <p:cNvSpPr/>
          <p:nvPr/>
        </p:nvSpPr>
        <p:spPr>
          <a:xfrm>
            <a:off x="1849978" y="2575805"/>
            <a:ext cx="91440" cy="0"/>
          </a:xfrm>
          <a:custGeom>
            <a:avLst/>
            <a:gdLst/>
            <a:ahLst/>
            <a:cxnLst/>
            <a:rect l="l" t="t" r="r" b="b"/>
            <a:pathLst>
              <a:path w="91439">
                <a:moveTo>
                  <a:pt x="0" y="0"/>
                </a:moveTo>
                <a:lnTo>
                  <a:pt x="91188" y="0"/>
                </a:lnTo>
              </a:path>
            </a:pathLst>
          </a:custGeom>
          <a:ln w="17273">
            <a:solidFill>
              <a:srgbClr val="000000"/>
            </a:solidFill>
          </a:ln>
        </p:spPr>
        <p:txBody>
          <a:bodyPr wrap="square" lIns="0" tIns="0" rIns="0" bIns="0" rtlCol="0"/>
          <a:lstStyle/>
          <a:p>
            <a:endParaRPr dirty="0"/>
          </a:p>
        </p:txBody>
      </p:sp>
      <p:sp>
        <p:nvSpPr>
          <p:cNvPr id="135" name="object 135"/>
          <p:cNvSpPr/>
          <p:nvPr/>
        </p:nvSpPr>
        <p:spPr>
          <a:xfrm>
            <a:off x="1986764" y="2575805"/>
            <a:ext cx="91440" cy="0"/>
          </a:xfrm>
          <a:custGeom>
            <a:avLst/>
            <a:gdLst/>
            <a:ahLst/>
            <a:cxnLst/>
            <a:rect l="l" t="t" r="r" b="b"/>
            <a:pathLst>
              <a:path w="91439">
                <a:moveTo>
                  <a:pt x="0" y="0"/>
                </a:moveTo>
                <a:lnTo>
                  <a:pt x="91183" y="0"/>
                </a:lnTo>
              </a:path>
            </a:pathLst>
          </a:custGeom>
          <a:ln w="17273">
            <a:solidFill>
              <a:srgbClr val="000000"/>
            </a:solidFill>
          </a:ln>
        </p:spPr>
        <p:txBody>
          <a:bodyPr wrap="square" lIns="0" tIns="0" rIns="0" bIns="0" rtlCol="0"/>
          <a:lstStyle/>
          <a:p>
            <a:endParaRPr dirty="0"/>
          </a:p>
        </p:txBody>
      </p:sp>
      <p:sp>
        <p:nvSpPr>
          <p:cNvPr id="136" name="object 136"/>
          <p:cNvSpPr/>
          <p:nvPr/>
        </p:nvSpPr>
        <p:spPr>
          <a:xfrm>
            <a:off x="2123544" y="2575805"/>
            <a:ext cx="91440" cy="0"/>
          </a:xfrm>
          <a:custGeom>
            <a:avLst/>
            <a:gdLst/>
            <a:ahLst/>
            <a:cxnLst/>
            <a:rect l="l" t="t" r="r" b="b"/>
            <a:pathLst>
              <a:path w="91439">
                <a:moveTo>
                  <a:pt x="0" y="0"/>
                </a:moveTo>
                <a:lnTo>
                  <a:pt x="91207" y="0"/>
                </a:lnTo>
              </a:path>
            </a:pathLst>
          </a:custGeom>
          <a:ln w="17273">
            <a:solidFill>
              <a:srgbClr val="000000"/>
            </a:solidFill>
          </a:ln>
        </p:spPr>
        <p:txBody>
          <a:bodyPr wrap="square" lIns="0" tIns="0" rIns="0" bIns="0" rtlCol="0"/>
          <a:lstStyle/>
          <a:p>
            <a:endParaRPr dirty="0"/>
          </a:p>
        </p:txBody>
      </p:sp>
      <p:sp>
        <p:nvSpPr>
          <p:cNvPr id="137" name="object 137"/>
          <p:cNvSpPr/>
          <p:nvPr/>
        </p:nvSpPr>
        <p:spPr>
          <a:xfrm>
            <a:off x="2260340"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38" name="object 138"/>
          <p:cNvSpPr/>
          <p:nvPr/>
        </p:nvSpPr>
        <p:spPr>
          <a:xfrm>
            <a:off x="239710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39" name="object 139"/>
          <p:cNvSpPr/>
          <p:nvPr/>
        </p:nvSpPr>
        <p:spPr>
          <a:xfrm>
            <a:off x="253391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0" name="object 140"/>
          <p:cNvSpPr/>
          <p:nvPr/>
        </p:nvSpPr>
        <p:spPr>
          <a:xfrm>
            <a:off x="2670672"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1" name="object 141"/>
          <p:cNvSpPr/>
          <p:nvPr/>
        </p:nvSpPr>
        <p:spPr>
          <a:xfrm>
            <a:off x="280748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2" name="object 142"/>
          <p:cNvSpPr/>
          <p:nvPr/>
        </p:nvSpPr>
        <p:spPr>
          <a:xfrm>
            <a:off x="2944243"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3" name="object 143"/>
          <p:cNvSpPr/>
          <p:nvPr/>
        </p:nvSpPr>
        <p:spPr>
          <a:xfrm>
            <a:off x="3081004"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44" name="object 144"/>
          <p:cNvSpPr/>
          <p:nvPr/>
        </p:nvSpPr>
        <p:spPr>
          <a:xfrm>
            <a:off x="3217814"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5" name="object 145"/>
          <p:cNvSpPr/>
          <p:nvPr/>
        </p:nvSpPr>
        <p:spPr>
          <a:xfrm>
            <a:off x="3354575"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46" name="object 146"/>
          <p:cNvSpPr/>
          <p:nvPr/>
        </p:nvSpPr>
        <p:spPr>
          <a:xfrm>
            <a:off x="3491384"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7" name="object 147"/>
          <p:cNvSpPr/>
          <p:nvPr/>
        </p:nvSpPr>
        <p:spPr>
          <a:xfrm>
            <a:off x="3628146"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8" name="object 148"/>
          <p:cNvSpPr/>
          <p:nvPr/>
        </p:nvSpPr>
        <p:spPr>
          <a:xfrm>
            <a:off x="3764955"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49" name="object 149"/>
          <p:cNvSpPr/>
          <p:nvPr/>
        </p:nvSpPr>
        <p:spPr>
          <a:xfrm>
            <a:off x="3901717"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0" name="object 150"/>
          <p:cNvSpPr/>
          <p:nvPr/>
        </p:nvSpPr>
        <p:spPr>
          <a:xfrm>
            <a:off x="4038526"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1" name="object 151"/>
          <p:cNvSpPr/>
          <p:nvPr/>
        </p:nvSpPr>
        <p:spPr>
          <a:xfrm>
            <a:off x="4175288"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2" name="object 152"/>
          <p:cNvSpPr/>
          <p:nvPr/>
        </p:nvSpPr>
        <p:spPr>
          <a:xfrm>
            <a:off x="4312049"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53" name="object 153"/>
          <p:cNvSpPr/>
          <p:nvPr/>
        </p:nvSpPr>
        <p:spPr>
          <a:xfrm>
            <a:off x="4448859"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4" name="object 154"/>
          <p:cNvSpPr/>
          <p:nvPr/>
        </p:nvSpPr>
        <p:spPr>
          <a:xfrm>
            <a:off x="4585620"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55" name="object 155"/>
          <p:cNvSpPr/>
          <p:nvPr/>
        </p:nvSpPr>
        <p:spPr>
          <a:xfrm>
            <a:off x="4722429"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6" name="object 156"/>
          <p:cNvSpPr/>
          <p:nvPr/>
        </p:nvSpPr>
        <p:spPr>
          <a:xfrm>
            <a:off x="485919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7" name="object 157"/>
          <p:cNvSpPr/>
          <p:nvPr/>
        </p:nvSpPr>
        <p:spPr>
          <a:xfrm>
            <a:off x="4996000"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8" name="object 158"/>
          <p:cNvSpPr/>
          <p:nvPr/>
        </p:nvSpPr>
        <p:spPr>
          <a:xfrm>
            <a:off x="5132762"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59" name="object 159"/>
          <p:cNvSpPr/>
          <p:nvPr/>
        </p:nvSpPr>
        <p:spPr>
          <a:xfrm>
            <a:off x="5269571"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0" name="object 160"/>
          <p:cNvSpPr/>
          <p:nvPr/>
        </p:nvSpPr>
        <p:spPr>
          <a:xfrm>
            <a:off x="5406333"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1" name="object 161"/>
          <p:cNvSpPr/>
          <p:nvPr/>
        </p:nvSpPr>
        <p:spPr>
          <a:xfrm>
            <a:off x="5543094"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62" name="object 162"/>
          <p:cNvSpPr/>
          <p:nvPr/>
        </p:nvSpPr>
        <p:spPr>
          <a:xfrm>
            <a:off x="5679904"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3" name="object 163"/>
          <p:cNvSpPr/>
          <p:nvPr/>
        </p:nvSpPr>
        <p:spPr>
          <a:xfrm>
            <a:off x="5816665" y="2575805"/>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64" name="object 164"/>
          <p:cNvSpPr/>
          <p:nvPr/>
        </p:nvSpPr>
        <p:spPr>
          <a:xfrm>
            <a:off x="5953474"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5" name="object 165"/>
          <p:cNvSpPr/>
          <p:nvPr/>
        </p:nvSpPr>
        <p:spPr>
          <a:xfrm>
            <a:off x="6090236"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6" name="object 166"/>
          <p:cNvSpPr/>
          <p:nvPr/>
        </p:nvSpPr>
        <p:spPr>
          <a:xfrm>
            <a:off x="6227045"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7" name="object 167"/>
          <p:cNvSpPr/>
          <p:nvPr/>
        </p:nvSpPr>
        <p:spPr>
          <a:xfrm>
            <a:off x="6363806" y="2575805"/>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68" name="object 168"/>
          <p:cNvSpPr/>
          <p:nvPr/>
        </p:nvSpPr>
        <p:spPr>
          <a:xfrm>
            <a:off x="6500568" y="2575805"/>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169" name="object 169"/>
          <p:cNvSpPr/>
          <p:nvPr/>
        </p:nvSpPr>
        <p:spPr>
          <a:xfrm>
            <a:off x="6637377" y="2575805"/>
            <a:ext cx="91440" cy="0"/>
          </a:xfrm>
          <a:custGeom>
            <a:avLst/>
            <a:gdLst/>
            <a:ahLst/>
            <a:cxnLst/>
            <a:rect l="l" t="t" r="r" b="b"/>
            <a:pathLst>
              <a:path w="91440">
                <a:moveTo>
                  <a:pt x="0" y="0"/>
                </a:moveTo>
                <a:lnTo>
                  <a:pt x="91174" y="0"/>
                </a:lnTo>
              </a:path>
            </a:pathLst>
          </a:custGeom>
          <a:ln w="17273">
            <a:solidFill>
              <a:srgbClr val="000000"/>
            </a:solidFill>
          </a:ln>
        </p:spPr>
        <p:txBody>
          <a:bodyPr wrap="square" lIns="0" tIns="0" rIns="0" bIns="0" rtlCol="0"/>
          <a:lstStyle/>
          <a:p>
            <a:endParaRPr dirty="0"/>
          </a:p>
        </p:txBody>
      </p:sp>
      <p:sp>
        <p:nvSpPr>
          <p:cNvPr id="170" name="object 170"/>
          <p:cNvSpPr/>
          <p:nvPr/>
        </p:nvSpPr>
        <p:spPr>
          <a:xfrm>
            <a:off x="6774139" y="2575805"/>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171" name="object 171"/>
          <p:cNvSpPr/>
          <p:nvPr/>
        </p:nvSpPr>
        <p:spPr>
          <a:xfrm>
            <a:off x="6910948" y="2575805"/>
            <a:ext cx="91440" cy="0"/>
          </a:xfrm>
          <a:custGeom>
            <a:avLst/>
            <a:gdLst/>
            <a:ahLst/>
            <a:cxnLst/>
            <a:rect l="l" t="t" r="r" b="b"/>
            <a:pathLst>
              <a:path w="91440">
                <a:moveTo>
                  <a:pt x="0" y="0"/>
                </a:moveTo>
                <a:lnTo>
                  <a:pt x="91174" y="0"/>
                </a:lnTo>
              </a:path>
            </a:pathLst>
          </a:custGeom>
          <a:ln w="17273">
            <a:solidFill>
              <a:srgbClr val="000000"/>
            </a:solidFill>
          </a:ln>
        </p:spPr>
        <p:txBody>
          <a:bodyPr wrap="square" lIns="0" tIns="0" rIns="0" bIns="0" rtlCol="0"/>
          <a:lstStyle/>
          <a:p>
            <a:endParaRPr dirty="0"/>
          </a:p>
        </p:txBody>
      </p:sp>
      <p:sp>
        <p:nvSpPr>
          <p:cNvPr id="172" name="object 172"/>
          <p:cNvSpPr/>
          <p:nvPr/>
        </p:nvSpPr>
        <p:spPr>
          <a:xfrm>
            <a:off x="7047710" y="2575805"/>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173" name="object 173"/>
          <p:cNvSpPr/>
          <p:nvPr/>
        </p:nvSpPr>
        <p:spPr>
          <a:xfrm>
            <a:off x="7184519" y="2526871"/>
            <a:ext cx="135366" cy="99309"/>
          </a:xfrm>
          <a:prstGeom prst="rect">
            <a:avLst/>
          </a:prstGeom>
          <a:blipFill>
            <a:blip r:embed="rId6" cstate="print"/>
            <a:stretch>
              <a:fillRect/>
            </a:stretch>
          </a:blipFill>
        </p:spPr>
        <p:txBody>
          <a:bodyPr wrap="square" lIns="0" tIns="0" rIns="0" bIns="0" rtlCol="0"/>
          <a:lstStyle/>
          <a:p>
            <a:endParaRPr dirty="0"/>
          </a:p>
        </p:txBody>
      </p:sp>
      <p:sp>
        <p:nvSpPr>
          <p:cNvPr id="174" name="object 174"/>
          <p:cNvSpPr/>
          <p:nvPr/>
        </p:nvSpPr>
        <p:spPr>
          <a:xfrm>
            <a:off x="1651929" y="2526871"/>
            <a:ext cx="86995" cy="99695"/>
          </a:xfrm>
          <a:custGeom>
            <a:avLst/>
            <a:gdLst/>
            <a:ahLst/>
            <a:cxnLst/>
            <a:rect l="l" t="t" r="r" b="b"/>
            <a:pathLst>
              <a:path w="86994" h="99694">
                <a:moveTo>
                  <a:pt x="86913" y="0"/>
                </a:moveTo>
                <a:lnTo>
                  <a:pt x="68325" y="14729"/>
                </a:lnTo>
                <a:lnTo>
                  <a:pt x="46129" y="28244"/>
                </a:lnTo>
                <a:lnTo>
                  <a:pt x="22597" y="39871"/>
                </a:lnTo>
                <a:lnTo>
                  <a:pt x="0" y="48934"/>
                </a:lnTo>
                <a:lnTo>
                  <a:pt x="22597" y="58829"/>
                </a:lnTo>
                <a:lnTo>
                  <a:pt x="46129" y="70883"/>
                </a:lnTo>
                <a:lnTo>
                  <a:pt x="68325" y="84556"/>
                </a:lnTo>
                <a:lnTo>
                  <a:pt x="86913" y="99309"/>
                </a:lnTo>
                <a:lnTo>
                  <a:pt x="69813" y="48934"/>
                </a:lnTo>
                <a:lnTo>
                  <a:pt x="86913" y="0"/>
                </a:lnTo>
                <a:close/>
              </a:path>
            </a:pathLst>
          </a:custGeom>
          <a:solidFill>
            <a:srgbClr val="000000"/>
          </a:solidFill>
        </p:spPr>
        <p:txBody>
          <a:bodyPr wrap="square" lIns="0" tIns="0" rIns="0" bIns="0" rtlCol="0"/>
          <a:lstStyle/>
          <a:p>
            <a:endParaRPr dirty="0"/>
          </a:p>
        </p:txBody>
      </p:sp>
      <p:sp>
        <p:nvSpPr>
          <p:cNvPr id="175" name="object 175"/>
          <p:cNvSpPr/>
          <p:nvPr/>
        </p:nvSpPr>
        <p:spPr>
          <a:xfrm>
            <a:off x="1713198" y="3095489"/>
            <a:ext cx="91440" cy="0"/>
          </a:xfrm>
          <a:custGeom>
            <a:avLst/>
            <a:gdLst/>
            <a:ahLst/>
            <a:cxnLst/>
            <a:rect l="l" t="t" r="r" b="b"/>
            <a:pathLst>
              <a:path w="91439">
                <a:moveTo>
                  <a:pt x="0" y="0"/>
                </a:moveTo>
                <a:lnTo>
                  <a:pt x="91188" y="0"/>
                </a:lnTo>
              </a:path>
            </a:pathLst>
          </a:custGeom>
          <a:ln w="17273">
            <a:solidFill>
              <a:srgbClr val="000000"/>
            </a:solidFill>
          </a:ln>
        </p:spPr>
        <p:txBody>
          <a:bodyPr wrap="square" lIns="0" tIns="0" rIns="0" bIns="0" rtlCol="0"/>
          <a:lstStyle/>
          <a:p>
            <a:endParaRPr dirty="0"/>
          </a:p>
        </p:txBody>
      </p:sp>
      <p:sp>
        <p:nvSpPr>
          <p:cNvPr id="176" name="object 176"/>
          <p:cNvSpPr/>
          <p:nvPr/>
        </p:nvSpPr>
        <p:spPr>
          <a:xfrm>
            <a:off x="1849978" y="3095489"/>
            <a:ext cx="91440" cy="0"/>
          </a:xfrm>
          <a:custGeom>
            <a:avLst/>
            <a:gdLst/>
            <a:ahLst/>
            <a:cxnLst/>
            <a:rect l="l" t="t" r="r" b="b"/>
            <a:pathLst>
              <a:path w="91439">
                <a:moveTo>
                  <a:pt x="0" y="0"/>
                </a:moveTo>
                <a:lnTo>
                  <a:pt x="91188" y="0"/>
                </a:lnTo>
              </a:path>
            </a:pathLst>
          </a:custGeom>
          <a:ln w="17273">
            <a:solidFill>
              <a:srgbClr val="000000"/>
            </a:solidFill>
          </a:ln>
        </p:spPr>
        <p:txBody>
          <a:bodyPr wrap="square" lIns="0" tIns="0" rIns="0" bIns="0" rtlCol="0"/>
          <a:lstStyle/>
          <a:p>
            <a:endParaRPr dirty="0"/>
          </a:p>
        </p:txBody>
      </p:sp>
      <p:sp>
        <p:nvSpPr>
          <p:cNvPr id="177" name="object 177"/>
          <p:cNvSpPr/>
          <p:nvPr/>
        </p:nvSpPr>
        <p:spPr>
          <a:xfrm>
            <a:off x="1986764" y="3095489"/>
            <a:ext cx="91440" cy="0"/>
          </a:xfrm>
          <a:custGeom>
            <a:avLst/>
            <a:gdLst/>
            <a:ahLst/>
            <a:cxnLst/>
            <a:rect l="l" t="t" r="r" b="b"/>
            <a:pathLst>
              <a:path w="91439">
                <a:moveTo>
                  <a:pt x="0" y="0"/>
                </a:moveTo>
                <a:lnTo>
                  <a:pt x="91183" y="0"/>
                </a:lnTo>
              </a:path>
            </a:pathLst>
          </a:custGeom>
          <a:ln w="17273">
            <a:solidFill>
              <a:srgbClr val="000000"/>
            </a:solidFill>
          </a:ln>
        </p:spPr>
        <p:txBody>
          <a:bodyPr wrap="square" lIns="0" tIns="0" rIns="0" bIns="0" rtlCol="0"/>
          <a:lstStyle/>
          <a:p>
            <a:endParaRPr dirty="0"/>
          </a:p>
        </p:txBody>
      </p:sp>
      <p:sp>
        <p:nvSpPr>
          <p:cNvPr id="178" name="object 178"/>
          <p:cNvSpPr/>
          <p:nvPr/>
        </p:nvSpPr>
        <p:spPr>
          <a:xfrm>
            <a:off x="2123544" y="3095489"/>
            <a:ext cx="91440" cy="0"/>
          </a:xfrm>
          <a:custGeom>
            <a:avLst/>
            <a:gdLst/>
            <a:ahLst/>
            <a:cxnLst/>
            <a:rect l="l" t="t" r="r" b="b"/>
            <a:pathLst>
              <a:path w="91439">
                <a:moveTo>
                  <a:pt x="0" y="0"/>
                </a:moveTo>
                <a:lnTo>
                  <a:pt x="91207" y="0"/>
                </a:lnTo>
              </a:path>
            </a:pathLst>
          </a:custGeom>
          <a:ln w="17273">
            <a:solidFill>
              <a:srgbClr val="000000"/>
            </a:solidFill>
          </a:ln>
        </p:spPr>
        <p:txBody>
          <a:bodyPr wrap="square" lIns="0" tIns="0" rIns="0" bIns="0" rtlCol="0"/>
          <a:lstStyle/>
          <a:p>
            <a:endParaRPr dirty="0"/>
          </a:p>
        </p:txBody>
      </p:sp>
      <p:sp>
        <p:nvSpPr>
          <p:cNvPr id="179" name="object 179"/>
          <p:cNvSpPr/>
          <p:nvPr/>
        </p:nvSpPr>
        <p:spPr>
          <a:xfrm>
            <a:off x="2260340"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0" name="object 180"/>
          <p:cNvSpPr/>
          <p:nvPr/>
        </p:nvSpPr>
        <p:spPr>
          <a:xfrm>
            <a:off x="239710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1" name="object 181"/>
          <p:cNvSpPr/>
          <p:nvPr/>
        </p:nvSpPr>
        <p:spPr>
          <a:xfrm>
            <a:off x="253391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2" name="object 182"/>
          <p:cNvSpPr/>
          <p:nvPr/>
        </p:nvSpPr>
        <p:spPr>
          <a:xfrm>
            <a:off x="2670672"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3" name="object 183"/>
          <p:cNvSpPr/>
          <p:nvPr/>
        </p:nvSpPr>
        <p:spPr>
          <a:xfrm>
            <a:off x="280748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4" name="object 184"/>
          <p:cNvSpPr/>
          <p:nvPr/>
        </p:nvSpPr>
        <p:spPr>
          <a:xfrm>
            <a:off x="2944243"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5" name="object 185"/>
          <p:cNvSpPr/>
          <p:nvPr/>
        </p:nvSpPr>
        <p:spPr>
          <a:xfrm>
            <a:off x="3081004"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86" name="object 186"/>
          <p:cNvSpPr/>
          <p:nvPr/>
        </p:nvSpPr>
        <p:spPr>
          <a:xfrm>
            <a:off x="3217814"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7" name="object 187"/>
          <p:cNvSpPr/>
          <p:nvPr/>
        </p:nvSpPr>
        <p:spPr>
          <a:xfrm>
            <a:off x="3354575"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88" name="object 188"/>
          <p:cNvSpPr/>
          <p:nvPr/>
        </p:nvSpPr>
        <p:spPr>
          <a:xfrm>
            <a:off x="3491384"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89" name="object 189"/>
          <p:cNvSpPr/>
          <p:nvPr/>
        </p:nvSpPr>
        <p:spPr>
          <a:xfrm>
            <a:off x="3628146"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0" name="object 190"/>
          <p:cNvSpPr/>
          <p:nvPr/>
        </p:nvSpPr>
        <p:spPr>
          <a:xfrm>
            <a:off x="3764955"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1" name="object 191"/>
          <p:cNvSpPr/>
          <p:nvPr/>
        </p:nvSpPr>
        <p:spPr>
          <a:xfrm>
            <a:off x="3901717"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2" name="object 192"/>
          <p:cNvSpPr/>
          <p:nvPr/>
        </p:nvSpPr>
        <p:spPr>
          <a:xfrm>
            <a:off x="4038526"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3" name="object 193"/>
          <p:cNvSpPr/>
          <p:nvPr/>
        </p:nvSpPr>
        <p:spPr>
          <a:xfrm>
            <a:off x="4175288"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4" name="object 194"/>
          <p:cNvSpPr/>
          <p:nvPr/>
        </p:nvSpPr>
        <p:spPr>
          <a:xfrm>
            <a:off x="4312049"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95" name="object 195"/>
          <p:cNvSpPr/>
          <p:nvPr/>
        </p:nvSpPr>
        <p:spPr>
          <a:xfrm>
            <a:off x="4448859"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6" name="object 196"/>
          <p:cNvSpPr/>
          <p:nvPr/>
        </p:nvSpPr>
        <p:spPr>
          <a:xfrm>
            <a:off x="4585620"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197" name="object 197"/>
          <p:cNvSpPr/>
          <p:nvPr/>
        </p:nvSpPr>
        <p:spPr>
          <a:xfrm>
            <a:off x="4722429"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8" name="object 198"/>
          <p:cNvSpPr/>
          <p:nvPr/>
        </p:nvSpPr>
        <p:spPr>
          <a:xfrm>
            <a:off x="485919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199" name="object 199"/>
          <p:cNvSpPr/>
          <p:nvPr/>
        </p:nvSpPr>
        <p:spPr>
          <a:xfrm>
            <a:off x="4996000"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0" name="object 200"/>
          <p:cNvSpPr/>
          <p:nvPr/>
        </p:nvSpPr>
        <p:spPr>
          <a:xfrm>
            <a:off x="5132762"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1" name="object 201"/>
          <p:cNvSpPr/>
          <p:nvPr/>
        </p:nvSpPr>
        <p:spPr>
          <a:xfrm>
            <a:off x="5269571"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2" name="object 202"/>
          <p:cNvSpPr/>
          <p:nvPr/>
        </p:nvSpPr>
        <p:spPr>
          <a:xfrm>
            <a:off x="5406333"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3" name="object 203"/>
          <p:cNvSpPr/>
          <p:nvPr/>
        </p:nvSpPr>
        <p:spPr>
          <a:xfrm>
            <a:off x="5543094"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204" name="object 204"/>
          <p:cNvSpPr/>
          <p:nvPr/>
        </p:nvSpPr>
        <p:spPr>
          <a:xfrm>
            <a:off x="5679904"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5" name="object 205"/>
          <p:cNvSpPr/>
          <p:nvPr/>
        </p:nvSpPr>
        <p:spPr>
          <a:xfrm>
            <a:off x="5816665" y="3095489"/>
            <a:ext cx="91440" cy="0"/>
          </a:xfrm>
          <a:custGeom>
            <a:avLst/>
            <a:gdLst/>
            <a:ahLst/>
            <a:cxnLst/>
            <a:rect l="l" t="t" r="r" b="b"/>
            <a:pathLst>
              <a:path w="91439">
                <a:moveTo>
                  <a:pt x="0" y="0"/>
                </a:moveTo>
                <a:lnTo>
                  <a:pt x="91222" y="0"/>
                </a:lnTo>
              </a:path>
            </a:pathLst>
          </a:custGeom>
          <a:ln w="17273">
            <a:solidFill>
              <a:srgbClr val="000000"/>
            </a:solidFill>
          </a:ln>
        </p:spPr>
        <p:txBody>
          <a:bodyPr wrap="square" lIns="0" tIns="0" rIns="0" bIns="0" rtlCol="0"/>
          <a:lstStyle/>
          <a:p>
            <a:endParaRPr dirty="0"/>
          </a:p>
        </p:txBody>
      </p:sp>
      <p:sp>
        <p:nvSpPr>
          <p:cNvPr id="206" name="object 206"/>
          <p:cNvSpPr/>
          <p:nvPr/>
        </p:nvSpPr>
        <p:spPr>
          <a:xfrm>
            <a:off x="5953474"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7" name="object 207"/>
          <p:cNvSpPr/>
          <p:nvPr/>
        </p:nvSpPr>
        <p:spPr>
          <a:xfrm>
            <a:off x="6090236"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8" name="object 208"/>
          <p:cNvSpPr/>
          <p:nvPr/>
        </p:nvSpPr>
        <p:spPr>
          <a:xfrm>
            <a:off x="6227045"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09" name="object 209"/>
          <p:cNvSpPr/>
          <p:nvPr/>
        </p:nvSpPr>
        <p:spPr>
          <a:xfrm>
            <a:off x="6363806" y="3095489"/>
            <a:ext cx="91440" cy="0"/>
          </a:xfrm>
          <a:custGeom>
            <a:avLst/>
            <a:gdLst/>
            <a:ahLst/>
            <a:cxnLst/>
            <a:rect l="l" t="t" r="r" b="b"/>
            <a:pathLst>
              <a:path w="91439">
                <a:moveTo>
                  <a:pt x="0" y="0"/>
                </a:moveTo>
                <a:lnTo>
                  <a:pt x="91174" y="0"/>
                </a:lnTo>
              </a:path>
            </a:pathLst>
          </a:custGeom>
          <a:ln w="17273">
            <a:solidFill>
              <a:srgbClr val="000000"/>
            </a:solidFill>
          </a:ln>
        </p:spPr>
        <p:txBody>
          <a:bodyPr wrap="square" lIns="0" tIns="0" rIns="0" bIns="0" rtlCol="0"/>
          <a:lstStyle/>
          <a:p>
            <a:endParaRPr dirty="0"/>
          </a:p>
        </p:txBody>
      </p:sp>
      <p:sp>
        <p:nvSpPr>
          <p:cNvPr id="210" name="object 210"/>
          <p:cNvSpPr/>
          <p:nvPr/>
        </p:nvSpPr>
        <p:spPr>
          <a:xfrm>
            <a:off x="6500568" y="3095489"/>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211" name="object 211"/>
          <p:cNvSpPr/>
          <p:nvPr/>
        </p:nvSpPr>
        <p:spPr>
          <a:xfrm>
            <a:off x="6637377" y="3095489"/>
            <a:ext cx="91440" cy="0"/>
          </a:xfrm>
          <a:custGeom>
            <a:avLst/>
            <a:gdLst/>
            <a:ahLst/>
            <a:cxnLst/>
            <a:rect l="l" t="t" r="r" b="b"/>
            <a:pathLst>
              <a:path w="91440">
                <a:moveTo>
                  <a:pt x="0" y="0"/>
                </a:moveTo>
                <a:lnTo>
                  <a:pt x="91174" y="0"/>
                </a:lnTo>
              </a:path>
            </a:pathLst>
          </a:custGeom>
          <a:ln w="17273">
            <a:solidFill>
              <a:srgbClr val="000000"/>
            </a:solidFill>
          </a:ln>
        </p:spPr>
        <p:txBody>
          <a:bodyPr wrap="square" lIns="0" tIns="0" rIns="0" bIns="0" rtlCol="0"/>
          <a:lstStyle/>
          <a:p>
            <a:endParaRPr dirty="0"/>
          </a:p>
        </p:txBody>
      </p:sp>
      <p:sp>
        <p:nvSpPr>
          <p:cNvPr id="212" name="object 212"/>
          <p:cNvSpPr/>
          <p:nvPr/>
        </p:nvSpPr>
        <p:spPr>
          <a:xfrm>
            <a:off x="6774139" y="3095489"/>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213" name="object 213"/>
          <p:cNvSpPr/>
          <p:nvPr/>
        </p:nvSpPr>
        <p:spPr>
          <a:xfrm>
            <a:off x="6910948" y="3095489"/>
            <a:ext cx="91440" cy="0"/>
          </a:xfrm>
          <a:custGeom>
            <a:avLst/>
            <a:gdLst/>
            <a:ahLst/>
            <a:cxnLst/>
            <a:rect l="l" t="t" r="r" b="b"/>
            <a:pathLst>
              <a:path w="91440">
                <a:moveTo>
                  <a:pt x="0" y="0"/>
                </a:moveTo>
                <a:lnTo>
                  <a:pt x="91174" y="0"/>
                </a:lnTo>
              </a:path>
            </a:pathLst>
          </a:custGeom>
          <a:ln w="17273">
            <a:solidFill>
              <a:srgbClr val="000000"/>
            </a:solidFill>
          </a:ln>
        </p:spPr>
        <p:txBody>
          <a:bodyPr wrap="square" lIns="0" tIns="0" rIns="0" bIns="0" rtlCol="0"/>
          <a:lstStyle/>
          <a:p>
            <a:endParaRPr dirty="0"/>
          </a:p>
        </p:txBody>
      </p:sp>
      <p:sp>
        <p:nvSpPr>
          <p:cNvPr id="214" name="object 214"/>
          <p:cNvSpPr/>
          <p:nvPr/>
        </p:nvSpPr>
        <p:spPr>
          <a:xfrm>
            <a:off x="7047710" y="3095489"/>
            <a:ext cx="91440" cy="0"/>
          </a:xfrm>
          <a:custGeom>
            <a:avLst/>
            <a:gdLst/>
            <a:ahLst/>
            <a:cxnLst/>
            <a:rect l="l" t="t" r="r" b="b"/>
            <a:pathLst>
              <a:path w="91440">
                <a:moveTo>
                  <a:pt x="0" y="0"/>
                </a:moveTo>
                <a:lnTo>
                  <a:pt x="91222" y="0"/>
                </a:lnTo>
              </a:path>
            </a:pathLst>
          </a:custGeom>
          <a:ln w="17273">
            <a:solidFill>
              <a:srgbClr val="000000"/>
            </a:solidFill>
          </a:ln>
        </p:spPr>
        <p:txBody>
          <a:bodyPr wrap="square" lIns="0" tIns="0" rIns="0" bIns="0" rtlCol="0"/>
          <a:lstStyle/>
          <a:p>
            <a:endParaRPr dirty="0"/>
          </a:p>
        </p:txBody>
      </p:sp>
      <p:sp>
        <p:nvSpPr>
          <p:cNvPr id="215" name="object 215"/>
          <p:cNvSpPr/>
          <p:nvPr/>
        </p:nvSpPr>
        <p:spPr>
          <a:xfrm>
            <a:off x="7184519" y="3046555"/>
            <a:ext cx="135366" cy="99309"/>
          </a:xfrm>
          <a:prstGeom prst="rect">
            <a:avLst/>
          </a:prstGeom>
          <a:blipFill>
            <a:blip r:embed="rId7" cstate="print"/>
            <a:stretch>
              <a:fillRect/>
            </a:stretch>
          </a:blipFill>
        </p:spPr>
        <p:txBody>
          <a:bodyPr wrap="square" lIns="0" tIns="0" rIns="0" bIns="0" rtlCol="0"/>
          <a:lstStyle/>
          <a:p>
            <a:endParaRPr dirty="0"/>
          </a:p>
        </p:txBody>
      </p:sp>
      <p:sp>
        <p:nvSpPr>
          <p:cNvPr id="216" name="object 216"/>
          <p:cNvSpPr/>
          <p:nvPr/>
        </p:nvSpPr>
        <p:spPr>
          <a:xfrm>
            <a:off x="1651929" y="3046555"/>
            <a:ext cx="86995" cy="99695"/>
          </a:xfrm>
          <a:custGeom>
            <a:avLst/>
            <a:gdLst/>
            <a:ahLst/>
            <a:cxnLst/>
            <a:rect l="l" t="t" r="r" b="b"/>
            <a:pathLst>
              <a:path w="86994" h="99694">
                <a:moveTo>
                  <a:pt x="86913" y="0"/>
                </a:moveTo>
                <a:lnTo>
                  <a:pt x="68325" y="14729"/>
                </a:lnTo>
                <a:lnTo>
                  <a:pt x="46129" y="28244"/>
                </a:lnTo>
                <a:lnTo>
                  <a:pt x="22597" y="39871"/>
                </a:lnTo>
                <a:lnTo>
                  <a:pt x="0" y="48934"/>
                </a:lnTo>
                <a:lnTo>
                  <a:pt x="22597" y="58829"/>
                </a:lnTo>
                <a:lnTo>
                  <a:pt x="46129" y="70883"/>
                </a:lnTo>
                <a:lnTo>
                  <a:pt x="68325" y="84556"/>
                </a:lnTo>
                <a:lnTo>
                  <a:pt x="86913" y="99309"/>
                </a:lnTo>
                <a:lnTo>
                  <a:pt x="69813" y="48934"/>
                </a:lnTo>
                <a:lnTo>
                  <a:pt x="86913" y="0"/>
                </a:lnTo>
                <a:close/>
              </a:path>
            </a:pathLst>
          </a:custGeom>
          <a:solidFill>
            <a:srgbClr val="000000"/>
          </a:solidFill>
        </p:spPr>
        <p:txBody>
          <a:bodyPr wrap="square" lIns="0" tIns="0" rIns="0" bIns="0" rtlCol="0"/>
          <a:lstStyle/>
          <a:p>
            <a:endParaRPr dirty="0"/>
          </a:p>
        </p:txBody>
      </p:sp>
      <p:sp>
        <p:nvSpPr>
          <p:cNvPr id="218" name="object 218"/>
          <p:cNvSpPr txBox="1"/>
          <p:nvPr/>
        </p:nvSpPr>
        <p:spPr>
          <a:xfrm>
            <a:off x="2746375" y="2172081"/>
            <a:ext cx="3190240" cy="795020"/>
          </a:xfrm>
          <a:prstGeom prst="rect">
            <a:avLst/>
          </a:prstGeom>
        </p:spPr>
        <p:txBody>
          <a:bodyPr vert="horz" wrap="square" lIns="0" tIns="13335" rIns="0" bIns="0" rtlCol="0">
            <a:spAutoFit/>
          </a:bodyPr>
          <a:lstStyle/>
          <a:p>
            <a:pPr marL="663575">
              <a:lnSpc>
                <a:spcPct val="100000"/>
              </a:lnSpc>
              <a:spcBef>
                <a:spcPts val="105"/>
              </a:spcBef>
            </a:pPr>
            <a:r>
              <a:rPr sz="1400" dirty="0">
                <a:latin typeface="Times New Roman"/>
                <a:cs typeface="Times New Roman"/>
              </a:rPr>
              <a:t>Identical objects</a:t>
            </a:r>
            <a:r>
              <a:rPr sz="1400" spc="-70" dirty="0">
                <a:latin typeface="Times New Roman"/>
                <a:cs typeface="Times New Roman"/>
              </a:rPr>
              <a:t> </a:t>
            </a:r>
            <a:r>
              <a:rPr sz="1400" dirty="0">
                <a:latin typeface="Times New Roman"/>
                <a:cs typeface="Times New Roman"/>
              </a:rPr>
              <a:t>(messages)</a:t>
            </a:r>
          </a:p>
          <a:p>
            <a:pPr>
              <a:lnSpc>
                <a:spcPct val="100000"/>
              </a:lnSpc>
            </a:pPr>
            <a:endParaRPr sz="1500" dirty="0">
              <a:latin typeface="Times New Roman"/>
              <a:cs typeface="Times New Roman"/>
            </a:endParaRPr>
          </a:p>
          <a:p>
            <a:pPr marL="12700">
              <a:lnSpc>
                <a:spcPct val="100000"/>
              </a:lnSpc>
              <a:spcBef>
                <a:spcPts val="970"/>
              </a:spcBef>
            </a:pPr>
            <a:r>
              <a:rPr sz="1400" dirty="0">
                <a:latin typeface="Times New Roman"/>
                <a:cs typeface="Times New Roman"/>
              </a:rPr>
              <a:t>Identical objects </a:t>
            </a:r>
            <a:r>
              <a:rPr sz="1400" spc="-5" dirty="0">
                <a:latin typeface="Times New Roman"/>
                <a:cs typeface="Times New Roman"/>
              </a:rPr>
              <a:t>(segment </a:t>
            </a:r>
            <a:r>
              <a:rPr sz="1400" dirty="0">
                <a:latin typeface="Times New Roman"/>
                <a:cs typeface="Times New Roman"/>
              </a:rPr>
              <a:t>or user</a:t>
            </a:r>
            <a:r>
              <a:rPr sz="1400" spc="-85" dirty="0">
                <a:latin typeface="Times New Roman"/>
                <a:cs typeface="Times New Roman"/>
              </a:rPr>
              <a:t> </a:t>
            </a:r>
            <a:r>
              <a:rPr sz="1400" spc="-5" dirty="0">
                <a:latin typeface="Times New Roman"/>
                <a:cs typeface="Times New Roman"/>
              </a:rPr>
              <a:t>datagram)</a:t>
            </a:r>
            <a:endParaRPr sz="1400" dirty="0">
              <a:latin typeface="Times New Roman"/>
              <a:cs typeface="Times New Roman"/>
            </a:endParaRPr>
          </a:p>
        </p:txBody>
      </p:sp>
      <p:sp>
        <p:nvSpPr>
          <p:cNvPr id="219" name="object 219"/>
          <p:cNvSpPr txBox="1"/>
          <p:nvPr/>
        </p:nvSpPr>
        <p:spPr>
          <a:xfrm>
            <a:off x="1804797" y="3491610"/>
            <a:ext cx="202120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Identical objects</a:t>
            </a:r>
            <a:r>
              <a:rPr sz="1400" spc="-120" dirty="0">
                <a:latin typeface="Times New Roman"/>
                <a:cs typeface="Times New Roman"/>
              </a:rPr>
              <a:t> </a:t>
            </a:r>
            <a:r>
              <a:rPr sz="1400" dirty="0">
                <a:latin typeface="Times New Roman"/>
                <a:cs typeface="Times New Roman"/>
              </a:rPr>
              <a:t>(datagram)</a:t>
            </a:r>
          </a:p>
        </p:txBody>
      </p:sp>
      <p:sp>
        <p:nvSpPr>
          <p:cNvPr id="220" name="object 220"/>
          <p:cNvSpPr txBox="1"/>
          <p:nvPr/>
        </p:nvSpPr>
        <p:spPr>
          <a:xfrm>
            <a:off x="1949323" y="4062806"/>
            <a:ext cx="177228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Identical objects</a:t>
            </a:r>
            <a:r>
              <a:rPr sz="1400" spc="-100" dirty="0">
                <a:latin typeface="Times New Roman"/>
                <a:cs typeface="Times New Roman"/>
              </a:rPr>
              <a:t> </a:t>
            </a:r>
            <a:r>
              <a:rPr sz="1400" spc="-5" dirty="0">
                <a:latin typeface="Times New Roman"/>
                <a:cs typeface="Times New Roman"/>
              </a:rPr>
              <a:t>(frame)</a:t>
            </a:r>
            <a:endParaRPr sz="1400" dirty="0">
              <a:latin typeface="Times New Roman"/>
              <a:cs typeface="Times New Roman"/>
            </a:endParaRPr>
          </a:p>
        </p:txBody>
      </p:sp>
      <p:sp>
        <p:nvSpPr>
          <p:cNvPr id="221" name="object 221"/>
          <p:cNvSpPr txBox="1"/>
          <p:nvPr/>
        </p:nvSpPr>
        <p:spPr>
          <a:xfrm>
            <a:off x="2039873" y="4850638"/>
            <a:ext cx="161861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Identical objects</a:t>
            </a:r>
            <a:r>
              <a:rPr sz="1400" spc="-110" dirty="0">
                <a:latin typeface="Times New Roman"/>
                <a:cs typeface="Times New Roman"/>
              </a:rPr>
              <a:t> </a:t>
            </a:r>
            <a:r>
              <a:rPr sz="1400" dirty="0">
                <a:latin typeface="Times New Roman"/>
                <a:cs typeface="Times New Roman"/>
              </a:rPr>
              <a:t>(bits)</a:t>
            </a:r>
          </a:p>
        </p:txBody>
      </p:sp>
      <p:sp>
        <p:nvSpPr>
          <p:cNvPr id="222" name="object 222"/>
          <p:cNvSpPr txBox="1"/>
          <p:nvPr/>
        </p:nvSpPr>
        <p:spPr>
          <a:xfrm>
            <a:off x="5046979" y="3462909"/>
            <a:ext cx="2021205"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Identical objects</a:t>
            </a:r>
            <a:r>
              <a:rPr sz="1400" spc="-120" dirty="0">
                <a:latin typeface="Times New Roman"/>
                <a:cs typeface="Times New Roman"/>
              </a:rPr>
              <a:t> </a:t>
            </a:r>
            <a:r>
              <a:rPr sz="1400" dirty="0">
                <a:latin typeface="Times New Roman"/>
                <a:cs typeface="Times New Roman"/>
              </a:rPr>
              <a:t>(datagram)</a:t>
            </a:r>
          </a:p>
        </p:txBody>
      </p:sp>
      <p:sp>
        <p:nvSpPr>
          <p:cNvPr id="223" name="object 223"/>
          <p:cNvSpPr txBox="1"/>
          <p:nvPr/>
        </p:nvSpPr>
        <p:spPr>
          <a:xfrm>
            <a:off x="5191505" y="4062806"/>
            <a:ext cx="177228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Times New Roman"/>
                <a:cs typeface="Times New Roman"/>
              </a:rPr>
              <a:t>Identical objects</a:t>
            </a:r>
            <a:r>
              <a:rPr sz="1400" spc="-100" dirty="0">
                <a:latin typeface="Times New Roman"/>
                <a:cs typeface="Times New Roman"/>
              </a:rPr>
              <a:t> </a:t>
            </a:r>
            <a:r>
              <a:rPr sz="1400" spc="-5" dirty="0">
                <a:latin typeface="Times New Roman"/>
                <a:cs typeface="Times New Roman"/>
              </a:rPr>
              <a:t>(frame)</a:t>
            </a:r>
            <a:endParaRPr sz="1400" dirty="0">
              <a:latin typeface="Times New Roman"/>
              <a:cs typeface="Times New Roman"/>
            </a:endParaRPr>
          </a:p>
        </p:txBody>
      </p:sp>
      <p:sp>
        <p:nvSpPr>
          <p:cNvPr id="224" name="object 224"/>
          <p:cNvSpPr txBox="1"/>
          <p:nvPr/>
        </p:nvSpPr>
        <p:spPr>
          <a:xfrm>
            <a:off x="5280405" y="4828413"/>
            <a:ext cx="161861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a:cs typeface="Times New Roman"/>
              </a:rPr>
              <a:t>Identical objects</a:t>
            </a:r>
            <a:r>
              <a:rPr sz="1400" spc="-110" dirty="0">
                <a:latin typeface="Times New Roman"/>
                <a:cs typeface="Times New Roman"/>
              </a:rPr>
              <a:t> </a:t>
            </a:r>
            <a:r>
              <a:rPr sz="1400" dirty="0">
                <a:latin typeface="Times New Roman"/>
                <a:cs typeface="Times New Roman"/>
              </a:rPr>
              <a:t>(bits)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
            <a:ext cx="8991600" cy="838199"/>
          </a:xfrm>
        </p:spPr>
        <p:txBody>
          <a:bodyPr/>
          <a:lstStyle/>
          <a:p>
            <a:r>
              <a:rPr lang="en-US" b="1" dirty="0">
                <a:latin typeface="Times New Roman"/>
                <a:cs typeface="Times New Roman"/>
              </a:rPr>
              <a:t>Identical objects in the TCP/IP protocol</a:t>
            </a:r>
            <a:r>
              <a:rPr lang="en-US" b="1" spc="-340" dirty="0">
                <a:latin typeface="Times New Roman"/>
                <a:cs typeface="Times New Roman"/>
              </a:rPr>
              <a:t> </a:t>
            </a:r>
            <a:r>
              <a:rPr lang="en-US" b="1" spc="-5" dirty="0">
                <a:latin typeface="Times New Roman"/>
                <a:cs typeface="Times New Roman"/>
              </a:rPr>
              <a:t>suite</a:t>
            </a:r>
            <a:endParaRPr lang="en-IN" dirty="0"/>
          </a:p>
        </p:txBody>
      </p:sp>
      <p:sp>
        <p:nvSpPr>
          <p:cNvPr id="3" name="Text Placeholder 2"/>
          <p:cNvSpPr>
            <a:spLocks noGrp="1"/>
          </p:cNvSpPr>
          <p:nvPr>
            <p:ph type="body" idx="1"/>
          </p:nvPr>
        </p:nvSpPr>
        <p:spPr>
          <a:xfrm>
            <a:off x="0" y="1523336"/>
            <a:ext cx="9144000" cy="3939540"/>
          </a:xfrm>
        </p:spPr>
        <p:txBody>
          <a:bodyPr/>
          <a:lstStyle/>
          <a:p>
            <a:pPr marL="457200" indent="-457200">
              <a:buFont typeface="Arial" panose="020B0604020202020204" pitchFamily="34" charset="0"/>
              <a:buChar char="•"/>
            </a:pPr>
            <a:r>
              <a:rPr lang="en-IN" dirty="0" smtClean="0">
                <a:solidFill>
                  <a:schemeClr val="tx1"/>
                </a:solidFill>
              </a:rPr>
              <a:t>The </a:t>
            </a:r>
            <a:r>
              <a:rPr lang="en-IN" b="1" dirty="0" smtClean="0">
                <a:solidFill>
                  <a:schemeClr val="tx1"/>
                </a:solidFill>
              </a:rPr>
              <a:t>logical connection </a:t>
            </a:r>
            <a:r>
              <a:rPr lang="en-IN" dirty="0" smtClean="0">
                <a:solidFill>
                  <a:schemeClr val="tx1"/>
                </a:solidFill>
              </a:rPr>
              <a:t>at the </a:t>
            </a:r>
            <a:r>
              <a:rPr lang="en-IN" b="1" dirty="0" smtClean="0">
                <a:solidFill>
                  <a:schemeClr val="tx1"/>
                </a:solidFill>
              </a:rPr>
              <a:t>network layer </a:t>
            </a:r>
            <a:r>
              <a:rPr lang="en-IN" dirty="0" smtClean="0">
                <a:solidFill>
                  <a:schemeClr val="tx1"/>
                </a:solidFill>
              </a:rPr>
              <a:t>is between the </a:t>
            </a:r>
            <a:r>
              <a:rPr lang="en-IN" b="1" dirty="0" smtClean="0">
                <a:solidFill>
                  <a:schemeClr val="tx1"/>
                </a:solidFill>
              </a:rPr>
              <a:t>two hosts</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Identical objects exist between 2 hops in this case because a </a:t>
            </a:r>
            <a:r>
              <a:rPr lang="en-IN" b="1" dirty="0" smtClean="0">
                <a:solidFill>
                  <a:schemeClr val="tx1"/>
                </a:solidFill>
              </a:rPr>
              <a:t>router may fragment </a:t>
            </a:r>
            <a:r>
              <a:rPr lang="en-IN" dirty="0" smtClean="0">
                <a:solidFill>
                  <a:schemeClr val="tx1"/>
                </a:solidFill>
              </a:rPr>
              <a:t>the packet at the network layer and send more packets than received.</a:t>
            </a:r>
          </a:p>
          <a:p>
            <a:pPr marL="457200" indent="-457200">
              <a:buFont typeface="Arial" panose="020B0604020202020204" pitchFamily="34" charset="0"/>
              <a:buChar char="•"/>
            </a:pPr>
            <a:r>
              <a:rPr lang="en-IN" dirty="0" smtClean="0">
                <a:solidFill>
                  <a:schemeClr val="tx1"/>
                </a:solidFill>
              </a:rPr>
              <a:t>Note that the link between 2 hops does not change the object.</a:t>
            </a: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24308835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2819400"/>
            <a:ext cx="8075930" cy="677108"/>
          </a:xfrm>
        </p:spPr>
        <p:txBody>
          <a:bodyPr/>
          <a:lstStyle/>
          <a:p>
            <a:pPr algn="ctr"/>
            <a:r>
              <a:rPr lang="en-US" sz="4400" b="1" spc="-145" dirty="0">
                <a:solidFill>
                  <a:prstClr val="black"/>
                </a:solidFill>
                <a:latin typeface="Times New Roman" panose="02020603050405020304" pitchFamily="18" charset="0"/>
                <a:ea typeface="+mj-ea"/>
                <a:cs typeface="Times New Roman" panose="02020603050405020304" pitchFamily="18" charset="0"/>
              </a:rPr>
              <a:t>Description </a:t>
            </a:r>
            <a:r>
              <a:rPr lang="en-US" sz="4400" b="1" dirty="0">
                <a:solidFill>
                  <a:prstClr val="black"/>
                </a:solidFill>
                <a:latin typeface="Times New Roman" panose="02020603050405020304" pitchFamily="18" charset="0"/>
                <a:ea typeface="+mj-ea"/>
                <a:cs typeface="Times New Roman" panose="02020603050405020304" pitchFamily="18" charset="0"/>
              </a:rPr>
              <a:t>of </a:t>
            </a:r>
            <a:r>
              <a:rPr lang="en-US" sz="4400" b="1" spc="-270" dirty="0">
                <a:solidFill>
                  <a:prstClr val="black"/>
                </a:solidFill>
                <a:latin typeface="Times New Roman" panose="02020603050405020304" pitchFamily="18" charset="0"/>
                <a:ea typeface="+mj-ea"/>
                <a:cs typeface="Times New Roman" panose="02020603050405020304" pitchFamily="18" charset="0"/>
              </a:rPr>
              <a:t>each </a:t>
            </a:r>
            <a:r>
              <a:rPr lang="en-US" sz="4400" b="1" spc="-170" dirty="0">
                <a:solidFill>
                  <a:prstClr val="black"/>
                </a:solidFill>
                <a:latin typeface="Times New Roman" panose="02020603050405020304" pitchFamily="18" charset="0"/>
                <a:ea typeface="+mj-ea"/>
                <a:cs typeface="Times New Roman" panose="02020603050405020304" pitchFamily="18" charset="0"/>
              </a:rPr>
              <a:t>layer </a:t>
            </a:r>
            <a:r>
              <a:rPr lang="en-US" sz="4400" b="1" spc="-55" dirty="0">
                <a:solidFill>
                  <a:prstClr val="black"/>
                </a:solidFill>
                <a:latin typeface="Times New Roman" panose="02020603050405020304" pitchFamily="18" charset="0"/>
                <a:ea typeface="+mj-ea"/>
                <a:cs typeface="Times New Roman" panose="02020603050405020304" pitchFamily="18" charset="0"/>
              </a:rPr>
              <a:t>in</a:t>
            </a:r>
            <a:r>
              <a:rPr lang="en-US" sz="4400" b="1" spc="-595" dirty="0">
                <a:solidFill>
                  <a:prstClr val="black"/>
                </a:solidFill>
                <a:latin typeface="Times New Roman" panose="02020603050405020304" pitchFamily="18" charset="0"/>
                <a:ea typeface="+mj-ea"/>
                <a:cs typeface="Times New Roman" panose="02020603050405020304" pitchFamily="18" charset="0"/>
              </a:rPr>
              <a:t> </a:t>
            </a:r>
            <a:r>
              <a:rPr lang="en-US" sz="4400" b="1" spc="-445" dirty="0">
                <a:solidFill>
                  <a:prstClr val="black"/>
                </a:solidFill>
                <a:latin typeface="Times New Roman" panose="02020603050405020304" pitchFamily="18" charset="0"/>
                <a:ea typeface="+mj-ea"/>
                <a:cs typeface="Times New Roman" panose="02020603050405020304" pitchFamily="18" charset="0"/>
              </a:rPr>
              <a:t>TCP/IP</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81718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014" y="461899"/>
            <a:ext cx="7795971" cy="1354217"/>
          </a:xfrm>
        </p:spPr>
        <p:txBody>
          <a:bodyPr/>
          <a:lstStyle/>
          <a:p>
            <a:r>
              <a:rPr lang="en-IN" b="1" u="sng" dirty="0">
                <a:latin typeface="Times New Roman" panose="02020603050405020304" pitchFamily="18" charset="0"/>
                <a:cs typeface="Times New Roman" panose="02020603050405020304" pitchFamily="18" charset="0"/>
              </a:rPr>
              <a:t>Application layer</a:t>
            </a:r>
            <a:br>
              <a:rPr lang="en-IN" b="1" u="sng" dirty="0">
                <a:latin typeface="Times New Roman" panose="02020603050405020304" pitchFamily="18" charset="0"/>
                <a:cs typeface="Times New Roman" panose="02020603050405020304" pitchFamily="18" charset="0"/>
              </a:rPr>
            </a:br>
            <a:endParaRPr lang="en-IN" u="sng" dirty="0"/>
          </a:p>
        </p:txBody>
      </p:sp>
      <p:sp>
        <p:nvSpPr>
          <p:cNvPr id="3" name="Text Placeholder 2"/>
          <p:cNvSpPr>
            <a:spLocks noGrp="1"/>
          </p:cNvSpPr>
          <p:nvPr>
            <p:ph type="body" idx="1"/>
          </p:nvPr>
        </p:nvSpPr>
        <p:spPr>
          <a:xfrm>
            <a:off x="304800" y="1523336"/>
            <a:ext cx="8305164" cy="4431983"/>
          </a:xfrm>
        </p:spPr>
        <p:txBody>
          <a:bodyPr/>
          <a:lstStyle/>
          <a:p>
            <a:pPr marL="457200" indent="-457200">
              <a:buFont typeface="Arial" panose="020B0604020202020204" pitchFamily="34" charset="0"/>
              <a:buChar char="•"/>
            </a:pPr>
            <a:r>
              <a:rPr lang="en-IN" dirty="0" smtClean="0">
                <a:solidFill>
                  <a:schemeClr val="tx1"/>
                </a:solidFill>
              </a:rPr>
              <a:t>It</a:t>
            </a:r>
            <a:r>
              <a:rPr lang="en-IN" dirty="0">
                <a:solidFill>
                  <a:schemeClr val="tx1"/>
                </a:solidFill>
              </a:rPr>
              <a:t> is the </a:t>
            </a:r>
            <a:r>
              <a:rPr lang="en-IN" b="1" dirty="0">
                <a:solidFill>
                  <a:schemeClr val="tx1"/>
                </a:solidFill>
              </a:rPr>
              <a:t>top most layer </a:t>
            </a:r>
            <a:r>
              <a:rPr lang="en-IN" dirty="0">
                <a:solidFill>
                  <a:schemeClr val="tx1"/>
                </a:solidFill>
              </a:rPr>
              <a:t>of </a:t>
            </a:r>
            <a:r>
              <a:rPr lang="en-IN" dirty="0" smtClean="0">
                <a:solidFill>
                  <a:schemeClr val="tx1"/>
                </a:solidFill>
              </a:rPr>
              <a:t>TCP/IP </a:t>
            </a:r>
            <a:r>
              <a:rPr lang="en-IN" dirty="0">
                <a:solidFill>
                  <a:schemeClr val="tx1"/>
                </a:solidFill>
              </a:rPr>
              <a:t>model. </a:t>
            </a:r>
            <a:endParaRPr lang="en-IN" dirty="0" smtClean="0">
              <a:solidFill>
                <a:schemeClr val="tx1"/>
              </a:solidFill>
            </a:endParaRPr>
          </a:p>
          <a:p>
            <a:pPr marL="457200" indent="-457200">
              <a:buFont typeface="Arial" panose="020B0604020202020204" pitchFamily="34" charset="0"/>
              <a:buChar char="•"/>
            </a:pPr>
            <a:r>
              <a:rPr lang="en-IN" dirty="0" smtClean="0">
                <a:solidFill>
                  <a:schemeClr val="tx1"/>
                </a:solidFill>
              </a:rPr>
              <a:t>Application </a:t>
            </a:r>
            <a:r>
              <a:rPr lang="en-IN" dirty="0">
                <a:solidFill>
                  <a:schemeClr val="tx1"/>
                </a:solidFill>
              </a:rPr>
              <a:t>layer defines TCP/IP application </a:t>
            </a:r>
            <a:r>
              <a:rPr lang="en-IN" b="1" dirty="0">
                <a:solidFill>
                  <a:schemeClr val="tx1"/>
                </a:solidFill>
              </a:rPr>
              <a:t>protocols </a:t>
            </a:r>
            <a:r>
              <a:rPr lang="en-IN" dirty="0">
                <a:solidFill>
                  <a:schemeClr val="tx1"/>
                </a:solidFill>
              </a:rPr>
              <a:t>and how host programs </a:t>
            </a:r>
            <a:r>
              <a:rPr lang="en-IN" b="1" dirty="0">
                <a:solidFill>
                  <a:schemeClr val="tx1"/>
                </a:solidFill>
              </a:rPr>
              <a:t>interface </a:t>
            </a:r>
            <a:r>
              <a:rPr lang="en-IN" dirty="0">
                <a:solidFill>
                  <a:schemeClr val="tx1"/>
                </a:solidFill>
              </a:rPr>
              <a:t>with </a:t>
            </a:r>
            <a:r>
              <a:rPr lang="en-IN" b="1" dirty="0">
                <a:solidFill>
                  <a:schemeClr val="tx1"/>
                </a:solidFill>
              </a:rPr>
              <a:t>Transport layer</a:t>
            </a:r>
            <a:r>
              <a:rPr lang="en-IN" dirty="0">
                <a:solidFill>
                  <a:schemeClr val="tx1"/>
                </a:solidFill>
              </a:rPr>
              <a:t> services to use the network</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Application </a:t>
            </a:r>
            <a:r>
              <a:rPr lang="en-IN" dirty="0">
                <a:solidFill>
                  <a:schemeClr val="tx1"/>
                </a:solidFill>
              </a:rPr>
              <a:t>layer includes all the higher-level protocols like </a:t>
            </a:r>
            <a:r>
              <a:rPr lang="en-IN" dirty="0" smtClean="0">
                <a:solidFill>
                  <a:schemeClr val="tx1"/>
                </a:solidFill>
              </a:rPr>
              <a:t>HTTP,DNS,SMPT,FTP….</a:t>
            </a:r>
          </a:p>
          <a:p>
            <a:r>
              <a:rPr lang="en-IN" dirty="0"/>
              <a:t/>
            </a:r>
            <a:br>
              <a:rPr lang="en-IN" dirty="0"/>
            </a:br>
            <a:endParaRPr lang="en-IN" dirty="0"/>
          </a:p>
        </p:txBody>
      </p:sp>
    </p:spTree>
    <p:extLst>
      <p:ext uri="{BB962C8B-B14F-4D97-AF65-F5344CB8AC3E}">
        <p14:creationId xmlns:p14="http://schemas.microsoft.com/office/powerpoint/2010/main" val="20862487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4014" y="461899"/>
            <a:ext cx="7795971" cy="1354217"/>
          </a:xfrm>
        </p:spPr>
        <p:txBody>
          <a:bodyPr/>
          <a:lstStyle/>
          <a:p>
            <a:r>
              <a:rPr lang="en-IN" b="1" u="sng" dirty="0">
                <a:latin typeface="Times New Roman" panose="02020603050405020304" pitchFamily="18" charset="0"/>
                <a:cs typeface="Times New Roman" panose="02020603050405020304" pitchFamily="18" charset="0"/>
              </a:rPr>
              <a:t>Application layer</a:t>
            </a:r>
            <a:br>
              <a:rPr lang="en-IN" b="1" u="sng" dirty="0">
                <a:latin typeface="Times New Roman" panose="02020603050405020304" pitchFamily="18" charset="0"/>
                <a:cs typeface="Times New Roman" panose="02020603050405020304" pitchFamily="18" charset="0"/>
              </a:rPr>
            </a:br>
            <a:endParaRPr lang="en-IN" u="sng" dirty="0"/>
          </a:p>
        </p:txBody>
      </p:sp>
      <p:sp>
        <p:nvSpPr>
          <p:cNvPr id="5" name="Text Placeholder 4"/>
          <p:cNvSpPr>
            <a:spLocks noGrp="1"/>
          </p:cNvSpPr>
          <p:nvPr>
            <p:ph type="body" idx="1"/>
          </p:nvPr>
        </p:nvSpPr>
        <p:spPr>
          <a:xfrm>
            <a:off x="534034" y="1523337"/>
            <a:ext cx="8075930" cy="5909310"/>
          </a:xfrm>
        </p:spPr>
        <p:txBody>
          <a:bodyPr/>
          <a:lstStyle/>
          <a:p>
            <a:pPr marL="457200" indent="-457200">
              <a:buFont typeface="Arial" panose="020B0604020202020204" pitchFamily="34" charset="0"/>
              <a:buChar char="•"/>
            </a:pPr>
            <a:r>
              <a:rPr lang="en-IN" dirty="0">
                <a:solidFill>
                  <a:schemeClr val="tx1"/>
                </a:solidFill>
              </a:rPr>
              <a:t> </a:t>
            </a:r>
            <a:r>
              <a:rPr lang="en-IN" b="1" dirty="0">
                <a:solidFill>
                  <a:schemeClr val="tx1"/>
                </a:solidFill>
              </a:rPr>
              <a:t>HTTP (Hypertext Transfer Protocol</a:t>
            </a:r>
            <a:r>
              <a:rPr lang="en-IN" b="1" dirty="0" smtClean="0">
                <a:solidFill>
                  <a:schemeClr val="tx1"/>
                </a:solidFill>
              </a:rPr>
              <a:t>)—</a:t>
            </a:r>
            <a:r>
              <a:rPr lang="en-IN" dirty="0" smtClean="0">
                <a:solidFill>
                  <a:schemeClr val="tx1"/>
                </a:solidFill>
              </a:rPr>
              <a:t>is a vehicle or accessing the world wide web(WWW) .</a:t>
            </a:r>
          </a:p>
          <a:p>
            <a:pPr marL="457200" indent="-457200">
              <a:buFont typeface="Arial" panose="020B0604020202020204" pitchFamily="34" charset="0"/>
              <a:buChar char="•"/>
            </a:pPr>
            <a:r>
              <a:rPr lang="en-IN" b="1" dirty="0">
                <a:solidFill>
                  <a:schemeClr val="tx1"/>
                </a:solidFill>
              </a:rPr>
              <a:t>SMTP (Simple Mail Transfer Protocol) </a:t>
            </a:r>
            <a:r>
              <a:rPr lang="en-IN" dirty="0" smtClean="0">
                <a:solidFill>
                  <a:schemeClr val="tx1"/>
                </a:solidFill>
              </a:rPr>
              <a:t>--is the main protocol used in electronic mail(e-mail) service.</a:t>
            </a:r>
          </a:p>
          <a:p>
            <a:pPr marL="457200" indent="-457200">
              <a:buFont typeface="Arial" panose="020B0604020202020204" pitchFamily="34" charset="0"/>
              <a:buChar char="•"/>
            </a:pPr>
            <a:r>
              <a:rPr lang="en-IN" b="1" dirty="0">
                <a:solidFill>
                  <a:schemeClr val="tx1"/>
                </a:solidFill>
              </a:rPr>
              <a:t>FTP (File Transfer Protocol)—</a:t>
            </a:r>
            <a:r>
              <a:rPr lang="en-IN" dirty="0">
                <a:solidFill>
                  <a:schemeClr val="tx1"/>
                </a:solidFill>
              </a:rPr>
              <a:t>is used for transferring files from one host to another.</a:t>
            </a:r>
          </a:p>
          <a:p>
            <a:pPr marL="457200" indent="-457200">
              <a:buFont typeface="Arial" panose="020B0604020202020204" pitchFamily="34" charset="0"/>
              <a:buChar char="•"/>
            </a:pPr>
            <a:r>
              <a:rPr lang="en-IN" b="1" dirty="0">
                <a:solidFill>
                  <a:schemeClr val="tx1"/>
                </a:solidFill>
              </a:rPr>
              <a:t>TELNET(Terminal Network) and SSH</a:t>
            </a:r>
            <a:r>
              <a:rPr lang="en-US" b="1" spc="-280" dirty="0">
                <a:latin typeface="Times New Roman" panose="02020603050405020304" pitchFamily="18" charset="0"/>
                <a:cs typeface="Times New Roman" panose="02020603050405020304" pitchFamily="18" charset="0"/>
              </a:rPr>
              <a:t> </a:t>
            </a:r>
            <a:r>
              <a:rPr lang="en-US" b="1" spc="-280" dirty="0">
                <a:solidFill>
                  <a:schemeClr val="tx1"/>
                </a:solidFill>
                <a:latin typeface="Times New Roman" panose="02020603050405020304" pitchFamily="18" charset="0"/>
                <a:cs typeface="Times New Roman" panose="02020603050405020304" pitchFamily="18" charset="0"/>
              </a:rPr>
              <a:t>(Secure </a:t>
            </a:r>
            <a:r>
              <a:rPr lang="en-US" b="1" spc="-145" dirty="0">
                <a:solidFill>
                  <a:schemeClr val="tx1"/>
                </a:solidFill>
                <a:latin typeface="Times New Roman" panose="02020603050405020304" pitchFamily="18" charset="0"/>
                <a:cs typeface="Times New Roman" panose="02020603050405020304" pitchFamily="18" charset="0"/>
              </a:rPr>
              <a:t>Shell) </a:t>
            </a:r>
            <a:r>
              <a:rPr lang="en-US" spc="-145" dirty="0">
                <a:solidFill>
                  <a:schemeClr val="tx1"/>
                </a:solidFill>
                <a:latin typeface="Times New Roman" panose="02020603050405020304" pitchFamily="18" charset="0"/>
                <a:cs typeface="Times New Roman" panose="02020603050405020304" pitchFamily="18" charset="0"/>
              </a:rPr>
              <a:t>are user for accessing a site remotely.</a:t>
            </a:r>
          </a:p>
          <a:p>
            <a:pPr marL="457200" indent="-457200">
              <a:buFont typeface="Arial" panose="020B0604020202020204" pitchFamily="34" charset="0"/>
              <a:buChar char="•"/>
            </a:pPr>
            <a:endParaRPr lang="en-IN" dirty="0">
              <a:solidFill>
                <a:schemeClr val="tx1"/>
              </a:solidFill>
            </a:endParaRPr>
          </a:p>
          <a:p>
            <a:endParaRPr lang="en-IN" dirty="0"/>
          </a:p>
        </p:txBody>
      </p:sp>
    </p:spTree>
    <p:extLst>
      <p:ext uri="{BB962C8B-B14F-4D97-AF65-F5344CB8AC3E}">
        <p14:creationId xmlns:p14="http://schemas.microsoft.com/office/powerpoint/2010/main" val="422420051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52400"/>
            <a:ext cx="8381364" cy="6401753"/>
          </a:xfrm>
        </p:spPr>
        <p:txBody>
          <a:bodyPr/>
          <a:lstStyle/>
          <a:p>
            <a:pPr marL="457200" indent="-457200">
              <a:buFont typeface="Arial" panose="020B0604020202020204" pitchFamily="34" charset="0"/>
              <a:buChar char="•"/>
            </a:pPr>
            <a:r>
              <a:rPr lang="en-IN" b="1" dirty="0" smtClean="0">
                <a:solidFill>
                  <a:schemeClr val="tx1"/>
                </a:solidFill>
              </a:rPr>
              <a:t>SNMP </a:t>
            </a:r>
            <a:r>
              <a:rPr lang="en-IN" b="1" dirty="0">
                <a:solidFill>
                  <a:schemeClr val="tx1"/>
                </a:solidFill>
              </a:rPr>
              <a:t>(Simple Network Management Protocol</a:t>
            </a:r>
            <a:r>
              <a:rPr lang="en-IN" b="1" dirty="0" smtClean="0">
                <a:solidFill>
                  <a:schemeClr val="tx1"/>
                </a:solidFill>
              </a:rPr>
              <a:t>)—</a:t>
            </a:r>
            <a:r>
              <a:rPr lang="en-IN" dirty="0" smtClean="0">
                <a:solidFill>
                  <a:schemeClr val="tx1"/>
                </a:solidFill>
              </a:rPr>
              <a:t>is used by an administrator to manage the Internet at global and local levels.</a:t>
            </a:r>
          </a:p>
          <a:p>
            <a:pPr marL="457200" indent="-457200">
              <a:buFont typeface="Arial" panose="020B0604020202020204" pitchFamily="34" charset="0"/>
              <a:buChar char="•"/>
            </a:pPr>
            <a:r>
              <a:rPr lang="en-IN" b="1" dirty="0">
                <a:solidFill>
                  <a:schemeClr val="tx1"/>
                </a:solidFill>
              </a:rPr>
              <a:t>DNS (Domain Naming System</a:t>
            </a:r>
            <a:r>
              <a:rPr lang="en-IN" dirty="0">
                <a:solidFill>
                  <a:schemeClr val="tx1"/>
                </a:solidFill>
              </a:rPr>
              <a:t>),--is used by other protocols to find the network-layer address of a computer</a:t>
            </a:r>
            <a:r>
              <a:rPr lang="en-IN" dirty="0" smtClean="0">
                <a:solidFill>
                  <a:schemeClr val="tx1"/>
                </a:solidFill>
              </a:rPr>
              <a:t>.</a:t>
            </a:r>
          </a:p>
          <a:p>
            <a:pPr marL="457200" indent="-457200">
              <a:buFont typeface="Arial" panose="020B0604020202020204" pitchFamily="34" charset="0"/>
              <a:buChar char="•"/>
            </a:pPr>
            <a:r>
              <a:rPr lang="en-IN" b="1" dirty="0" smtClean="0">
                <a:solidFill>
                  <a:schemeClr val="tx1"/>
                </a:solidFill>
              </a:rPr>
              <a:t>IGMP(Internet Group Management Protocol</a:t>
            </a:r>
            <a:r>
              <a:rPr lang="en-IN" dirty="0" smtClean="0">
                <a:solidFill>
                  <a:schemeClr val="tx1"/>
                </a:solidFill>
              </a:rPr>
              <a:t>)—is used to collect membership in a group.</a:t>
            </a:r>
            <a:endParaRPr lang="en-IN" dirty="0">
              <a:solidFill>
                <a:schemeClr val="tx1"/>
              </a:solidFill>
            </a:endParaRPr>
          </a:p>
          <a:p>
            <a:pPr marL="457200" indent="-457200">
              <a:buFont typeface="Arial" panose="020B0604020202020204" pitchFamily="34" charset="0"/>
              <a:buChar char="•"/>
            </a:pPr>
            <a:endParaRPr lang="en-IN" b="1" dirty="0" smtClean="0">
              <a:solidFill>
                <a:schemeClr val="tx1"/>
              </a:solidFill>
            </a:endParaRPr>
          </a:p>
          <a:p>
            <a:endParaRPr lang="en-IN" dirty="0" smtClean="0">
              <a:solidFill>
                <a:schemeClr val="tx1"/>
              </a:solidFill>
            </a:endParaRPr>
          </a:p>
          <a:p>
            <a:r>
              <a:rPr lang="en-IN" dirty="0" smtClean="0">
                <a:solidFill>
                  <a:schemeClr val="tx1"/>
                </a:solidFill>
              </a:rPr>
              <a:t> </a:t>
            </a:r>
            <a:endParaRPr lang="en-IN" dirty="0">
              <a:solidFill>
                <a:schemeClr val="tx1"/>
              </a:solidFill>
            </a:endParaRPr>
          </a:p>
          <a:p>
            <a:endParaRPr lang="en-IN" dirty="0"/>
          </a:p>
        </p:txBody>
      </p:sp>
    </p:spTree>
    <p:extLst>
      <p:ext uri="{BB962C8B-B14F-4D97-AF65-F5344CB8AC3E}">
        <p14:creationId xmlns:p14="http://schemas.microsoft.com/office/powerpoint/2010/main" val="406888268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0"/>
            <a:ext cx="8991600" cy="1354217"/>
          </a:xfrm>
        </p:spPr>
        <p:txBody>
          <a:bodyPr/>
          <a:lstStyle/>
          <a:p>
            <a:r>
              <a:rPr lang="en-IN" b="1" dirty="0">
                <a:latin typeface="Times New Roman" panose="02020603050405020304" pitchFamily="18" charset="0"/>
                <a:cs typeface="Times New Roman" panose="02020603050405020304" pitchFamily="18" charset="0"/>
              </a:rPr>
              <a:t>Application layer</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4" name="Rectangle 1"/>
          <p:cNvSpPr>
            <a:spLocks noGrp="1" noChangeArrowheads="1"/>
          </p:cNvSpPr>
          <p:nvPr>
            <p:ph type="body" idx="1"/>
          </p:nvPr>
        </p:nvSpPr>
        <p:spPr bwMode="auto">
          <a:xfrm>
            <a:off x="0" y="1589174"/>
            <a:ext cx="9144000" cy="4023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0631" tIns="0" rIns="20631" bIns="17933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55600" indent="-342900">
              <a:lnSpc>
                <a:spcPct val="100000"/>
              </a:lnSpc>
              <a:spcBef>
                <a:spcPts val="105"/>
              </a:spcBef>
              <a:buSzPct val="75000"/>
              <a:buFont typeface="Arial"/>
              <a:buChar char="•"/>
              <a:tabLst>
                <a:tab pos="355600" algn="l"/>
                <a:tab pos="356235" algn="l"/>
              </a:tabLst>
            </a:pPr>
            <a:r>
              <a:rPr lang="en-US" b="1" spc="-185" dirty="0">
                <a:latin typeface="Times New Roman" panose="02020603050405020304" pitchFamily="18" charset="0"/>
                <a:cs typeface="Times New Roman" panose="02020603050405020304" pitchFamily="18" charset="0"/>
              </a:rPr>
              <a:t>Logical </a:t>
            </a:r>
            <a:r>
              <a:rPr lang="en-US" b="1" spc="-100" dirty="0">
                <a:latin typeface="Times New Roman" panose="02020603050405020304" pitchFamily="18" charset="0"/>
                <a:cs typeface="Times New Roman" panose="02020603050405020304" pitchFamily="18" charset="0"/>
              </a:rPr>
              <a:t>connection </a:t>
            </a:r>
            <a:r>
              <a:rPr lang="en-US" spc="-100" dirty="0" smtClean="0">
                <a:latin typeface="Times New Roman" panose="02020603050405020304" pitchFamily="18" charset="0"/>
                <a:cs typeface="Times New Roman" panose="02020603050405020304" pitchFamily="18" charset="0"/>
              </a:rPr>
              <a:t>between the 2 application layers </a:t>
            </a:r>
            <a:r>
              <a:rPr lang="en-US" spc="-165" dirty="0" smtClean="0">
                <a:latin typeface="Times New Roman" panose="02020603050405020304" pitchFamily="18" charset="0"/>
                <a:cs typeface="Times New Roman" panose="02020603050405020304" pitchFamily="18" charset="0"/>
              </a:rPr>
              <a:t>is</a:t>
            </a:r>
            <a:r>
              <a:rPr lang="en-US" spc="-145" dirty="0" smtClean="0">
                <a:latin typeface="Times New Roman" panose="02020603050405020304" pitchFamily="18" charset="0"/>
                <a:cs typeface="Times New Roman" panose="02020603050405020304" pitchFamily="18" charset="0"/>
              </a:rPr>
              <a:t> </a:t>
            </a:r>
            <a:r>
              <a:rPr lang="en-US" b="1" spc="-90" dirty="0" smtClean="0">
                <a:latin typeface="Times New Roman" panose="02020603050405020304" pitchFamily="18" charset="0"/>
                <a:cs typeface="Times New Roman" panose="02020603050405020304" pitchFamily="18" charset="0"/>
              </a:rPr>
              <a:t>end-to-end.</a:t>
            </a:r>
            <a:endParaRPr lang="en-US" b="1" dirty="0">
              <a:latin typeface="Times New Roman" panose="02020603050405020304" pitchFamily="18" charset="0"/>
              <a:cs typeface="Times New Roman" panose="02020603050405020304" pitchFamily="18" charset="0"/>
            </a:endParaRPr>
          </a:p>
          <a:p>
            <a:pPr marL="355600" marR="573405" indent="-342900">
              <a:lnSpc>
                <a:spcPts val="3070"/>
              </a:lnSpc>
              <a:spcBef>
                <a:spcPts val="745"/>
              </a:spcBef>
              <a:buSzPct val="75000"/>
              <a:buChar char="•"/>
              <a:tabLst>
                <a:tab pos="355600" algn="l"/>
                <a:tab pos="356235" algn="l"/>
              </a:tabLst>
            </a:pPr>
            <a:r>
              <a:rPr lang="en-US" spc="-130" dirty="0">
                <a:latin typeface="Times New Roman" panose="02020603050405020304" pitchFamily="18" charset="0"/>
                <a:cs typeface="Times New Roman" panose="02020603050405020304" pitchFamily="18" charset="0"/>
              </a:rPr>
              <a:t>Communication </a:t>
            </a:r>
            <a:r>
              <a:rPr lang="en-US" spc="-165" dirty="0">
                <a:latin typeface="Times New Roman" panose="02020603050405020304" pitchFamily="18" charset="0"/>
                <a:cs typeface="Times New Roman" panose="02020603050405020304" pitchFamily="18" charset="0"/>
              </a:rPr>
              <a:t>is </a:t>
            </a:r>
            <a:r>
              <a:rPr lang="en-US" b="1" spc="-95" dirty="0">
                <a:latin typeface="Times New Roman" panose="02020603050405020304" pitchFamily="18" charset="0"/>
                <a:cs typeface="Times New Roman" panose="02020603050405020304" pitchFamily="18" charset="0"/>
              </a:rPr>
              <a:t>between </a:t>
            </a:r>
            <a:r>
              <a:rPr lang="en-US" b="1" spc="10" dirty="0">
                <a:latin typeface="Times New Roman" panose="02020603050405020304" pitchFamily="18" charset="0"/>
                <a:cs typeface="Times New Roman" panose="02020603050405020304" pitchFamily="18" charset="0"/>
              </a:rPr>
              <a:t>two</a:t>
            </a:r>
            <a:r>
              <a:rPr lang="en-US" b="1" spc="-265" dirty="0">
                <a:latin typeface="Times New Roman" panose="02020603050405020304" pitchFamily="18" charset="0"/>
                <a:cs typeface="Times New Roman" panose="02020603050405020304" pitchFamily="18" charset="0"/>
              </a:rPr>
              <a:t> </a:t>
            </a:r>
            <a:r>
              <a:rPr lang="en-US" b="1" spc="-90" dirty="0">
                <a:latin typeface="Times New Roman" panose="02020603050405020304" pitchFamily="18" charset="0"/>
                <a:cs typeface="Times New Roman" panose="02020603050405020304" pitchFamily="18" charset="0"/>
              </a:rPr>
              <a:t>running  </a:t>
            </a:r>
            <a:r>
              <a:rPr lang="en-US" b="1" spc="-150" dirty="0" smtClean="0">
                <a:latin typeface="Times New Roman" panose="02020603050405020304" pitchFamily="18" charset="0"/>
                <a:cs typeface="Times New Roman" panose="02020603050405020304" pitchFamily="18" charset="0"/>
              </a:rPr>
              <a:t>programs</a:t>
            </a:r>
            <a:r>
              <a:rPr lang="en-US" spc="-150"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55600" indent="-342900">
              <a:lnSpc>
                <a:spcPct val="100000"/>
              </a:lnSpc>
              <a:spcBef>
                <a:spcPts val="30"/>
              </a:spcBef>
              <a:buSzPct val="75000"/>
              <a:buChar char="•"/>
              <a:tabLst>
                <a:tab pos="355600" algn="l"/>
                <a:tab pos="356235" algn="l"/>
              </a:tabLst>
            </a:pPr>
            <a:r>
              <a:rPr lang="en-US" spc="-220" dirty="0">
                <a:latin typeface="Times New Roman" panose="02020603050405020304" pitchFamily="18" charset="0"/>
                <a:cs typeface="Times New Roman" panose="02020603050405020304" pitchFamily="18" charset="0"/>
              </a:rPr>
              <a:t>They </a:t>
            </a:r>
            <a:r>
              <a:rPr lang="en-US" spc="-210" dirty="0">
                <a:latin typeface="Times New Roman" panose="02020603050405020304" pitchFamily="18" charset="0"/>
                <a:cs typeface="Times New Roman" panose="02020603050405020304" pitchFamily="18" charset="0"/>
              </a:rPr>
              <a:t>exchange</a:t>
            </a:r>
            <a:r>
              <a:rPr lang="en-US" spc="-135" dirty="0">
                <a:latin typeface="Times New Roman" panose="02020603050405020304" pitchFamily="18" charset="0"/>
                <a:cs typeface="Times New Roman" panose="02020603050405020304" pitchFamily="18" charset="0"/>
              </a:rPr>
              <a:t> </a:t>
            </a:r>
            <a:r>
              <a:rPr lang="en-US" b="1" spc="-150" dirty="0" smtClean="0">
                <a:latin typeface="Times New Roman" panose="02020603050405020304" pitchFamily="18" charset="0"/>
                <a:cs typeface="Times New Roman" panose="02020603050405020304" pitchFamily="18" charset="0"/>
              </a:rPr>
              <a:t>messages</a:t>
            </a:r>
            <a:r>
              <a:rPr lang="en-US" spc="-150" dirty="0" smtClean="0">
                <a:latin typeface="Times New Roman" panose="02020603050405020304" pitchFamily="18" charset="0"/>
                <a:cs typeface="Times New Roman" panose="02020603050405020304" pitchFamily="18" charset="0"/>
              </a:rPr>
              <a:t>(communication is done through all the layers).</a:t>
            </a:r>
          </a:p>
          <a:p>
            <a:pPr marL="355600" indent="-342900">
              <a:lnSpc>
                <a:spcPct val="100000"/>
              </a:lnSpc>
              <a:spcBef>
                <a:spcPts val="30"/>
              </a:spcBef>
              <a:buSzPct val="75000"/>
              <a:buChar char="•"/>
              <a:tabLst>
                <a:tab pos="355600" algn="l"/>
                <a:tab pos="356235" algn="l"/>
              </a:tabLst>
            </a:pPr>
            <a:r>
              <a:rPr lang="en-US" spc="-150" dirty="0" smtClean="0">
                <a:latin typeface="Times New Roman" panose="02020603050405020304" pitchFamily="18" charset="0"/>
                <a:cs typeface="Times New Roman" panose="02020603050405020304" pitchFamily="18" charset="0"/>
              </a:rPr>
              <a:t>P</a:t>
            </a:r>
            <a:r>
              <a:rPr lang="en-US" b="1" spc="-150" dirty="0" smtClean="0">
                <a:latin typeface="Times New Roman" panose="02020603050405020304" pitchFamily="18" charset="0"/>
                <a:cs typeface="Times New Roman" panose="02020603050405020304" pitchFamily="18" charset="0"/>
              </a:rPr>
              <a:t>rocess-to-process </a:t>
            </a:r>
            <a:r>
              <a:rPr lang="en-US" spc="-150" dirty="0" smtClean="0">
                <a:latin typeface="Times New Roman" panose="02020603050405020304" pitchFamily="18" charset="0"/>
                <a:cs typeface="Times New Roman" panose="02020603050405020304" pitchFamily="18" charset="0"/>
              </a:rPr>
              <a:t>communication is the duty of the application layer.</a:t>
            </a:r>
            <a:endParaRPr 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99484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1354217"/>
          </a:xfrm>
        </p:spPr>
        <p:txBody>
          <a:bodyPr/>
          <a:lstStyle/>
          <a:p>
            <a:r>
              <a:rPr lang="en-US" b="1" dirty="0" smtClean="0">
                <a:latin typeface="Times New Roman" panose="02020603050405020304" pitchFamily="18" charset="0"/>
                <a:cs typeface="Times New Roman" panose="02020603050405020304" pitchFamily="18" charset="0"/>
              </a:rPr>
              <a:t>1.Personal </a:t>
            </a:r>
            <a:r>
              <a:rPr lang="en-US" b="1" dirty="0">
                <a:latin typeface="Times New Roman" panose="02020603050405020304" pitchFamily="18" charset="0"/>
                <a:cs typeface="Times New Roman" panose="02020603050405020304" pitchFamily="18" charset="0"/>
              </a:rPr>
              <a:t>Area Network</a:t>
            </a:r>
            <a:r>
              <a:rPr lang="en-US" dirty="0"/>
              <a:t/>
            </a:r>
            <a:br>
              <a:rPr lang="en-US" dirty="0"/>
            </a:br>
            <a:endParaRPr lang="en-IN" dirty="0"/>
          </a:p>
        </p:txBody>
      </p:sp>
      <p:sp>
        <p:nvSpPr>
          <p:cNvPr id="3" name="Text Placeholder 2"/>
          <p:cNvSpPr>
            <a:spLocks noGrp="1"/>
          </p:cNvSpPr>
          <p:nvPr>
            <p:ph type="body" idx="1"/>
          </p:nvPr>
        </p:nvSpPr>
        <p:spPr>
          <a:xfrm>
            <a:off x="152400" y="1219200"/>
            <a:ext cx="8839200" cy="4736119"/>
          </a:xfrm>
        </p:spPr>
        <p:txBody>
          <a:bodyPr/>
          <a:lstStyle/>
          <a:p>
            <a:pPr marL="457200" indent="-457200">
              <a:buFont typeface="Arial" panose="020B0604020202020204" pitchFamily="34" charset="0"/>
              <a:buChar char="•"/>
            </a:pPr>
            <a:r>
              <a:rPr lang="en-US" dirty="0" smtClean="0">
                <a:solidFill>
                  <a:schemeClr val="tx1"/>
                </a:solidFill>
              </a:rPr>
              <a:t>A </a:t>
            </a:r>
            <a:r>
              <a:rPr lang="en-US" dirty="0">
                <a:solidFill>
                  <a:schemeClr val="tx1"/>
                </a:solidFill>
              </a:rPr>
              <a:t>Personal Area Network (PAN) is </a:t>
            </a:r>
            <a:r>
              <a:rPr lang="en-US" b="1" dirty="0">
                <a:solidFill>
                  <a:schemeClr val="tx1"/>
                </a:solidFill>
              </a:rPr>
              <a:t>smallest network</a:t>
            </a:r>
            <a:r>
              <a:rPr lang="en-US" dirty="0">
                <a:solidFill>
                  <a:schemeClr val="tx1"/>
                </a:solidFill>
              </a:rPr>
              <a:t> which is very </a:t>
            </a:r>
            <a:r>
              <a:rPr lang="en-US" b="1" dirty="0">
                <a:solidFill>
                  <a:schemeClr val="tx1"/>
                </a:solidFill>
              </a:rPr>
              <a:t>personal to a user</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This may include </a:t>
            </a:r>
            <a:r>
              <a:rPr lang="en-US" b="1" dirty="0">
                <a:solidFill>
                  <a:schemeClr val="tx1"/>
                </a:solidFill>
              </a:rPr>
              <a:t>Bluetooth</a:t>
            </a:r>
            <a:r>
              <a:rPr lang="en-US" dirty="0">
                <a:solidFill>
                  <a:schemeClr val="tx1"/>
                </a:solidFill>
              </a:rPr>
              <a:t> enabled devices or infra-red enabled devices.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PAN </a:t>
            </a:r>
            <a:r>
              <a:rPr lang="en-US" dirty="0">
                <a:solidFill>
                  <a:schemeClr val="tx1"/>
                </a:solidFill>
              </a:rPr>
              <a:t>has connectivity range up to </a:t>
            </a:r>
            <a:r>
              <a:rPr lang="en-US" b="1" dirty="0">
                <a:solidFill>
                  <a:schemeClr val="tx1"/>
                </a:solidFill>
              </a:rPr>
              <a:t>10 meters</a:t>
            </a:r>
            <a:r>
              <a:rPr lang="en-US" dirty="0">
                <a:solidFill>
                  <a:schemeClr val="tx1"/>
                </a:solidFill>
              </a:rPr>
              <a: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PAN </a:t>
            </a:r>
            <a:r>
              <a:rPr lang="en-US" dirty="0">
                <a:solidFill>
                  <a:schemeClr val="tx1"/>
                </a:solidFill>
              </a:rPr>
              <a:t>may include wireless computer keyboard and mouse, Bluetooth enabled headphones, wireless printers and TV remotes.</a:t>
            </a:r>
          </a:p>
          <a:p>
            <a:endParaRPr lang="en-IN" dirty="0"/>
          </a:p>
        </p:txBody>
      </p:sp>
    </p:spTree>
    <p:extLst>
      <p:ext uri="{BB962C8B-B14F-4D97-AF65-F5344CB8AC3E}">
        <p14:creationId xmlns:p14="http://schemas.microsoft.com/office/powerpoint/2010/main" val="48430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
            <a:ext cx="8165185" cy="1354217"/>
          </a:xfrm>
        </p:spPr>
        <p:txBody>
          <a:bodyPr/>
          <a:lstStyle/>
          <a:p>
            <a:r>
              <a:rPr lang="en-IN" b="1" u="sng" dirty="0">
                <a:latin typeface="Times New Roman" panose="02020603050405020304" pitchFamily="18" charset="0"/>
                <a:cs typeface="Times New Roman" panose="02020603050405020304" pitchFamily="18" charset="0"/>
              </a:rPr>
              <a:t>Transport Layer</a:t>
            </a:r>
            <a:r>
              <a:rPr lang="en-IN" b="1" dirty="0">
                <a:latin typeface="Times New Roman" panose="02020603050405020304" pitchFamily="18" charset="0"/>
                <a:cs typeface="Times New Roman" panose="02020603050405020304" pitchFamily="18" charset="0"/>
              </a:rPr>
              <a:t/>
            </a:r>
            <a:br>
              <a:rPr lang="en-IN" b="1"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52400" y="838200"/>
            <a:ext cx="8839200" cy="5663089"/>
          </a:xfrm>
        </p:spPr>
        <p:txBody>
          <a:bodyPr/>
          <a:lstStyle/>
          <a:p>
            <a:pPr marL="457200" indent="-457200">
              <a:buFont typeface="Arial" panose="020B0604020202020204" pitchFamily="34" charset="0"/>
              <a:buChar char="•"/>
            </a:pPr>
            <a:r>
              <a:rPr lang="en-US" dirty="0">
                <a:solidFill>
                  <a:schemeClr val="tx1"/>
                </a:solidFill>
              </a:rPr>
              <a:t>Transport Layer at the </a:t>
            </a:r>
            <a:r>
              <a:rPr lang="en-US" dirty="0" smtClean="0">
                <a:solidFill>
                  <a:schemeClr val="tx1"/>
                </a:solidFill>
              </a:rPr>
              <a:t>source, </a:t>
            </a:r>
            <a:r>
              <a:rPr lang="en-US" dirty="0">
                <a:solidFill>
                  <a:schemeClr val="tx1"/>
                </a:solidFill>
              </a:rPr>
              <a:t>host </a:t>
            </a:r>
            <a:r>
              <a:rPr lang="en-US" dirty="0" smtClean="0">
                <a:solidFill>
                  <a:schemeClr val="tx1"/>
                </a:solidFill>
              </a:rPr>
              <a:t>gets the </a:t>
            </a:r>
            <a:r>
              <a:rPr lang="en-US" dirty="0">
                <a:solidFill>
                  <a:schemeClr val="tx1"/>
                </a:solidFill>
              </a:rPr>
              <a:t>message from the application layer</a:t>
            </a:r>
            <a:r>
              <a:rPr lang="en-US" dirty="0" smtClean="0">
                <a:solidFill>
                  <a:schemeClr val="tx1"/>
                </a:solidFill>
              </a:rPr>
              <a:t>, </a:t>
            </a:r>
            <a:r>
              <a:rPr lang="en-US" b="1" dirty="0" smtClean="0">
                <a:solidFill>
                  <a:schemeClr val="tx1"/>
                </a:solidFill>
              </a:rPr>
              <a:t>encapsulates</a:t>
            </a:r>
            <a:r>
              <a:rPr lang="en-US" dirty="0" smtClean="0">
                <a:solidFill>
                  <a:schemeClr val="tx1"/>
                </a:solidFill>
              </a:rPr>
              <a:t> </a:t>
            </a:r>
            <a:r>
              <a:rPr lang="en-US" dirty="0">
                <a:solidFill>
                  <a:schemeClr val="tx1"/>
                </a:solidFill>
              </a:rPr>
              <a:t>it in a </a:t>
            </a:r>
            <a:r>
              <a:rPr lang="en-US" b="1" dirty="0">
                <a:solidFill>
                  <a:schemeClr val="tx1"/>
                </a:solidFill>
              </a:rPr>
              <a:t>segment/user datagram</a:t>
            </a:r>
            <a:r>
              <a:rPr lang="en-US" dirty="0">
                <a:solidFill>
                  <a:schemeClr val="tx1"/>
                </a:solidFill>
              </a:rPr>
              <a:t> and  send it through the logical </a:t>
            </a:r>
            <a:r>
              <a:rPr lang="en-US" dirty="0" smtClean="0">
                <a:solidFill>
                  <a:schemeClr val="tx1"/>
                </a:solidFill>
              </a:rPr>
              <a:t>connection, to the transport layer at the destination host. </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Transport Layer is independent of application  </a:t>
            </a:r>
            <a:r>
              <a:rPr lang="en-US" dirty="0" smtClean="0">
                <a:solidFill>
                  <a:schemeClr val="tx1"/>
                </a:solidFill>
              </a:rPr>
              <a:t>layer.</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process-process data transfer</a:t>
            </a:r>
          </a:p>
          <a:p>
            <a:pPr marL="1371600" lvl="2" indent="-457200">
              <a:buFont typeface="Wingdings" panose="05000000000000000000" pitchFamily="2" charset="2"/>
              <a:buChar char="ü"/>
            </a:pPr>
            <a:r>
              <a:rPr lang="en-US" sz="2800" b="1" dirty="0">
                <a:solidFill>
                  <a:schemeClr val="tx1"/>
                </a:solidFill>
                <a:latin typeface="Times New Roman" panose="02020603050405020304" pitchFamily="18" charset="0"/>
                <a:cs typeface="Times New Roman" panose="02020603050405020304" pitchFamily="18" charset="0"/>
              </a:rPr>
              <a:t>TCP (Connection oriented), </a:t>
            </a:r>
            <a:endParaRPr lang="en-US" sz="2800" b="1" dirty="0" smtClean="0">
              <a:solidFill>
                <a:schemeClr val="tx1"/>
              </a:solidFill>
              <a:latin typeface="Times New Roman" panose="02020603050405020304" pitchFamily="18" charset="0"/>
              <a:cs typeface="Times New Roman" panose="02020603050405020304" pitchFamily="18" charset="0"/>
            </a:endParaRPr>
          </a:p>
          <a:p>
            <a:pPr marL="1371600" lvl="2" indent="-457200">
              <a:buFont typeface="Wingdings" panose="05000000000000000000" pitchFamily="2" charset="2"/>
              <a:buChar char="ü"/>
            </a:pPr>
            <a:r>
              <a:rPr lang="en-US" sz="2800" b="1" dirty="0" smtClean="0">
                <a:solidFill>
                  <a:schemeClr val="tx1"/>
                </a:solidFill>
                <a:latin typeface="Times New Roman" panose="02020603050405020304" pitchFamily="18" charset="0"/>
                <a:cs typeface="Times New Roman" panose="02020603050405020304" pitchFamily="18" charset="0"/>
              </a:rPr>
              <a:t>UDP(Connectionless</a:t>
            </a:r>
            <a:r>
              <a:rPr lang="en-US" sz="2800" b="1" dirty="0">
                <a:solidFill>
                  <a:schemeClr val="tx1"/>
                </a:solidFill>
                <a:latin typeface="Times New Roman" panose="02020603050405020304" pitchFamily="18" charset="0"/>
                <a:cs typeface="Times New Roman" panose="02020603050405020304" pitchFamily="18" charset="0"/>
              </a:rPr>
              <a:t>), </a:t>
            </a:r>
            <a:endParaRPr lang="en-US" sz="2800" b="1" dirty="0" smtClean="0">
              <a:solidFill>
                <a:schemeClr val="tx1"/>
              </a:solidFill>
              <a:latin typeface="Times New Roman" panose="02020603050405020304" pitchFamily="18" charset="0"/>
              <a:cs typeface="Times New Roman" panose="02020603050405020304" pitchFamily="18" charset="0"/>
            </a:endParaRPr>
          </a:p>
          <a:p>
            <a:pPr marL="1371600" lvl="2" indent="-457200">
              <a:buFont typeface="Wingdings" panose="05000000000000000000" pitchFamily="2" charset="2"/>
              <a:buChar char="ü"/>
            </a:pPr>
            <a:r>
              <a:rPr lang="en-US" sz="2800" b="1" dirty="0" smtClean="0">
                <a:solidFill>
                  <a:schemeClr val="tx1"/>
                </a:solidFill>
                <a:latin typeface="Times New Roman" panose="02020603050405020304" pitchFamily="18" charset="0"/>
                <a:cs typeface="Times New Roman" panose="02020603050405020304" pitchFamily="18" charset="0"/>
              </a:rPr>
              <a:t>SCTP(Stream Control Transmission Protocol)</a:t>
            </a:r>
            <a:endParaRPr lang="en-US" sz="2800" b="1" dirty="0">
              <a:solidFill>
                <a:schemeClr val="tx1"/>
              </a:solidFill>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67885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458200" cy="6172200"/>
          </a:xfrm>
        </p:spPr>
        <p:txBody>
          <a:bodyPr>
            <a:normAutofit/>
          </a:bodyPr>
          <a:lstStyle/>
          <a:p>
            <a:pPr marL="457200" indent="-457200">
              <a:buFont typeface="Arial" panose="020B0604020202020204" pitchFamily="34" charset="0"/>
              <a:buChar char="•"/>
            </a:pPr>
            <a:r>
              <a:rPr lang="en-US" b="1" dirty="0" smtClean="0">
                <a:solidFill>
                  <a:schemeClr val="tx1"/>
                </a:solidFill>
                <a:latin typeface="Times New Roman" pitchFamily="18" charset="0"/>
                <a:cs typeface="Times New Roman" pitchFamily="18" charset="0"/>
              </a:rPr>
              <a:t>Transmission control protocol (TCP) </a:t>
            </a:r>
            <a:r>
              <a:rPr lang="en-US" dirty="0" smtClean="0">
                <a:solidFill>
                  <a:schemeClr val="tx1"/>
                </a:solidFill>
                <a:latin typeface="Times New Roman" pitchFamily="18" charset="0"/>
                <a:cs typeface="Times New Roman" pitchFamily="18" charset="0"/>
              </a:rPr>
              <a:t>is a </a:t>
            </a:r>
            <a:r>
              <a:rPr lang="en-US" b="1" i="1" dirty="0" smtClean="0">
                <a:solidFill>
                  <a:schemeClr val="tx1"/>
                </a:solidFill>
                <a:latin typeface="Times New Roman" pitchFamily="18" charset="0"/>
                <a:cs typeface="Times New Roman" pitchFamily="18" charset="0"/>
              </a:rPr>
              <a:t>connection oriented  protocol</a:t>
            </a:r>
            <a:r>
              <a:rPr lang="en-US" dirty="0" smtClean="0">
                <a:solidFill>
                  <a:schemeClr val="tx1"/>
                </a:solidFill>
                <a:latin typeface="Times New Roman" pitchFamily="18" charset="0"/>
                <a:cs typeface="Times New Roman" pitchFamily="18" charset="0"/>
              </a:rPr>
              <a:t> that first </a:t>
            </a:r>
            <a:r>
              <a:rPr lang="en-US" b="1" dirty="0" smtClean="0">
                <a:solidFill>
                  <a:schemeClr val="tx1"/>
                </a:solidFill>
                <a:latin typeface="Times New Roman" pitchFamily="18" charset="0"/>
                <a:cs typeface="Times New Roman" pitchFamily="18" charset="0"/>
              </a:rPr>
              <a:t>establishes</a:t>
            </a:r>
            <a:r>
              <a:rPr lang="en-US" dirty="0" smtClean="0">
                <a:solidFill>
                  <a:schemeClr val="tx1"/>
                </a:solidFill>
                <a:latin typeface="Times New Roman" pitchFamily="18" charset="0"/>
                <a:cs typeface="Times New Roman" pitchFamily="18" charset="0"/>
              </a:rPr>
              <a:t> a logical </a:t>
            </a:r>
            <a:r>
              <a:rPr lang="en-US" b="1" dirty="0" smtClean="0">
                <a:solidFill>
                  <a:schemeClr val="tx1"/>
                </a:solidFill>
                <a:latin typeface="Times New Roman" pitchFamily="18" charset="0"/>
                <a:cs typeface="Times New Roman" pitchFamily="18" charset="0"/>
              </a:rPr>
              <a:t>connection</a:t>
            </a:r>
            <a:r>
              <a:rPr lang="en-US" dirty="0" smtClean="0">
                <a:solidFill>
                  <a:schemeClr val="tx1"/>
                </a:solidFill>
                <a:latin typeface="Times New Roman" pitchFamily="18" charset="0"/>
                <a:cs typeface="Times New Roman" pitchFamily="18" charset="0"/>
              </a:rPr>
              <a:t> between the transport layers at two host before transferring data.</a:t>
            </a:r>
          </a:p>
          <a:p>
            <a:pPr marL="457200" indent="-457200">
              <a:buFont typeface="Arial" panose="020B0604020202020204" pitchFamily="34" charset="0"/>
              <a:buChar char="•"/>
            </a:pPr>
            <a:r>
              <a:rPr lang="en-US" dirty="0" smtClean="0">
                <a:solidFill>
                  <a:schemeClr val="tx1"/>
                </a:solidFill>
                <a:latin typeface="Times New Roman" pitchFamily="18" charset="0"/>
                <a:cs typeface="Times New Roman" pitchFamily="18" charset="0"/>
              </a:rPr>
              <a:t>It creates a logical pipe between 2 TCPs for transferring a stream of bytes.</a:t>
            </a:r>
          </a:p>
          <a:p>
            <a:pPr marL="457200" indent="-457200">
              <a:buFont typeface="Arial" panose="020B0604020202020204" pitchFamily="34" charset="0"/>
              <a:buChar char="•"/>
            </a:pPr>
            <a:r>
              <a:rPr lang="en-US" dirty="0" smtClean="0">
                <a:solidFill>
                  <a:schemeClr val="tx1"/>
                </a:solidFill>
                <a:latin typeface="Times New Roman" pitchFamily="18" charset="0"/>
                <a:cs typeface="Times New Roman" pitchFamily="18" charset="0"/>
              </a:rPr>
              <a:t>TCP provides </a:t>
            </a:r>
            <a:r>
              <a:rPr lang="en-US" b="1" dirty="0" smtClean="0">
                <a:solidFill>
                  <a:schemeClr val="tx1"/>
                </a:solidFill>
                <a:latin typeface="Times New Roman" pitchFamily="18" charset="0"/>
                <a:cs typeface="Times New Roman" pitchFamily="18" charset="0"/>
              </a:rPr>
              <a:t>flow control ,error control and the congestion control </a:t>
            </a:r>
            <a:r>
              <a:rPr lang="en-US" dirty="0" smtClean="0">
                <a:solidFill>
                  <a:schemeClr val="tx1"/>
                </a:solidFill>
                <a:latin typeface="Times New Roman" pitchFamily="18" charset="0"/>
                <a:cs typeface="Times New Roman" pitchFamily="18" charset="0"/>
              </a:rPr>
              <a:t>to reduce the loss of segments due to congestion in the network.</a:t>
            </a:r>
            <a:endParaRPr lang="en-US" dirty="0">
              <a:solidFill>
                <a:schemeClr val="tx1"/>
              </a:solidFill>
              <a:latin typeface="Times New Roman" pitchFamily="18" charset="0"/>
              <a:cs typeface="Times New Roman" pitchFamily="18" charset="0"/>
            </a:endParaRPr>
          </a:p>
          <a:p>
            <a:pPr marL="457200" indent="-4572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14282992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382000" cy="3939540"/>
          </a:xfrm>
        </p:spPr>
        <p:txBody>
          <a:bodyPr/>
          <a:lstStyle/>
          <a:p>
            <a:pPr marL="457200" indent="-457200">
              <a:buFont typeface="Arial" panose="020B0604020202020204" pitchFamily="34" charset="0"/>
              <a:buChar char="•"/>
            </a:pPr>
            <a:r>
              <a:rPr lang="en-US" b="1" dirty="0">
                <a:solidFill>
                  <a:schemeClr val="tx1"/>
                </a:solidFill>
                <a:latin typeface="Times New Roman" pitchFamily="18" charset="0"/>
                <a:cs typeface="Times New Roman" pitchFamily="18" charset="0"/>
              </a:rPr>
              <a:t>User data protocol(UDP)</a:t>
            </a:r>
            <a:r>
              <a:rPr lang="en-US" dirty="0">
                <a:solidFill>
                  <a:schemeClr val="tx1"/>
                </a:solidFill>
                <a:latin typeface="Times New Roman" pitchFamily="18" charset="0"/>
                <a:cs typeface="Times New Roman" pitchFamily="18" charset="0"/>
              </a:rPr>
              <a:t>, is a </a:t>
            </a:r>
            <a:r>
              <a:rPr lang="en-US" i="1" dirty="0">
                <a:solidFill>
                  <a:schemeClr val="tx1"/>
                </a:solidFill>
                <a:latin typeface="Times New Roman" pitchFamily="18" charset="0"/>
                <a:cs typeface="Times New Roman" pitchFamily="18" charset="0"/>
              </a:rPr>
              <a:t>connectionless protocol</a:t>
            </a:r>
            <a:r>
              <a:rPr lang="en-US" dirty="0">
                <a:solidFill>
                  <a:schemeClr val="tx1"/>
                </a:solidFill>
                <a:latin typeface="Times New Roman" pitchFamily="18" charset="0"/>
                <a:cs typeface="Times New Roman" pitchFamily="18" charset="0"/>
              </a:rPr>
              <a:t> that transmit the user datagram without first creating the logical connection.</a:t>
            </a:r>
          </a:p>
          <a:p>
            <a:pPr marL="457200" indent="-457200">
              <a:buFont typeface="Arial" panose="020B0604020202020204" pitchFamily="34" charset="0"/>
              <a:buChar char="•"/>
            </a:pPr>
            <a:r>
              <a:rPr lang="en-US" dirty="0" smtClean="0">
                <a:solidFill>
                  <a:schemeClr val="tx1"/>
                </a:solidFill>
                <a:latin typeface="Times New Roman" pitchFamily="18" charset="0"/>
                <a:cs typeface="Times New Roman" pitchFamily="18" charset="0"/>
              </a:rPr>
              <a:t>It is attractive to an application program that needs to send short messages</a:t>
            </a:r>
          </a:p>
          <a:p>
            <a:pPr marL="457200" indent="-457200">
              <a:buFont typeface="Arial" panose="020B0604020202020204" pitchFamily="34" charset="0"/>
              <a:buChar char="•"/>
            </a:pPr>
            <a:r>
              <a:rPr lang="en-US" dirty="0" smtClean="0">
                <a:solidFill>
                  <a:schemeClr val="tx1"/>
                </a:solidFill>
                <a:latin typeface="Times New Roman" pitchFamily="18" charset="0"/>
                <a:cs typeface="Times New Roman" pitchFamily="18" charset="0"/>
              </a:rPr>
              <a:t>A new protocol, </a:t>
            </a:r>
            <a:r>
              <a:rPr lang="en-US" b="1" dirty="0">
                <a:solidFill>
                  <a:schemeClr val="tx1"/>
                </a:solidFill>
                <a:latin typeface="Times New Roman" pitchFamily="18" charset="0"/>
                <a:cs typeface="Times New Roman" pitchFamily="18" charset="0"/>
              </a:rPr>
              <a:t>S</a:t>
            </a:r>
            <a:r>
              <a:rPr lang="en-US" b="1" dirty="0" smtClean="0">
                <a:solidFill>
                  <a:schemeClr val="tx1"/>
                </a:solidFill>
                <a:latin typeface="Times New Roman" pitchFamily="18" charset="0"/>
                <a:cs typeface="Times New Roman" pitchFamily="18" charset="0"/>
              </a:rPr>
              <a:t>tream </a:t>
            </a:r>
            <a:r>
              <a:rPr lang="en-US" b="1" dirty="0">
                <a:solidFill>
                  <a:schemeClr val="tx1"/>
                </a:solidFill>
                <a:latin typeface="Times New Roman" pitchFamily="18" charset="0"/>
                <a:cs typeface="Times New Roman" pitchFamily="18" charset="0"/>
              </a:rPr>
              <a:t>C</a:t>
            </a:r>
            <a:r>
              <a:rPr lang="en-US" b="1" dirty="0" smtClean="0">
                <a:solidFill>
                  <a:schemeClr val="tx1"/>
                </a:solidFill>
                <a:latin typeface="Times New Roman" pitchFamily="18" charset="0"/>
                <a:cs typeface="Times New Roman" pitchFamily="18" charset="0"/>
              </a:rPr>
              <a:t>ontrol </a:t>
            </a:r>
            <a:r>
              <a:rPr lang="en-US" b="1" dirty="0">
                <a:solidFill>
                  <a:schemeClr val="tx1"/>
                </a:solidFill>
                <a:latin typeface="Times New Roman" pitchFamily="18" charset="0"/>
                <a:cs typeface="Times New Roman" pitchFamily="18" charset="0"/>
              </a:rPr>
              <a:t>T</a:t>
            </a:r>
            <a:r>
              <a:rPr lang="en-US" b="1" dirty="0" smtClean="0">
                <a:solidFill>
                  <a:schemeClr val="tx1"/>
                </a:solidFill>
                <a:latin typeface="Times New Roman" pitchFamily="18" charset="0"/>
                <a:cs typeface="Times New Roman" pitchFamily="18" charset="0"/>
              </a:rPr>
              <a:t>ransmission Protocol (SCTP)  </a:t>
            </a:r>
            <a:r>
              <a:rPr lang="en-US" dirty="0" smtClean="0">
                <a:solidFill>
                  <a:schemeClr val="tx1"/>
                </a:solidFill>
                <a:latin typeface="Times New Roman" pitchFamily="18" charset="0"/>
                <a:cs typeface="Times New Roman" pitchFamily="18" charset="0"/>
              </a:rPr>
              <a:t>is designed to respond to new application that are emerging in the multimedia.</a:t>
            </a: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5390160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
            <a:ext cx="8839200" cy="677108"/>
          </a:xfrm>
        </p:spPr>
        <p:txBody>
          <a:bodyPr/>
          <a:lstStyle/>
          <a:p>
            <a:r>
              <a:rPr lang="en-IN" b="1" u="sng" dirty="0" smtClean="0">
                <a:latin typeface="Times New Roman" panose="02020603050405020304" pitchFamily="18" charset="0"/>
                <a:cs typeface="Times New Roman" panose="02020603050405020304" pitchFamily="18" charset="0"/>
              </a:rPr>
              <a:t>Network Layer</a:t>
            </a:r>
            <a:endParaRPr lang="en-IN" b="1" u="sng"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838201"/>
            <a:ext cx="8991600" cy="5109091"/>
          </a:xfrm>
        </p:spPr>
        <p:txBody>
          <a:bodyPr/>
          <a:lstStyle/>
          <a:p>
            <a:pPr marL="457200" indent="-457200">
              <a:buFont typeface="Arial" panose="020B0604020202020204" pitchFamily="34" charset="0"/>
              <a:buChar char="•"/>
            </a:pPr>
            <a:r>
              <a:rPr lang="en-US" dirty="0">
                <a:solidFill>
                  <a:schemeClr val="tx1"/>
                </a:solidFill>
              </a:rPr>
              <a:t>It is </a:t>
            </a:r>
            <a:r>
              <a:rPr lang="en-US" b="1" dirty="0">
                <a:solidFill>
                  <a:schemeClr val="tx1"/>
                </a:solidFill>
              </a:rPr>
              <a:t>responsible </a:t>
            </a:r>
            <a:r>
              <a:rPr lang="en-US" dirty="0">
                <a:solidFill>
                  <a:schemeClr val="tx1"/>
                </a:solidFill>
              </a:rPr>
              <a:t>for creating connection  from source computer to destination </a:t>
            </a:r>
            <a:r>
              <a:rPr lang="en-US" dirty="0" smtClean="0">
                <a:solidFill>
                  <a:schemeClr val="tx1"/>
                </a:solidFill>
              </a:rPr>
              <a:t>computer.</a:t>
            </a:r>
            <a:endParaRPr lang="en-US" dirty="0">
              <a:solidFill>
                <a:schemeClr val="tx1"/>
              </a:solidFill>
            </a:endParaRPr>
          </a:p>
          <a:p>
            <a:pPr marL="457200" indent="-457200">
              <a:buFont typeface="Arial" panose="020B0604020202020204" pitchFamily="34" charset="0"/>
              <a:buChar char="•"/>
            </a:pPr>
            <a:r>
              <a:rPr lang="en-US" b="1" dirty="0">
                <a:solidFill>
                  <a:schemeClr val="tx1"/>
                </a:solidFill>
              </a:rPr>
              <a:t>Host-to-Host</a:t>
            </a:r>
            <a:r>
              <a:rPr lang="en-US" dirty="0">
                <a:solidFill>
                  <a:schemeClr val="tx1"/>
                </a:solidFill>
              </a:rPr>
              <a:t> </a:t>
            </a:r>
            <a:r>
              <a:rPr lang="en-US" dirty="0" smtClean="0">
                <a:solidFill>
                  <a:schemeClr val="tx1"/>
                </a:solidFill>
              </a:rPr>
              <a:t>connectivity.</a:t>
            </a:r>
            <a:endParaRPr lang="en-US" dirty="0">
              <a:solidFill>
                <a:schemeClr val="tx1"/>
              </a:solidFill>
            </a:endParaRPr>
          </a:p>
          <a:p>
            <a:pPr marL="457200" indent="-457200">
              <a:buFont typeface="Arial" panose="020B0604020202020204" pitchFamily="34" charset="0"/>
              <a:buChar char="•"/>
            </a:pPr>
            <a:r>
              <a:rPr lang="en-US" dirty="0">
                <a:solidFill>
                  <a:schemeClr val="tx1"/>
                </a:solidFill>
              </a:rPr>
              <a:t>Choosing the </a:t>
            </a:r>
            <a:r>
              <a:rPr lang="en-US" b="1" dirty="0">
                <a:solidFill>
                  <a:schemeClr val="tx1"/>
                </a:solidFill>
              </a:rPr>
              <a:t>best path </a:t>
            </a:r>
            <a:r>
              <a:rPr lang="en-US" dirty="0">
                <a:solidFill>
                  <a:schemeClr val="tx1"/>
                </a:solidFill>
              </a:rPr>
              <a:t>for each </a:t>
            </a:r>
            <a:r>
              <a:rPr lang="en-US" dirty="0" smtClean="0">
                <a:solidFill>
                  <a:schemeClr val="tx1"/>
                </a:solidFill>
              </a:rPr>
              <a:t>packet.</a:t>
            </a:r>
            <a:endParaRPr lang="en-US" dirty="0">
              <a:solidFill>
                <a:schemeClr val="tx1"/>
              </a:solidFill>
            </a:endParaRPr>
          </a:p>
          <a:p>
            <a:pPr marL="457200" indent="-457200">
              <a:buFont typeface="Arial" panose="020B0604020202020204" pitchFamily="34" charset="0"/>
              <a:buChar char="•"/>
            </a:pPr>
            <a:r>
              <a:rPr lang="en-US" dirty="0" smtClean="0">
                <a:solidFill>
                  <a:schemeClr val="tx1"/>
                </a:solidFill>
              </a:rPr>
              <a:t> Routing </a:t>
            </a:r>
            <a:r>
              <a:rPr lang="en-US" dirty="0">
                <a:solidFill>
                  <a:schemeClr val="tx1"/>
                </a:solidFill>
              </a:rPr>
              <a:t>of packets through possible routes</a:t>
            </a:r>
          </a:p>
          <a:p>
            <a:pPr marL="914400" lvl="1"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Addressing</a:t>
            </a:r>
          </a:p>
          <a:p>
            <a:pPr marL="914400" lvl="1"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Routing</a:t>
            </a:r>
          </a:p>
          <a:p>
            <a:pPr marL="914400" lvl="1"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IP(main protocol), routing protocols(Unicast,  Multicast), Companion Protocols (ICMP, IGMP,  DHCP, ARP)</a:t>
            </a:r>
          </a:p>
          <a:p>
            <a:endParaRPr lang="en-IN" dirty="0"/>
          </a:p>
        </p:txBody>
      </p:sp>
    </p:spTree>
    <p:extLst>
      <p:ext uri="{BB962C8B-B14F-4D97-AF65-F5344CB8AC3E}">
        <p14:creationId xmlns:p14="http://schemas.microsoft.com/office/powerpoint/2010/main" val="76055180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677108"/>
          </a:xfrm>
        </p:spPr>
        <p:txBody>
          <a:bodyPr/>
          <a:lstStyle/>
          <a:p>
            <a:r>
              <a:rPr lang="en-US" b="1" u="sng" dirty="0" smtClean="0">
                <a:latin typeface="Times New Roman" panose="02020603050405020304" pitchFamily="18" charset="0"/>
                <a:cs typeface="Times New Roman" panose="02020603050405020304" pitchFamily="18" charset="0"/>
              </a:rPr>
              <a:t>Network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066800"/>
            <a:ext cx="8686800" cy="5410200"/>
          </a:xfrm>
        </p:spPr>
        <p:txBody>
          <a:bodyPr>
            <a:normAutofit/>
          </a:bodyPr>
          <a:lstStyle/>
          <a:p>
            <a:pPr marL="457200" indent="-457200">
              <a:buFont typeface="Arial" panose="020B0604020202020204" pitchFamily="34" charset="0"/>
              <a:buChar char="•"/>
            </a:pPr>
            <a:r>
              <a:rPr lang="en-US" b="1" dirty="0" smtClean="0">
                <a:solidFill>
                  <a:schemeClr val="tx1"/>
                </a:solidFill>
              </a:rPr>
              <a:t>Internet protocol</a:t>
            </a:r>
            <a:r>
              <a:rPr lang="en-US" dirty="0" smtClean="0">
                <a:solidFill>
                  <a:schemeClr val="tx1"/>
                </a:solidFill>
              </a:rPr>
              <a:t>, that defines the format of the </a:t>
            </a:r>
            <a:r>
              <a:rPr lang="en-US" b="1" dirty="0" smtClean="0">
                <a:solidFill>
                  <a:schemeClr val="tx1"/>
                </a:solidFill>
              </a:rPr>
              <a:t>packet</a:t>
            </a:r>
            <a:r>
              <a:rPr lang="en-US" dirty="0" smtClean="0">
                <a:solidFill>
                  <a:schemeClr val="tx1"/>
                </a:solidFill>
              </a:rPr>
              <a:t>, called a </a:t>
            </a:r>
            <a:r>
              <a:rPr lang="en-US" b="1" dirty="0" smtClean="0">
                <a:solidFill>
                  <a:schemeClr val="tx1"/>
                </a:solidFill>
              </a:rPr>
              <a:t>datagram</a:t>
            </a:r>
            <a:r>
              <a:rPr lang="en-US" dirty="0" smtClean="0">
                <a:solidFill>
                  <a:schemeClr val="tx1"/>
                </a:solidFill>
              </a:rPr>
              <a:t> at the network layer. IP also define the </a:t>
            </a:r>
            <a:r>
              <a:rPr lang="en-US" b="1" dirty="0" smtClean="0">
                <a:solidFill>
                  <a:schemeClr val="tx1"/>
                </a:solidFill>
              </a:rPr>
              <a:t>format and the structure of addresses</a:t>
            </a:r>
            <a:r>
              <a:rPr lang="en-US" dirty="0" smtClean="0">
                <a:solidFill>
                  <a:schemeClr val="tx1"/>
                </a:solidFill>
              </a:rPr>
              <a:t> used in the layer.</a:t>
            </a:r>
          </a:p>
          <a:p>
            <a:pPr marL="457200" indent="-457200">
              <a:buFont typeface="Arial" panose="020B0604020202020204" pitchFamily="34" charset="0"/>
              <a:buChar char="•"/>
            </a:pPr>
            <a:r>
              <a:rPr lang="en-US" dirty="0" smtClean="0">
                <a:solidFill>
                  <a:schemeClr val="tx1"/>
                </a:solidFill>
              </a:rPr>
              <a:t> IP is also responsible for </a:t>
            </a:r>
            <a:r>
              <a:rPr lang="en-US" b="1" dirty="0" smtClean="0">
                <a:solidFill>
                  <a:schemeClr val="tx1"/>
                </a:solidFill>
              </a:rPr>
              <a:t>routing a packet </a:t>
            </a:r>
            <a:r>
              <a:rPr lang="en-US" dirty="0" smtClean="0">
                <a:solidFill>
                  <a:schemeClr val="tx1"/>
                </a:solidFill>
              </a:rPr>
              <a:t>from its source to its destination, which is achieved by each router </a:t>
            </a:r>
            <a:r>
              <a:rPr lang="en-US" b="1" dirty="0" smtClean="0">
                <a:solidFill>
                  <a:schemeClr val="tx1"/>
                </a:solidFill>
              </a:rPr>
              <a:t>forwarding the datagram </a:t>
            </a:r>
            <a:r>
              <a:rPr lang="en-US" dirty="0" smtClean="0">
                <a:solidFill>
                  <a:schemeClr val="tx1"/>
                </a:solidFill>
              </a:rPr>
              <a:t>to the next router in the path.</a:t>
            </a:r>
            <a:endParaRPr lang="en-US" dirty="0">
              <a:solidFill>
                <a:schemeClr val="tx1"/>
              </a:solidFill>
            </a:endParaRPr>
          </a:p>
        </p:txBody>
      </p:sp>
    </p:spTree>
    <p:extLst>
      <p:ext uri="{BB962C8B-B14F-4D97-AF65-F5344CB8AC3E}">
        <p14:creationId xmlns:p14="http://schemas.microsoft.com/office/powerpoint/2010/main" val="390303129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Times New Roman" panose="02020603050405020304" pitchFamily="18" charset="0"/>
                <a:cs typeface="Times New Roman" panose="02020603050405020304" pitchFamily="18" charset="0"/>
              </a:rPr>
              <a:t>Network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371600"/>
            <a:ext cx="9144000" cy="4924425"/>
          </a:xfrm>
        </p:spPr>
        <p:txBody>
          <a:bodyPr/>
          <a:lstStyle/>
          <a:p>
            <a:pPr marL="457200" indent="-457200">
              <a:buFont typeface="Arial" panose="020B0604020202020204" pitchFamily="34" charset="0"/>
              <a:buChar char="•"/>
            </a:pPr>
            <a:r>
              <a:rPr lang="en-US" dirty="0" smtClean="0">
                <a:solidFill>
                  <a:schemeClr val="tx1"/>
                </a:solidFill>
              </a:rPr>
              <a:t>IP is a </a:t>
            </a:r>
            <a:r>
              <a:rPr lang="en-US" b="1" dirty="0" smtClean="0">
                <a:solidFill>
                  <a:schemeClr val="tx1"/>
                </a:solidFill>
              </a:rPr>
              <a:t>connectionless protocol  </a:t>
            </a:r>
            <a:r>
              <a:rPr lang="en-US" dirty="0" smtClean="0">
                <a:solidFill>
                  <a:schemeClr val="tx1"/>
                </a:solidFill>
              </a:rPr>
              <a:t>that provides no flow control, no error control, and no congestion control services.</a:t>
            </a:r>
          </a:p>
          <a:p>
            <a:pPr marL="457200" indent="-457200">
              <a:buFont typeface="Arial" panose="020B0604020202020204" pitchFamily="34" charset="0"/>
              <a:buChar char="•"/>
            </a:pPr>
            <a:r>
              <a:rPr lang="en-US" dirty="0" smtClean="0">
                <a:solidFill>
                  <a:schemeClr val="tx1"/>
                </a:solidFill>
              </a:rPr>
              <a:t>The </a:t>
            </a:r>
            <a:r>
              <a:rPr lang="en-US" b="1" dirty="0" smtClean="0">
                <a:solidFill>
                  <a:schemeClr val="tx1"/>
                </a:solidFill>
              </a:rPr>
              <a:t>Internet Control Message Protocol(ICMP) </a:t>
            </a:r>
            <a:r>
              <a:rPr lang="en-US" dirty="0" smtClean="0">
                <a:solidFill>
                  <a:schemeClr val="tx1"/>
                </a:solidFill>
              </a:rPr>
              <a:t>helps IP to report some problems when routing a packet.</a:t>
            </a:r>
          </a:p>
          <a:p>
            <a:pPr marL="457200" indent="-457200">
              <a:buFont typeface="Arial" panose="020B0604020202020204" pitchFamily="34" charset="0"/>
              <a:buChar char="•"/>
            </a:pPr>
            <a:r>
              <a:rPr lang="en-US" dirty="0" smtClean="0">
                <a:solidFill>
                  <a:schemeClr val="tx1"/>
                </a:solidFill>
              </a:rPr>
              <a:t>The </a:t>
            </a:r>
            <a:r>
              <a:rPr lang="en-US" b="1" dirty="0" smtClean="0">
                <a:solidFill>
                  <a:schemeClr val="tx1"/>
                </a:solidFill>
              </a:rPr>
              <a:t>Internet Group Management Protocol (IGMP)</a:t>
            </a:r>
            <a:r>
              <a:rPr lang="en-US" dirty="0" smtClean="0">
                <a:solidFill>
                  <a:schemeClr val="tx1"/>
                </a:solidFill>
              </a:rPr>
              <a:t>is another protocol that helps IP in multitasking.</a:t>
            </a:r>
          </a:p>
          <a:p>
            <a:pPr marL="457200" indent="-4572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2331653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Times New Roman" panose="02020603050405020304" pitchFamily="18" charset="0"/>
                <a:cs typeface="Times New Roman" panose="02020603050405020304" pitchFamily="18" charset="0"/>
              </a:rPr>
              <a:t>Network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600198"/>
            <a:ext cx="8915400" cy="5029201"/>
          </a:xfrm>
        </p:spPr>
        <p:txBody>
          <a:bodyPr/>
          <a:lstStyle/>
          <a:p>
            <a:pPr marL="457200" indent="-457200">
              <a:buFont typeface="Arial" panose="020B0604020202020204" pitchFamily="34" charset="0"/>
              <a:buChar char="•"/>
            </a:pPr>
            <a:r>
              <a:rPr lang="en-US" dirty="0" smtClean="0">
                <a:solidFill>
                  <a:schemeClr val="tx1"/>
                </a:solidFill>
              </a:rPr>
              <a:t>The </a:t>
            </a:r>
            <a:r>
              <a:rPr lang="en-US" b="1" dirty="0" smtClean="0">
                <a:solidFill>
                  <a:schemeClr val="tx1"/>
                </a:solidFill>
              </a:rPr>
              <a:t>Dynamic </a:t>
            </a:r>
            <a:r>
              <a:rPr lang="en-US" b="1" dirty="0">
                <a:solidFill>
                  <a:schemeClr val="tx1"/>
                </a:solidFill>
              </a:rPr>
              <a:t>H</a:t>
            </a:r>
            <a:r>
              <a:rPr lang="en-US" b="1" dirty="0" smtClean="0">
                <a:solidFill>
                  <a:schemeClr val="tx1"/>
                </a:solidFill>
              </a:rPr>
              <a:t>ost Configuration  Protocol (DHCP) </a:t>
            </a:r>
            <a:r>
              <a:rPr lang="en-US" dirty="0" smtClean="0">
                <a:solidFill>
                  <a:schemeClr val="tx1"/>
                </a:solidFill>
              </a:rPr>
              <a:t>helps IP to get the network layer address for the host.</a:t>
            </a:r>
          </a:p>
          <a:p>
            <a:pPr marL="457200" indent="-457200">
              <a:buFont typeface="Arial" panose="020B0604020202020204" pitchFamily="34" charset="0"/>
              <a:buChar char="•"/>
            </a:pPr>
            <a:r>
              <a:rPr lang="en-US" dirty="0" smtClean="0">
                <a:solidFill>
                  <a:schemeClr val="tx1"/>
                </a:solidFill>
              </a:rPr>
              <a:t>The </a:t>
            </a:r>
            <a:r>
              <a:rPr lang="en-US" b="1" dirty="0" smtClean="0">
                <a:solidFill>
                  <a:schemeClr val="tx1"/>
                </a:solidFill>
              </a:rPr>
              <a:t>Address Resolution Protocol (ARP) </a:t>
            </a:r>
            <a:r>
              <a:rPr lang="en-US" dirty="0" smtClean="0">
                <a:solidFill>
                  <a:schemeClr val="tx1"/>
                </a:solidFill>
              </a:rPr>
              <a:t>is the protocol that helps IP to </a:t>
            </a:r>
            <a:r>
              <a:rPr lang="en-US" b="1" dirty="0" smtClean="0">
                <a:solidFill>
                  <a:schemeClr val="tx1"/>
                </a:solidFill>
              </a:rPr>
              <a:t>find the link-layer address </a:t>
            </a:r>
            <a:r>
              <a:rPr lang="en-US" dirty="0" smtClean="0">
                <a:solidFill>
                  <a:schemeClr val="tx1"/>
                </a:solidFill>
              </a:rPr>
              <a:t>of a host or a router when its network address is given.</a:t>
            </a:r>
            <a:endParaRPr lang="en-US" dirty="0">
              <a:solidFill>
                <a:schemeClr val="tx1"/>
              </a:solidFill>
            </a:endParaRPr>
          </a:p>
        </p:txBody>
      </p:sp>
    </p:spTree>
    <p:extLst>
      <p:ext uri="{BB962C8B-B14F-4D97-AF65-F5344CB8AC3E}">
        <p14:creationId xmlns:p14="http://schemas.microsoft.com/office/powerpoint/2010/main" val="227375192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69985" cy="677108"/>
          </a:xfrm>
        </p:spPr>
        <p:txBody>
          <a:bodyPr/>
          <a:lstStyle/>
          <a:p>
            <a:r>
              <a:rPr lang="en-US" b="1" u="sng" dirty="0" smtClean="0">
                <a:latin typeface="Times New Roman" panose="02020603050405020304" pitchFamily="18" charset="0"/>
                <a:cs typeface="Times New Roman" panose="02020603050405020304" pitchFamily="18" charset="0"/>
              </a:rPr>
              <a:t>Data Link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990600"/>
            <a:ext cx="8686800" cy="5638800"/>
          </a:xfrm>
        </p:spPr>
        <p:txBody>
          <a:bodyPr>
            <a:normAutofit/>
          </a:bodyPr>
          <a:lstStyle/>
          <a:p>
            <a:pPr marL="457200" indent="-457200">
              <a:buFont typeface="Arial" panose="020B0604020202020204" pitchFamily="34" charset="0"/>
              <a:buChar char="•"/>
            </a:pPr>
            <a:r>
              <a:rPr lang="en-US" dirty="0" smtClean="0">
                <a:solidFill>
                  <a:schemeClr val="tx1"/>
                </a:solidFill>
              </a:rPr>
              <a:t>The data link layer is </a:t>
            </a:r>
            <a:r>
              <a:rPr lang="en-US" b="1" dirty="0" smtClean="0">
                <a:solidFill>
                  <a:schemeClr val="tx1"/>
                </a:solidFill>
              </a:rPr>
              <a:t>responsible</a:t>
            </a:r>
            <a:r>
              <a:rPr lang="en-US" dirty="0" smtClean="0">
                <a:solidFill>
                  <a:schemeClr val="tx1"/>
                </a:solidFill>
              </a:rPr>
              <a:t> for taking the datagram and moving it across the link.</a:t>
            </a:r>
          </a:p>
          <a:p>
            <a:pPr marL="457200" indent="-457200">
              <a:buFont typeface="Arial" panose="020B0604020202020204" pitchFamily="34" charset="0"/>
              <a:buChar char="•"/>
            </a:pPr>
            <a:r>
              <a:rPr lang="en-US" dirty="0" smtClean="0">
                <a:solidFill>
                  <a:schemeClr val="tx1"/>
                </a:solidFill>
              </a:rPr>
              <a:t>The link can be a wired LAN with a link-layer switch, a wireless LAN, a wired WAN, or a wireless WAN.</a:t>
            </a:r>
          </a:p>
          <a:p>
            <a:pPr marL="457200" indent="-457200">
              <a:buFont typeface="Arial" panose="020B0604020202020204" pitchFamily="34" charset="0"/>
              <a:buChar char="•"/>
            </a:pPr>
            <a:r>
              <a:rPr lang="en-US" dirty="0" smtClean="0">
                <a:solidFill>
                  <a:schemeClr val="tx1"/>
                </a:solidFill>
              </a:rPr>
              <a:t>The data link layer takes the datagram and </a:t>
            </a:r>
            <a:r>
              <a:rPr lang="en-US" b="1" dirty="0" smtClean="0">
                <a:solidFill>
                  <a:schemeClr val="tx1"/>
                </a:solidFill>
              </a:rPr>
              <a:t>encapsulates</a:t>
            </a:r>
            <a:r>
              <a:rPr lang="en-US" dirty="0" smtClean="0">
                <a:solidFill>
                  <a:schemeClr val="tx1"/>
                </a:solidFill>
              </a:rPr>
              <a:t> it in a packet called </a:t>
            </a:r>
            <a:r>
              <a:rPr lang="en-US" b="1" dirty="0" smtClean="0">
                <a:solidFill>
                  <a:schemeClr val="tx1"/>
                </a:solidFill>
              </a:rPr>
              <a:t>frame.</a:t>
            </a:r>
          </a:p>
          <a:p>
            <a:pPr marL="457200" indent="-457200">
              <a:buFont typeface="Arial" panose="020B0604020202020204" pitchFamily="34" charset="0"/>
              <a:buChar char="•"/>
            </a:pPr>
            <a:r>
              <a:rPr lang="en-US" dirty="0" smtClean="0">
                <a:solidFill>
                  <a:schemeClr val="tx1"/>
                </a:solidFill>
              </a:rPr>
              <a:t>Each link layer protocol may provide a different service. Some link layer protocol provide </a:t>
            </a:r>
            <a:r>
              <a:rPr lang="en-US" b="1" dirty="0" smtClean="0">
                <a:solidFill>
                  <a:schemeClr val="tx1"/>
                </a:solidFill>
              </a:rPr>
              <a:t>complete error detection and correction.</a:t>
            </a:r>
          </a:p>
        </p:txBody>
      </p:sp>
    </p:spTree>
    <p:extLst>
      <p:ext uri="{BB962C8B-B14F-4D97-AF65-F5344CB8AC3E}">
        <p14:creationId xmlns:p14="http://schemas.microsoft.com/office/powerpoint/2010/main" val="78029436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Times New Roman" panose="02020603050405020304" pitchFamily="18" charset="0"/>
                <a:cs typeface="Times New Roman" panose="02020603050405020304" pitchFamily="18" charset="0"/>
              </a:rPr>
              <a:t>Physical Layer</a:t>
            </a: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158493"/>
            <a:ext cx="8991599" cy="5909310"/>
          </a:xfrm>
        </p:spPr>
        <p:txBody>
          <a:bodyPr/>
          <a:lstStyle/>
          <a:p>
            <a:pPr marL="457200" indent="-457200">
              <a:buFont typeface="Arial" panose="020B0604020202020204" pitchFamily="34" charset="0"/>
              <a:buChar char="•"/>
            </a:pPr>
            <a:r>
              <a:rPr lang="en-US" dirty="0" smtClean="0">
                <a:solidFill>
                  <a:schemeClr val="tx1"/>
                </a:solidFill>
              </a:rPr>
              <a:t>The physical layer is </a:t>
            </a:r>
            <a:r>
              <a:rPr lang="en-US" b="1" dirty="0" smtClean="0">
                <a:solidFill>
                  <a:schemeClr val="tx1"/>
                </a:solidFill>
              </a:rPr>
              <a:t>responsible </a:t>
            </a:r>
            <a:r>
              <a:rPr lang="en-US" dirty="0" smtClean="0">
                <a:solidFill>
                  <a:schemeClr val="tx1"/>
                </a:solidFill>
              </a:rPr>
              <a:t>for carrying </a:t>
            </a:r>
            <a:r>
              <a:rPr lang="en-US" b="1" dirty="0" smtClean="0">
                <a:solidFill>
                  <a:schemeClr val="tx1"/>
                </a:solidFill>
              </a:rPr>
              <a:t>individual bits</a:t>
            </a:r>
            <a:r>
              <a:rPr lang="en-US" dirty="0" smtClean="0">
                <a:solidFill>
                  <a:schemeClr val="tx1"/>
                </a:solidFill>
              </a:rPr>
              <a:t> in a frame across the link.</a:t>
            </a:r>
          </a:p>
          <a:p>
            <a:pPr marL="457200" indent="-457200">
              <a:buFont typeface="Arial" panose="020B0604020202020204" pitchFamily="34" charset="0"/>
              <a:buChar char="•"/>
            </a:pPr>
            <a:r>
              <a:rPr lang="en-US" dirty="0" smtClean="0">
                <a:solidFill>
                  <a:schemeClr val="tx1"/>
                </a:solidFill>
              </a:rPr>
              <a:t>Bits </a:t>
            </a:r>
            <a:r>
              <a:rPr lang="en-US" dirty="0">
                <a:solidFill>
                  <a:schemeClr val="tx1"/>
                </a:solidFill>
              </a:rPr>
              <a:t>“on the wire”</a:t>
            </a:r>
          </a:p>
          <a:p>
            <a:pPr marL="457200" indent="-457200">
              <a:buFontTx/>
              <a:buChar char="-"/>
            </a:pPr>
            <a:r>
              <a:rPr lang="en-US" dirty="0">
                <a:solidFill>
                  <a:schemeClr val="tx1"/>
                </a:solidFill>
              </a:rPr>
              <a:t>Physical layer protocols </a:t>
            </a:r>
            <a:r>
              <a:rPr lang="en-US" b="1" dirty="0">
                <a:solidFill>
                  <a:schemeClr val="tx1"/>
                </a:solidFill>
              </a:rPr>
              <a:t>transform the bits  into signals</a:t>
            </a:r>
            <a:r>
              <a:rPr lang="en-US" dirty="0">
                <a:solidFill>
                  <a:schemeClr val="tx1"/>
                </a:solidFill>
              </a:rPr>
              <a:t> that flows through the medium</a:t>
            </a:r>
            <a:r>
              <a:rPr lang="en-US" dirty="0" smtClean="0">
                <a:solidFill>
                  <a:schemeClr val="tx1"/>
                </a:solidFill>
              </a:rPr>
              <a:t>.</a:t>
            </a:r>
          </a:p>
          <a:p>
            <a:pPr marL="457200" indent="-457200">
              <a:buFontTx/>
              <a:buChar char="-"/>
            </a:pPr>
            <a:r>
              <a:rPr lang="en-US" dirty="0">
                <a:solidFill>
                  <a:schemeClr val="tx1"/>
                </a:solidFill>
              </a:rPr>
              <a:t>There are </a:t>
            </a:r>
            <a:r>
              <a:rPr lang="en-US" b="1" dirty="0">
                <a:solidFill>
                  <a:schemeClr val="tx1"/>
                </a:solidFill>
              </a:rPr>
              <a:t>several protocol </a:t>
            </a:r>
            <a:r>
              <a:rPr lang="en-US" dirty="0">
                <a:solidFill>
                  <a:schemeClr val="tx1"/>
                </a:solidFill>
              </a:rPr>
              <a:t>that transforms a bit to a signal.</a:t>
            </a:r>
          </a:p>
          <a:p>
            <a:pPr marL="457200" indent="-457200">
              <a:buFont typeface="Arial" panose="020B0604020202020204" pitchFamily="34" charset="0"/>
              <a:buChar char="•"/>
            </a:pPr>
            <a:r>
              <a:rPr lang="en-US" dirty="0" smtClean="0">
                <a:solidFill>
                  <a:schemeClr val="tx1"/>
                </a:solidFill>
              </a:rPr>
              <a:t>Protocol </a:t>
            </a:r>
            <a:r>
              <a:rPr lang="en-US" dirty="0">
                <a:solidFill>
                  <a:schemeClr val="tx1"/>
                </a:solidFill>
              </a:rPr>
              <a:t>is used to connect to the host, so that the packets can be sent over it.</a:t>
            </a:r>
          </a:p>
          <a:p>
            <a:endParaRPr lang="en-US" dirty="0" smtClean="0">
              <a:solidFill>
                <a:schemeClr val="tx1"/>
              </a:solidFill>
            </a:endParaRPr>
          </a:p>
          <a:p>
            <a:endParaRPr lang="en-US" dirty="0" smtClean="0"/>
          </a:p>
          <a:p>
            <a:endParaRPr lang="en-US" dirty="0"/>
          </a:p>
        </p:txBody>
      </p:sp>
    </p:spTree>
    <p:extLst>
      <p:ext uri="{BB962C8B-B14F-4D97-AF65-F5344CB8AC3E}">
        <p14:creationId xmlns:p14="http://schemas.microsoft.com/office/powerpoint/2010/main" val="158442356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81000"/>
            <a:ext cx="8839200" cy="677108"/>
          </a:xfrm>
        </p:spPr>
        <p:txBody>
          <a:bodyPr/>
          <a:lstStyle/>
          <a:p>
            <a:r>
              <a:rPr lang="en-IN" dirty="0" smtClean="0">
                <a:latin typeface="Times New Roman" panose="02020603050405020304" pitchFamily="18" charset="0"/>
                <a:cs typeface="Times New Roman" panose="02020603050405020304" pitchFamily="18" charset="0"/>
              </a:rPr>
              <a:t>   </a:t>
            </a:r>
            <a:r>
              <a:rPr lang="en-IN" b="1" dirty="0" smtClean="0">
                <a:latin typeface="Times New Roman" panose="02020603050405020304" pitchFamily="18" charset="0"/>
                <a:cs typeface="Times New Roman" panose="02020603050405020304" pitchFamily="18" charset="0"/>
              </a:rPr>
              <a:t>Encapsulation </a:t>
            </a:r>
            <a:r>
              <a:rPr lang="en-IN" b="1" dirty="0">
                <a:latin typeface="Times New Roman" panose="02020603050405020304" pitchFamily="18" charset="0"/>
                <a:cs typeface="Times New Roman" panose="02020603050405020304" pitchFamily="18" charset="0"/>
              </a:rPr>
              <a:t>and Decapsulation</a:t>
            </a:r>
          </a:p>
        </p:txBody>
      </p:sp>
      <p:sp>
        <p:nvSpPr>
          <p:cNvPr id="3" name="Text Placeholder 2"/>
          <p:cNvSpPr>
            <a:spLocks noGrp="1"/>
          </p:cNvSpPr>
          <p:nvPr>
            <p:ph type="body" idx="1"/>
          </p:nvPr>
        </p:nvSpPr>
        <p:spPr>
          <a:xfrm>
            <a:off x="152400" y="1447799"/>
            <a:ext cx="8839200" cy="5909309"/>
          </a:xfrm>
        </p:spPr>
        <p:txBody>
          <a:bodyPr/>
          <a:lstStyle/>
          <a:p>
            <a:r>
              <a:rPr lang="en-IN" dirty="0" smtClean="0">
                <a:solidFill>
                  <a:schemeClr val="tx1"/>
                </a:solidFill>
              </a:rPr>
              <a:t>One of the important </a:t>
            </a:r>
            <a:r>
              <a:rPr lang="en-IN" b="1" dirty="0" smtClean="0">
                <a:solidFill>
                  <a:schemeClr val="tx1"/>
                </a:solidFill>
              </a:rPr>
              <a:t>concept in protocol layering </a:t>
            </a:r>
            <a:r>
              <a:rPr lang="en-IN" dirty="0" smtClean="0">
                <a:solidFill>
                  <a:schemeClr val="tx1"/>
                </a:solidFill>
              </a:rPr>
              <a:t>in the internet is </a:t>
            </a:r>
            <a:r>
              <a:rPr lang="en-IN" dirty="0">
                <a:solidFill>
                  <a:schemeClr val="tx1"/>
                </a:solidFill>
                <a:latin typeface="Times New Roman" panose="02020603050405020304" pitchFamily="18" charset="0"/>
                <a:cs typeface="Times New Roman" panose="02020603050405020304" pitchFamily="18" charset="0"/>
              </a:rPr>
              <a:t>Encapsulation /</a:t>
            </a:r>
            <a:r>
              <a:rPr lang="en-IN" dirty="0" smtClean="0">
                <a:solidFill>
                  <a:schemeClr val="tx1"/>
                </a:solidFill>
                <a:latin typeface="Times New Roman" panose="02020603050405020304" pitchFamily="18" charset="0"/>
                <a:cs typeface="Times New Roman" panose="02020603050405020304" pitchFamily="18" charset="0"/>
              </a:rPr>
              <a:t> </a:t>
            </a:r>
            <a:r>
              <a:rPr lang="en-IN" dirty="0" err="1" smtClean="0">
                <a:solidFill>
                  <a:schemeClr val="tx1"/>
                </a:solidFill>
                <a:latin typeface="Times New Roman" panose="02020603050405020304" pitchFamily="18" charset="0"/>
                <a:cs typeface="Times New Roman" panose="02020603050405020304" pitchFamily="18" charset="0"/>
              </a:rPr>
              <a:t>Decapsulation</a:t>
            </a:r>
            <a:r>
              <a:rPr lang="en-IN" dirty="0" smtClean="0">
                <a:solidFill>
                  <a:schemeClr val="tx1"/>
                </a:solidFill>
                <a:latin typeface="Times New Roman" panose="02020603050405020304" pitchFamily="18" charset="0"/>
                <a:cs typeface="Times New Roman" panose="02020603050405020304" pitchFamily="18" charset="0"/>
              </a:rPr>
              <a:t>.</a:t>
            </a:r>
            <a:endParaRPr lang="en-IN" dirty="0" smtClean="0">
              <a:solidFill>
                <a:schemeClr val="tx1"/>
              </a:solidFill>
            </a:endParaRPr>
          </a:p>
          <a:p>
            <a:pPr marL="457200" indent="-457200">
              <a:buFont typeface="Arial" panose="020B0604020202020204" pitchFamily="34" charset="0"/>
              <a:buChar char="•"/>
            </a:pPr>
            <a:r>
              <a:rPr lang="en-IN" dirty="0" smtClean="0">
                <a:solidFill>
                  <a:srgbClr val="FF0000"/>
                </a:solidFill>
              </a:rPr>
              <a:t>Encapsulation </a:t>
            </a:r>
            <a:r>
              <a:rPr lang="en-IN" dirty="0">
                <a:solidFill>
                  <a:srgbClr val="FF0000"/>
                </a:solidFill>
              </a:rPr>
              <a:t>at the Source Host </a:t>
            </a:r>
            <a:r>
              <a:rPr lang="en-IN" dirty="0"/>
              <a:t>– </a:t>
            </a:r>
            <a:endParaRPr lang="en-IN" dirty="0" smtClean="0"/>
          </a:p>
          <a:p>
            <a:pPr marL="514350" indent="-514350">
              <a:buAutoNum type="arabicPeriod"/>
            </a:pPr>
            <a:r>
              <a:rPr lang="en-IN" dirty="0" smtClean="0">
                <a:solidFill>
                  <a:schemeClr val="tx1"/>
                </a:solidFill>
              </a:rPr>
              <a:t>At the </a:t>
            </a:r>
            <a:r>
              <a:rPr lang="en-IN" b="1" dirty="0" smtClean="0">
                <a:solidFill>
                  <a:schemeClr val="tx1"/>
                </a:solidFill>
              </a:rPr>
              <a:t>application layer</a:t>
            </a:r>
            <a:r>
              <a:rPr lang="en-IN" dirty="0" smtClean="0">
                <a:solidFill>
                  <a:schemeClr val="tx1"/>
                </a:solidFill>
              </a:rPr>
              <a:t>, the data to be exchanged referred as a </a:t>
            </a:r>
            <a:r>
              <a:rPr lang="en-IN" b="1" dirty="0" smtClean="0">
                <a:solidFill>
                  <a:srgbClr val="392D93"/>
                </a:solidFill>
              </a:rPr>
              <a:t>message (</a:t>
            </a:r>
            <a:r>
              <a:rPr lang="en-IN" dirty="0" smtClean="0">
                <a:solidFill>
                  <a:schemeClr val="tx1"/>
                </a:solidFill>
              </a:rPr>
              <a:t>no header/trailer</a:t>
            </a:r>
            <a:r>
              <a:rPr lang="en-IN" b="1" dirty="0" smtClean="0">
                <a:solidFill>
                  <a:srgbClr val="392D93"/>
                </a:solidFill>
              </a:rPr>
              <a:t>).</a:t>
            </a:r>
          </a:p>
          <a:p>
            <a:pPr marL="514350" indent="-514350">
              <a:buAutoNum type="arabicPeriod"/>
            </a:pPr>
            <a:r>
              <a:rPr lang="en-IN" dirty="0" smtClean="0">
                <a:solidFill>
                  <a:schemeClr val="tx1"/>
                </a:solidFill>
              </a:rPr>
              <a:t>At the </a:t>
            </a:r>
            <a:r>
              <a:rPr lang="en-IN" b="1" dirty="0" smtClean="0">
                <a:solidFill>
                  <a:schemeClr val="tx1"/>
                </a:solidFill>
              </a:rPr>
              <a:t>transport layer</a:t>
            </a:r>
            <a:r>
              <a:rPr lang="en-IN" dirty="0" smtClean="0">
                <a:solidFill>
                  <a:schemeClr val="tx1"/>
                </a:solidFill>
              </a:rPr>
              <a:t>, takes the message as the </a:t>
            </a:r>
            <a:r>
              <a:rPr lang="en-IN" b="1" dirty="0" smtClean="0">
                <a:solidFill>
                  <a:srgbClr val="392D93"/>
                </a:solidFill>
              </a:rPr>
              <a:t>payload</a:t>
            </a:r>
            <a:r>
              <a:rPr lang="en-IN" dirty="0" smtClean="0">
                <a:solidFill>
                  <a:schemeClr val="tx1"/>
                </a:solidFill>
              </a:rPr>
              <a:t>, adds header(identifiers of the source and destination application programs, information for flow, error control, congestion control). Transport layer packet is called  </a:t>
            </a:r>
            <a:r>
              <a:rPr lang="en-IN" b="1" dirty="0" smtClean="0">
                <a:solidFill>
                  <a:srgbClr val="392D93"/>
                </a:solidFill>
              </a:rPr>
              <a:t>segment.</a:t>
            </a:r>
          </a:p>
          <a:p>
            <a:endParaRPr lang="en-IN" dirty="0"/>
          </a:p>
          <a:p>
            <a:endParaRPr lang="en-IN" dirty="0"/>
          </a:p>
        </p:txBody>
      </p:sp>
    </p:spTree>
    <p:extLst>
      <p:ext uri="{BB962C8B-B14F-4D97-AF65-F5344CB8AC3E}">
        <p14:creationId xmlns:p14="http://schemas.microsoft.com/office/powerpoint/2010/main" val="1491760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7795971" cy="696594"/>
          </a:xfrm>
        </p:spPr>
        <p:txBody>
          <a:bodyPr/>
          <a:lstStyle/>
          <a:p>
            <a:r>
              <a:rPr lang="en-IN" b="1" dirty="0" smtClean="0">
                <a:latin typeface="Times New Roman" panose="02020603050405020304" pitchFamily="18" charset="0"/>
                <a:cs typeface="Times New Roman" panose="02020603050405020304" pitchFamily="18" charset="0"/>
              </a:rPr>
              <a:t>2.Local </a:t>
            </a:r>
            <a:r>
              <a:rPr lang="en-IN" b="1" dirty="0">
                <a:latin typeface="Times New Roman" panose="02020603050405020304" pitchFamily="18" charset="0"/>
                <a:cs typeface="Times New Roman" panose="02020603050405020304" pitchFamily="18" charset="0"/>
              </a:rPr>
              <a:t>Area Network</a:t>
            </a:r>
          </a:p>
        </p:txBody>
      </p:sp>
      <p:sp>
        <p:nvSpPr>
          <p:cNvPr id="3" name="Text Placeholder 2"/>
          <p:cNvSpPr>
            <a:spLocks noGrp="1"/>
          </p:cNvSpPr>
          <p:nvPr>
            <p:ph type="body" idx="1"/>
          </p:nvPr>
        </p:nvSpPr>
        <p:spPr>
          <a:xfrm>
            <a:off x="0" y="772794"/>
            <a:ext cx="9144000" cy="5909310"/>
          </a:xfrm>
        </p:spPr>
        <p:txBody>
          <a:bodyPr/>
          <a:lstStyle/>
          <a:p>
            <a:pPr marL="457200" indent="-457200">
              <a:buFont typeface="Arial" panose="020B0604020202020204" pitchFamily="34" charset="0"/>
              <a:buChar char="•"/>
            </a:pPr>
            <a:r>
              <a:rPr lang="en-US" dirty="0" smtClean="0">
                <a:solidFill>
                  <a:schemeClr val="tx1"/>
                </a:solidFill>
              </a:rPr>
              <a:t>LANs </a:t>
            </a:r>
            <a:r>
              <a:rPr lang="en-US" dirty="0">
                <a:solidFill>
                  <a:schemeClr val="tx1"/>
                </a:solidFill>
              </a:rPr>
              <a:t>are basically used to connect a </a:t>
            </a:r>
            <a:r>
              <a:rPr lang="en-US" b="1" dirty="0">
                <a:solidFill>
                  <a:schemeClr val="tx1"/>
                </a:solidFill>
              </a:rPr>
              <a:t>limited geographical </a:t>
            </a:r>
            <a:r>
              <a:rPr lang="en-US" b="1" dirty="0" smtClean="0">
                <a:solidFill>
                  <a:schemeClr val="tx1"/>
                </a:solidFill>
              </a:rPr>
              <a:t>area</a:t>
            </a:r>
            <a:r>
              <a:rPr lang="en-US" b="1" dirty="0">
                <a:solidFill>
                  <a:schemeClr val="tx1"/>
                </a:solidFill>
              </a:rPr>
              <a:t>.</a:t>
            </a:r>
            <a:endParaRPr lang="en-US" b="1" dirty="0" smtClean="0">
              <a:solidFill>
                <a:schemeClr val="tx1"/>
              </a:solidFill>
            </a:endParaRPr>
          </a:p>
          <a:p>
            <a:pPr marL="457200" indent="-457200">
              <a:buFont typeface="Arial" panose="020B0604020202020204" pitchFamily="34" charset="0"/>
              <a:buChar char="•"/>
            </a:pPr>
            <a:r>
              <a:rPr lang="en-US" spc="-80" dirty="0">
                <a:solidFill>
                  <a:schemeClr val="tx1"/>
                </a:solidFill>
                <a:latin typeface="Times New Roman" panose="02020603050405020304" pitchFamily="18" charset="0"/>
                <a:cs typeface="Times New Roman" panose="02020603050405020304" pitchFamily="18" charset="0"/>
              </a:rPr>
              <a:t>Normally </a:t>
            </a:r>
            <a:r>
              <a:rPr lang="en-US" b="1" spc="-80" dirty="0">
                <a:solidFill>
                  <a:schemeClr val="tx1"/>
                </a:solidFill>
                <a:latin typeface="Times New Roman" panose="02020603050405020304" pitchFamily="18" charset="0"/>
                <a:cs typeface="Times New Roman" panose="02020603050405020304" pitchFamily="18" charset="0"/>
              </a:rPr>
              <a:t>privately </a:t>
            </a:r>
            <a:r>
              <a:rPr lang="en-US" b="1" spc="-105" dirty="0">
                <a:solidFill>
                  <a:schemeClr val="tx1"/>
                </a:solidFill>
                <a:latin typeface="Times New Roman" panose="02020603050405020304" pitchFamily="18" charset="0"/>
                <a:cs typeface="Times New Roman" panose="02020603050405020304" pitchFamily="18" charset="0"/>
              </a:rPr>
              <a:t>owned</a:t>
            </a:r>
            <a:r>
              <a:rPr lang="en-US" spc="-105" dirty="0">
                <a:solidFill>
                  <a:schemeClr val="tx1"/>
                </a:solidFill>
                <a:latin typeface="Times New Roman" panose="02020603050405020304" pitchFamily="18" charset="0"/>
                <a:cs typeface="Times New Roman" panose="02020603050405020304" pitchFamily="18" charset="0"/>
              </a:rPr>
              <a:t>, </a:t>
            </a:r>
            <a:r>
              <a:rPr lang="en-US" spc="-150" dirty="0">
                <a:solidFill>
                  <a:schemeClr val="tx1"/>
                </a:solidFill>
                <a:latin typeface="Times New Roman" panose="02020603050405020304" pitchFamily="18" charset="0"/>
                <a:cs typeface="Times New Roman" panose="02020603050405020304" pitchFamily="18" charset="0"/>
              </a:rPr>
              <a:t>single </a:t>
            </a:r>
            <a:r>
              <a:rPr lang="en-US" spc="-70" dirty="0">
                <a:solidFill>
                  <a:schemeClr val="tx1"/>
                </a:solidFill>
                <a:latin typeface="Times New Roman" panose="02020603050405020304" pitchFamily="18" charset="0"/>
                <a:cs typeface="Times New Roman" panose="02020603050405020304" pitchFamily="18" charset="0"/>
              </a:rPr>
              <a:t>office,  </a:t>
            </a:r>
            <a:r>
              <a:rPr lang="en-US" spc="-80" dirty="0">
                <a:solidFill>
                  <a:schemeClr val="tx1"/>
                </a:solidFill>
                <a:latin typeface="Times New Roman" panose="02020603050405020304" pitchFamily="18" charset="0"/>
                <a:cs typeface="Times New Roman" panose="02020603050405020304" pitchFamily="18" charset="0"/>
              </a:rPr>
              <a:t>building, </a:t>
            </a:r>
            <a:r>
              <a:rPr lang="en-US" spc="-195" dirty="0">
                <a:solidFill>
                  <a:schemeClr val="tx1"/>
                </a:solidFill>
                <a:latin typeface="Times New Roman" panose="02020603050405020304" pitchFamily="18" charset="0"/>
                <a:cs typeface="Times New Roman" panose="02020603050405020304" pitchFamily="18" charset="0"/>
              </a:rPr>
              <a:t>campus </a:t>
            </a:r>
            <a:r>
              <a:rPr lang="en-US" spc="-100" dirty="0">
                <a:solidFill>
                  <a:schemeClr val="tx1"/>
                </a:solidFill>
                <a:latin typeface="Times New Roman" panose="02020603050405020304" pitchFamily="18" charset="0"/>
                <a:cs typeface="Times New Roman" panose="02020603050405020304" pitchFamily="18" charset="0"/>
              </a:rPr>
              <a:t>etc. </a:t>
            </a:r>
            <a:endParaRPr lang="en-US" spc="-1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dirty="0">
                <a:solidFill>
                  <a:schemeClr val="tx1"/>
                </a:solidFill>
              </a:rPr>
              <a:t>LANs are usually owned, controlled, and managed by a </a:t>
            </a:r>
            <a:r>
              <a:rPr lang="en-US" b="1" dirty="0">
                <a:solidFill>
                  <a:schemeClr val="tx1"/>
                </a:solidFill>
              </a:rPr>
              <a:t>single person </a:t>
            </a:r>
            <a:r>
              <a:rPr lang="en-US" dirty="0">
                <a:solidFill>
                  <a:schemeClr val="tx1"/>
                </a:solidFill>
              </a:rPr>
              <a:t>or any organization.  </a:t>
            </a:r>
            <a:endParaRPr lang="en-US" spc="-1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dirty="0">
                <a:solidFill>
                  <a:schemeClr val="tx1"/>
                </a:solidFill>
              </a:rPr>
              <a:t>LANs can span over a limited range i.e. of </a:t>
            </a:r>
            <a:r>
              <a:rPr lang="en-US" b="1" dirty="0">
                <a:solidFill>
                  <a:schemeClr val="tx1"/>
                </a:solidFill>
              </a:rPr>
              <a:t>1 km in radius. </a:t>
            </a:r>
            <a:endParaRPr lang="en-US" b="1" spc="-1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b="1" spc="-185" dirty="0" smtClean="0">
                <a:solidFill>
                  <a:schemeClr val="tx1"/>
                </a:solidFill>
                <a:latin typeface="Times New Roman" panose="02020603050405020304" pitchFamily="18" charset="0"/>
                <a:cs typeface="Times New Roman" panose="02020603050405020304" pitchFamily="18" charset="0"/>
              </a:rPr>
              <a:t>Purpose </a:t>
            </a:r>
            <a:r>
              <a:rPr lang="en-US" spc="-185" dirty="0">
                <a:solidFill>
                  <a:schemeClr val="tx1"/>
                </a:solidFill>
                <a:latin typeface="Times New Roman" panose="02020603050405020304" pitchFamily="18" charset="0"/>
                <a:cs typeface="Times New Roman" panose="02020603050405020304" pitchFamily="18" charset="0"/>
              </a:rPr>
              <a:t>– </a:t>
            </a:r>
            <a:r>
              <a:rPr lang="en-US" spc="-145" dirty="0">
                <a:solidFill>
                  <a:schemeClr val="tx1"/>
                </a:solidFill>
                <a:latin typeface="Times New Roman" panose="02020603050405020304" pitchFamily="18" charset="0"/>
                <a:cs typeface="Times New Roman" panose="02020603050405020304" pitchFamily="18" charset="0"/>
              </a:rPr>
              <a:t>resource  </a:t>
            </a:r>
            <a:r>
              <a:rPr lang="en-US" spc="-150" dirty="0" smtClean="0">
                <a:solidFill>
                  <a:schemeClr val="tx1"/>
                </a:solidFill>
                <a:latin typeface="Times New Roman" panose="02020603050405020304" pitchFamily="18" charset="0"/>
                <a:cs typeface="Times New Roman" panose="02020603050405020304" pitchFamily="18" charset="0"/>
              </a:rPr>
              <a:t>sharing.</a:t>
            </a:r>
            <a:r>
              <a:rPr lang="en-US" dirty="0" smtClean="0">
                <a:solidFill>
                  <a:schemeClr val="tx1"/>
                </a:solidFill>
                <a:latin typeface="Times New Roman" panose="02020603050405020304" pitchFamily="18" charset="0"/>
                <a:cs typeface="Times New Roman" panose="02020603050405020304" pitchFamily="18" charset="0"/>
              </a:rPr>
              <a:t> The </a:t>
            </a:r>
            <a:r>
              <a:rPr lang="en-US" dirty="0">
                <a:solidFill>
                  <a:schemeClr val="tx1"/>
                </a:solidFill>
                <a:latin typeface="Times New Roman" panose="02020603050405020304" pitchFamily="18" charset="0"/>
                <a:cs typeface="Times New Roman" panose="02020603050405020304" pitchFamily="18" charset="0"/>
              </a:rPr>
              <a:t>resources such as printers, file servers, scanners, and internet are easily sharable among computers</a:t>
            </a:r>
            <a:r>
              <a:rPr lang="en-US" dirty="0" smtClean="0">
                <a:solidFill>
                  <a:schemeClr val="tx1"/>
                </a:solidFill>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dirty="0">
                <a:solidFill>
                  <a:schemeClr val="tx1"/>
                </a:solidFill>
              </a:rPr>
              <a:t>LAN can be wired</a:t>
            </a:r>
            <a:r>
              <a:rPr lang="en-US" dirty="0" smtClean="0">
                <a:solidFill>
                  <a:schemeClr val="tx1"/>
                </a:solidFill>
              </a:rPr>
              <a:t>, wireless.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97255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52401"/>
            <a:ext cx="8686800" cy="4924425"/>
          </a:xfrm>
        </p:spPr>
        <p:txBody>
          <a:bodyPr/>
          <a:lstStyle/>
          <a:p>
            <a:r>
              <a:rPr lang="en-IN" dirty="0" smtClean="0">
                <a:solidFill>
                  <a:schemeClr val="tx1"/>
                </a:solidFill>
              </a:rPr>
              <a:t>3. At the </a:t>
            </a:r>
            <a:r>
              <a:rPr lang="en-IN" b="1" dirty="0" smtClean="0">
                <a:solidFill>
                  <a:schemeClr val="tx1"/>
                </a:solidFill>
              </a:rPr>
              <a:t>network layer</a:t>
            </a:r>
            <a:r>
              <a:rPr lang="en-IN" dirty="0" smtClean="0">
                <a:solidFill>
                  <a:schemeClr val="tx1"/>
                </a:solidFill>
              </a:rPr>
              <a:t>, adds the header(contains addresses of the source and destination hosts, error checking information ). The result of network layer packet is called a </a:t>
            </a:r>
            <a:r>
              <a:rPr lang="en-IN" b="1" dirty="0" smtClean="0">
                <a:solidFill>
                  <a:srgbClr val="392D93"/>
                </a:solidFill>
              </a:rPr>
              <a:t>datagram.</a:t>
            </a:r>
          </a:p>
          <a:p>
            <a:r>
              <a:rPr lang="en-IN" dirty="0" smtClean="0">
                <a:solidFill>
                  <a:schemeClr val="tx1"/>
                </a:solidFill>
              </a:rPr>
              <a:t>4. At </a:t>
            </a:r>
            <a:r>
              <a:rPr lang="en-IN" dirty="0">
                <a:solidFill>
                  <a:schemeClr val="tx1"/>
                </a:solidFill>
              </a:rPr>
              <a:t>the </a:t>
            </a:r>
            <a:r>
              <a:rPr lang="en-IN" b="1" dirty="0" smtClean="0">
                <a:solidFill>
                  <a:schemeClr val="tx1"/>
                </a:solidFill>
              </a:rPr>
              <a:t>data-link </a:t>
            </a:r>
            <a:r>
              <a:rPr lang="en-IN" b="1" dirty="0">
                <a:solidFill>
                  <a:schemeClr val="tx1"/>
                </a:solidFill>
              </a:rPr>
              <a:t>layer</a:t>
            </a:r>
            <a:r>
              <a:rPr lang="en-IN" dirty="0" smtClean="0">
                <a:solidFill>
                  <a:schemeClr val="tx1"/>
                </a:solidFill>
              </a:rPr>
              <a:t>, adds </a:t>
            </a:r>
            <a:r>
              <a:rPr lang="en-IN" dirty="0">
                <a:solidFill>
                  <a:schemeClr val="tx1"/>
                </a:solidFill>
              </a:rPr>
              <a:t>the </a:t>
            </a:r>
            <a:r>
              <a:rPr lang="en-IN" dirty="0" smtClean="0">
                <a:solidFill>
                  <a:schemeClr val="tx1"/>
                </a:solidFill>
              </a:rPr>
              <a:t>header (contains link-layer addresses of the host or the next hop(router)). </a:t>
            </a:r>
            <a:r>
              <a:rPr lang="en-IN" dirty="0">
                <a:solidFill>
                  <a:schemeClr val="tx1"/>
                </a:solidFill>
              </a:rPr>
              <a:t>The result of </a:t>
            </a:r>
            <a:r>
              <a:rPr lang="en-IN" dirty="0" smtClean="0">
                <a:solidFill>
                  <a:schemeClr val="tx1"/>
                </a:solidFill>
              </a:rPr>
              <a:t>data-link </a:t>
            </a:r>
            <a:r>
              <a:rPr lang="en-IN" dirty="0">
                <a:solidFill>
                  <a:schemeClr val="tx1"/>
                </a:solidFill>
              </a:rPr>
              <a:t>layer packet is called </a:t>
            </a:r>
            <a:r>
              <a:rPr lang="en-IN" dirty="0" smtClean="0">
                <a:solidFill>
                  <a:schemeClr val="tx1"/>
                </a:solidFill>
              </a:rPr>
              <a:t>a</a:t>
            </a:r>
            <a:r>
              <a:rPr lang="en-IN" b="1" dirty="0">
                <a:solidFill>
                  <a:srgbClr val="392D93"/>
                </a:solidFill>
              </a:rPr>
              <a:t> f</a:t>
            </a:r>
            <a:r>
              <a:rPr lang="en-IN" b="1" dirty="0" smtClean="0">
                <a:solidFill>
                  <a:srgbClr val="392D93"/>
                </a:solidFill>
              </a:rPr>
              <a:t>rame</a:t>
            </a:r>
            <a:r>
              <a:rPr lang="en-IN" dirty="0" smtClean="0">
                <a:solidFill>
                  <a:schemeClr val="tx1"/>
                </a:solidFill>
              </a:rPr>
              <a:t>.</a:t>
            </a:r>
          </a:p>
          <a:p>
            <a:r>
              <a:rPr lang="en-IN" dirty="0" smtClean="0">
                <a:solidFill>
                  <a:schemeClr val="tx1"/>
                </a:solidFill>
              </a:rPr>
              <a:t>5.The frame is passed to the </a:t>
            </a:r>
            <a:r>
              <a:rPr lang="en-IN" b="1" dirty="0" smtClean="0">
                <a:solidFill>
                  <a:schemeClr val="tx1"/>
                </a:solidFill>
              </a:rPr>
              <a:t>physical layer </a:t>
            </a:r>
            <a:r>
              <a:rPr lang="en-IN" dirty="0" smtClean="0">
                <a:solidFill>
                  <a:schemeClr val="tx1"/>
                </a:solidFill>
              </a:rPr>
              <a:t>for transmission.--</a:t>
            </a:r>
            <a:r>
              <a:rPr lang="en-IN" b="1" dirty="0" smtClean="0">
                <a:solidFill>
                  <a:schemeClr val="tx1"/>
                </a:solidFill>
              </a:rPr>
              <a:t>bits</a:t>
            </a:r>
            <a:endParaRPr lang="en-IN" b="1" dirty="0">
              <a:solidFill>
                <a:srgbClr val="392D93"/>
              </a:solidFill>
            </a:endParaRPr>
          </a:p>
        </p:txBody>
      </p:sp>
    </p:spTree>
    <p:extLst>
      <p:ext uri="{BB962C8B-B14F-4D97-AF65-F5344CB8AC3E}">
        <p14:creationId xmlns:p14="http://schemas.microsoft.com/office/powerpoint/2010/main" val="212793393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52401"/>
            <a:ext cx="9144000" cy="6832640"/>
          </a:xfrm>
        </p:spPr>
        <p:txBody>
          <a:bodyPr/>
          <a:lstStyle/>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err="1">
                <a:solidFill>
                  <a:srgbClr val="FF0000"/>
                </a:solidFill>
              </a:rPr>
              <a:t>Decapsulation</a:t>
            </a:r>
            <a:r>
              <a:rPr lang="en-IN" dirty="0">
                <a:solidFill>
                  <a:srgbClr val="FF0000"/>
                </a:solidFill>
              </a:rPr>
              <a:t> and Encapsulation at Router</a:t>
            </a:r>
            <a:r>
              <a:rPr lang="en-IN" dirty="0" smtClean="0">
                <a:solidFill>
                  <a:schemeClr val="tx1"/>
                </a:solidFill>
              </a:rPr>
              <a:t>.</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IN" dirty="0" smtClean="0">
                <a:solidFill>
                  <a:schemeClr val="tx1"/>
                </a:solidFill>
              </a:rPr>
              <a:t> </a:t>
            </a:r>
            <a:r>
              <a:rPr lang="en-IN" sz="2800" dirty="0" smtClean="0">
                <a:solidFill>
                  <a:schemeClr val="tx1"/>
                </a:solidFill>
              </a:rPr>
              <a:t>After the set of bits are delivered to the </a:t>
            </a:r>
            <a:r>
              <a:rPr lang="en-IN" sz="2800" b="1" dirty="0" smtClean="0">
                <a:solidFill>
                  <a:schemeClr val="tx1"/>
                </a:solidFill>
              </a:rPr>
              <a:t>data –link layer</a:t>
            </a:r>
            <a:r>
              <a:rPr lang="en-IN" sz="2800" dirty="0" smtClean="0">
                <a:solidFill>
                  <a:schemeClr val="tx1"/>
                </a:solidFill>
              </a:rPr>
              <a:t>, this layer </a:t>
            </a:r>
            <a:r>
              <a:rPr lang="en-IN" sz="2800" b="1" dirty="0" err="1" smtClean="0">
                <a:solidFill>
                  <a:schemeClr val="tx1"/>
                </a:solidFill>
              </a:rPr>
              <a:t>decapsulates</a:t>
            </a:r>
            <a:r>
              <a:rPr lang="en-IN" sz="2800" dirty="0" smtClean="0">
                <a:solidFill>
                  <a:schemeClr val="tx1"/>
                </a:solidFill>
              </a:rPr>
              <a:t> the datagram from the frame and passes it to the network layer. </a:t>
            </a: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IN" sz="2800" dirty="0" smtClean="0">
                <a:solidFill>
                  <a:schemeClr val="tx1"/>
                </a:solidFill>
              </a:rPr>
              <a:t>The </a:t>
            </a:r>
            <a:r>
              <a:rPr lang="en-IN" sz="2800" b="1" dirty="0">
                <a:solidFill>
                  <a:schemeClr val="tx1"/>
                </a:solidFill>
              </a:rPr>
              <a:t>network </a:t>
            </a:r>
            <a:r>
              <a:rPr lang="en-IN" sz="2800" b="1" dirty="0" smtClean="0">
                <a:solidFill>
                  <a:schemeClr val="tx1"/>
                </a:solidFill>
              </a:rPr>
              <a:t>layer </a:t>
            </a:r>
            <a:r>
              <a:rPr lang="en-IN" sz="2800" dirty="0" smtClean="0">
                <a:solidFill>
                  <a:schemeClr val="tx1"/>
                </a:solidFill>
              </a:rPr>
              <a:t>inspects the source and destination address, to find the next hop. The datagram is then passed to the </a:t>
            </a:r>
            <a:r>
              <a:rPr lang="en-IN" sz="2800" b="1" dirty="0" smtClean="0">
                <a:solidFill>
                  <a:schemeClr val="tx1"/>
                </a:solidFill>
              </a:rPr>
              <a:t>data-link layer </a:t>
            </a:r>
            <a:r>
              <a:rPr lang="en-IN" sz="2800" dirty="0" smtClean="0">
                <a:solidFill>
                  <a:schemeClr val="tx1"/>
                </a:solidFill>
              </a:rPr>
              <a:t>of the next link.</a:t>
            </a:r>
            <a:endParaRPr lang="en-IN" sz="2800" dirty="0">
              <a:solidFill>
                <a:schemeClr val="tx1"/>
              </a:solidFill>
            </a:endParaRPr>
          </a:p>
          <a:p>
            <a:pPr marL="514350" marR="0" lvl="0" indent="-514350" defTabSz="914400" eaLnBrk="1" fontAlgn="auto" latinLnBrk="0" hangingPunct="1">
              <a:lnSpc>
                <a:spcPct val="100000"/>
              </a:lnSpc>
              <a:spcBef>
                <a:spcPts val="0"/>
              </a:spcBef>
              <a:spcAft>
                <a:spcPts val="0"/>
              </a:spcAft>
              <a:buClrTx/>
              <a:buSzTx/>
              <a:buFont typeface="+mj-lt"/>
              <a:buAutoNum type="arabicPeriod"/>
              <a:tabLst/>
              <a:defRPr/>
            </a:pPr>
            <a:r>
              <a:rPr lang="en-IN" sz="2800" dirty="0" smtClean="0">
                <a:solidFill>
                  <a:schemeClr val="tx1"/>
                </a:solidFill>
              </a:rPr>
              <a:t>The </a:t>
            </a:r>
            <a:r>
              <a:rPr lang="en-IN" sz="2800" dirty="0">
                <a:solidFill>
                  <a:schemeClr val="tx1"/>
                </a:solidFill>
              </a:rPr>
              <a:t>data-link </a:t>
            </a:r>
            <a:r>
              <a:rPr lang="en-IN" sz="2800" dirty="0" smtClean="0">
                <a:solidFill>
                  <a:schemeClr val="tx1"/>
                </a:solidFill>
              </a:rPr>
              <a:t>layer </a:t>
            </a:r>
            <a:r>
              <a:rPr lang="en-IN" sz="2800" b="1" dirty="0" smtClean="0">
                <a:solidFill>
                  <a:schemeClr val="tx1"/>
                </a:solidFill>
              </a:rPr>
              <a:t>encapsulates</a:t>
            </a:r>
            <a:r>
              <a:rPr lang="en-IN" sz="2800" dirty="0" smtClean="0">
                <a:solidFill>
                  <a:schemeClr val="tx1"/>
                </a:solidFill>
              </a:rPr>
              <a:t> the datagram in a frame and passes it to the physical layer for transmission.</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err="1" smtClean="0">
                <a:solidFill>
                  <a:srgbClr val="FF0000"/>
                </a:solidFill>
              </a:rPr>
              <a:t>Decapsulation</a:t>
            </a:r>
            <a:r>
              <a:rPr lang="en-IN" dirty="0" smtClean="0">
                <a:solidFill>
                  <a:srgbClr val="FF0000"/>
                </a:solidFill>
              </a:rPr>
              <a:t> </a:t>
            </a:r>
            <a:r>
              <a:rPr lang="en-IN" dirty="0">
                <a:solidFill>
                  <a:srgbClr val="FF0000"/>
                </a:solidFill>
              </a:rPr>
              <a:t>at the Destination Host</a:t>
            </a:r>
            <a:r>
              <a:rPr lang="en-IN" dirty="0" smtClean="0">
                <a:solidFill>
                  <a:srgbClr val="FF0000"/>
                </a:solidFill>
              </a:rPr>
              <a:t>.</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800" dirty="0" smtClean="0">
                <a:solidFill>
                  <a:schemeClr val="tx1"/>
                </a:solidFill>
              </a:rPr>
              <a:t>Each layer only </a:t>
            </a:r>
            <a:r>
              <a:rPr lang="en-IN" sz="2800" dirty="0" err="1" smtClean="0">
                <a:solidFill>
                  <a:schemeClr val="tx1"/>
                </a:solidFill>
              </a:rPr>
              <a:t>decapsulates</a:t>
            </a:r>
            <a:r>
              <a:rPr lang="en-IN" sz="2800" dirty="0" smtClean="0">
                <a:solidFill>
                  <a:schemeClr val="tx1"/>
                </a:solidFill>
              </a:rPr>
              <a:t> the packet, removes the </a:t>
            </a:r>
            <a:r>
              <a:rPr lang="en-IN" sz="2800" dirty="0" err="1" smtClean="0">
                <a:solidFill>
                  <a:schemeClr val="tx1"/>
                </a:solidFill>
              </a:rPr>
              <a:t>payload,delivers</a:t>
            </a:r>
            <a:r>
              <a:rPr lang="en-IN" sz="2800" dirty="0" smtClean="0">
                <a:solidFill>
                  <a:schemeClr val="tx1"/>
                </a:solidFill>
              </a:rPr>
              <a:t> to next-higher </a:t>
            </a:r>
            <a:r>
              <a:rPr lang="en-IN" sz="2800" dirty="0" err="1" smtClean="0">
                <a:solidFill>
                  <a:schemeClr val="tx1"/>
                </a:solidFill>
              </a:rPr>
              <a:t>layer,error</a:t>
            </a:r>
            <a:r>
              <a:rPr lang="en-IN" sz="2800" dirty="0" smtClean="0">
                <a:solidFill>
                  <a:schemeClr val="tx1"/>
                </a:solidFill>
              </a:rPr>
              <a:t> checking</a:t>
            </a:r>
            <a:r>
              <a:rPr lang="en-IN" sz="2800" dirty="0" smtClean="0">
                <a:solidFill>
                  <a:srgbClr val="FF0000"/>
                </a:solidFill>
              </a:rPr>
              <a:t>.</a:t>
            </a:r>
            <a:endParaRPr lang="en-IN" sz="2800" dirty="0" smtClean="0">
              <a:solidFill>
                <a:schemeClr val="tx1"/>
              </a:solidFill>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srgbClr val="FF0000"/>
              </a:solidFill>
            </a:endParaRP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solidFill>
                <a:srgbClr val="FF0000"/>
              </a:solidFill>
            </a:endParaRPr>
          </a:p>
          <a:p>
            <a:endParaRPr lang="en-IN" dirty="0">
              <a:solidFill>
                <a:schemeClr val="tx1"/>
              </a:solidFill>
            </a:endParaRPr>
          </a:p>
        </p:txBody>
      </p:sp>
    </p:spTree>
    <p:extLst>
      <p:ext uri="{BB962C8B-B14F-4D97-AF65-F5344CB8AC3E}">
        <p14:creationId xmlns:p14="http://schemas.microsoft.com/office/powerpoint/2010/main" val="412127449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448119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Times New Roman"/>
                <a:cs typeface="Times New Roman"/>
              </a:rPr>
              <a:t>Figure 1.16: </a:t>
            </a:r>
            <a:r>
              <a:rPr sz="2000" dirty="0">
                <a:latin typeface="Times New Roman"/>
                <a:cs typeface="Times New Roman"/>
              </a:rPr>
              <a:t>Encapsulation /</a:t>
            </a:r>
            <a:r>
              <a:rPr sz="2000" spc="-130" dirty="0">
                <a:latin typeface="Times New Roman"/>
                <a:cs typeface="Times New Roman"/>
              </a:rPr>
              <a:t> </a:t>
            </a:r>
            <a:r>
              <a:rPr sz="2000" spc="-5" dirty="0">
                <a:latin typeface="Times New Roman"/>
                <a:cs typeface="Times New Roman"/>
              </a:rPr>
              <a:t>Decapsulation</a:t>
            </a:r>
            <a:endParaRPr sz="2000" dirty="0">
              <a:latin typeface="Times New Roman"/>
              <a:cs typeface="Times New Roman"/>
            </a:endParaRPr>
          </a:p>
        </p:txBody>
      </p:sp>
      <p:sp>
        <p:nvSpPr>
          <p:cNvPr id="3" name="object 3"/>
          <p:cNvSpPr/>
          <p:nvPr/>
        </p:nvSpPr>
        <p:spPr>
          <a:xfrm>
            <a:off x="1827276" y="3195079"/>
            <a:ext cx="861060" cy="2138920"/>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6251447" y="3195079"/>
            <a:ext cx="1063752" cy="2138920"/>
          </a:xfrm>
          <a:prstGeom prst="rect">
            <a:avLst/>
          </a:prstGeom>
          <a:blipFill>
            <a:blip r:embed="rId3" cstate="print"/>
            <a:stretch>
              <a:fillRect/>
            </a:stretch>
          </a:blipFill>
        </p:spPr>
        <p:txBody>
          <a:bodyPr wrap="square" lIns="0" tIns="0" rIns="0" bIns="0" rtlCol="0"/>
          <a:lstStyle/>
          <a:p>
            <a:endParaRPr dirty="0"/>
          </a:p>
        </p:txBody>
      </p:sp>
      <p:sp>
        <p:nvSpPr>
          <p:cNvPr id="5" name="object 5"/>
          <p:cNvSpPr/>
          <p:nvPr/>
        </p:nvSpPr>
        <p:spPr>
          <a:xfrm>
            <a:off x="4143755" y="4107179"/>
            <a:ext cx="704088" cy="1226820"/>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467868" y="4029455"/>
            <a:ext cx="1159764" cy="1054608"/>
          </a:xfrm>
          <a:prstGeom prst="rect">
            <a:avLst/>
          </a:prstGeom>
          <a:blipFill>
            <a:blip r:embed="rId5" cstate="print"/>
            <a:stretch>
              <a:fillRect/>
            </a:stretch>
          </a:blipFill>
        </p:spPr>
        <p:txBody>
          <a:bodyPr wrap="square" lIns="0" tIns="0" rIns="0" bIns="0" rtlCol="0"/>
          <a:lstStyle/>
          <a:p>
            <a:endParaRPr dirty="0"/>
          </a:p>
        </p:txBody>
      </p:sp>
      <p:sp>
        <p:nvSpPr>
          <p:cNvPr id="7" name="object 7"/>
          <p:cNvSpPr/>
          <p:nvPr/>
        </p:nvSpPr>
        <p:spPr>
          <a:xfrm>
            <a:off x="2971800" y="4469891"/>
            <a:ext cx="1104900" cy="537972"/>
          </a:xfrm>
          <a:prstGeom prst="rect">
            <a:avLst/>
          </a:prstGeom>
          <a:blipFill>
            <a:blip r:embed="rId6" cstate="print"/>
            <a:stretch>
              <a:fillRect/>
            </a:stretch>
          </a:blipFill>
        </p:spPr>
        <p:txBody>
          <a:bodyPr wrap="square" lIns="0" tIns="0" rIns="0" bIns="0" rtlCol="0"/>
          <a:lstStyle/>
          <a:p>
            <a:endParaRPr dirty="0"/>
          </a:p>
        </p:txBody>
      </p:sp>
      <p:sp>
        <p:nvSpPr>
          <p:cNvPr id="8" name="object 8"/>
          <p:cNvSpPr/>
          <p:nvPr/>
        </p:nvSpPr>
        <p:spPr>
          <a:xfrm>
            <a:off x="4953000" y="4474464"/>
            <a:ext cx="1091184" cy="487680"/>
          </a:xfrm>
          <a:prstGeom prst="rect">
            <a:avLst/>
          </a:prstGeom>
          <a:blipFill>
            <a:blip r:embed="rId7" cstate="print"/>
            <a:stretch>
              <a:fillRect/>
            </a:stretch>
          </a:blipFill>
        </p:spPr>
        <p:txBody>
          <a:bodyPr wrap="square" lIns="0" tIns="0" rIns="0" bIns="0" rtlCol="0"/>
          <a:lstStyle/>
          <a:p>
            <a:endParaRPr dirty="0"/>
          </a:p>
        </p:txBody>
      </p:sp>
      <p:sp>
        <p:nvSpPr>
          <p:cNvPr id="9" name="object 9"/>
          <p:cNvSpPr/>
          <p:nvPr/>
        </p:nvSpPr>
        <p:spPr>
          <a:xfrm>
            <a:off x="7315200" y="4017264"/>
            <a:ext cx="1135379" cy="1066800"/>
          </a:xfrm>
          <a:prstGeom prst="rect">
            <a:avLst/>
          </a:prstGeom>
          <a:blipFill>
            <a:blip r:embed="rId8" cstate="print"/>
            <a:stretch>
              <a:fillRect/>
            </a:stretch>
          </a:blipFill>
        </p:spPr>
        <p:txBody>
          <a:bodyPr wrap="square" lIns="0" tIns="0" rIns="0" bIns="0" rtlCol="0"/>
          <a:lstStyle/>
          <a:p>
            <a:endParaRPr dirty="0"/>
          </a:p>
        </p:txBody>
      </p:sp>
      <p:sp>
        <p:nvSpPr>
          <p:cNvPr id="10" name="object 10"/>
          <p:cNvSpPr/>
          <p:nvPr/>
        </p:nvSpPr>
        <p:spPr>
          <a:xfrm>
            <a:off x="2590800" y="1801367"/>
            <a:ext cx="3582924" cy="938018"/>
          </a:xfrm>
          <a:prstGeom prst="rect">
            <a:avLst/>
          </a:prstGeom>
          <a:blipFill>
            <a:blip r:embed="rId9" cstate="print"/>
            <a:stretch>
              <a:fillRect/>
            </a:stretch>
          </a:blipFill>
        </p:spPr>
        <p:txBody>
          <a:bodyPr wrap="square" lIns="0" tIns="0" rIns="0" bIns="0" rtlCol="0"/>
          <a:lstStyle/>
          <a:p>
            <a:endParaRPr dirty="0"/>
          </a:p>
        </p:txBody>
      </p:sp>
      <p:sp>
        <p:nvSpPr>
          <p:cNvPr id="11" name="object 11"/>
          <p:cNvSpPr/>
          <p:nvPr/>
        </p:nvSpPr>
        <p:spPr>
          <a:xfrm>
            <a:off x="2208401" y="3909638"/>
            <a:ext cx="4511040" cy="1626870"/>
          </a:xfrm>
          <a:custGeom>
            <a:avLst/>
            <a:gdLst/>
            <a:ahLst/>
            <a:cxnLst/>
            <a:rect l="l" t="t" r="r" b="b"/>
            <a:pathLst>
              <a:path w="4511040" h="1626870">
                <a:moveTo>
                  <a:pt x="2447941" y="762050"/>
                </a:moveTo>
                <a:lnTo>
                  <a:pt x="2447941" y="1605422"/>
                </a:lnTo>
                <a:lnTo>
                  <a:pt x="2469697" y="1626407"/>
                </a:lnTo>
                <a:lnTo>
                  <a:pt x="4489244" y="1626407"/>
                </a:lnTo>
                <a:lnTo>
                  <a:pt x="4511000" y="1605422"/>
                </a:lnTo>
                <a:lnTo>
                  <a:pt x="2491453" y="1605422"/>
                </a:lnTo>
                <a:lnTo>
                  <a:pt x="2469697" y="1584437"/>
                </a:lnTo>
                <a:lnTo>
                  <a:pt x="2491453" y="1584437"/>
                </a:lnTo>
                <a:lnTo>
                  <a:pt x="2491453" y="783033"/>
                </a:lnTo>
                <a:lnTo>
                  <a:pt x="2469697" y="783033"/>
                </a:lnTo>
                <a:lnTo>
                  <a:pt x="2447941" y="762050"/>
                </a:lnTo>
                <a:close/>
              </a:path>
              <a:path w="4511040" h="1626870">
                <a:moveTo>
                  <a:pt x="43519" y="13147"/>
                </a:moveTo>
                <a:lnTo>
                  <a:pt x="0" y="13147"/>
                </a:lnTo>
                <a:lnTo>
                  <a:pt x="0" y="1598864"/>
                </a:lnTo>
                <a:lnTo>
                  <a:pt x="21759" y="1619849"/>
                </a:lnTo>
                <a:lnTo>
                  <a:pt x="2039947" y="1619849"/>
                </a:lnTo>
                <a:lnTo>
                  <a:pt x="2061703" y="1598864"/>
                </a:lnTo>
                <a:lnTo>
                  <a:pt x="43519" y="1598864"/>
                </a:lnTo>
                <a:lnTo>
                  <a:pt x="21759" y="1577877"/>
                </a:lnTo>
                <a:lnTo>
                  <a:pt x="43519" y="1577877"/>
                </a:lnTo>
                <a:lnTo>
                  <a:pt x="43519" y="13147"/>
                </a:lnTo>
                <a:close/>
              </a:path>
              <a:path w="4511040" h="1626870">
                <a:moveTo>
                  <a:pt x="2491453" y="1584437"/>
                </a:moveTo>
                <a:lnTo>
                  <a:pt x="2469697" y="1584437"/>
                </a:lnTo>
                <a:lnTo>
                  <a:pt x="2491453" y="1605422"/>
                </a:lnTo>
                <a:lnTo>
                  <a:pt x="2491453" y="1584437"/>
                </a:lnTo>
                <a:close/>
              </a:path>
              <a:path w="4511040" h="1626870">
                <a:moveTo>
                  <a:pt x="4467488" y="1584437"/>
                </a:moveTo>
                <a:lnTo>
                  <a:pt x="2491453" y="1584437"/>
                </a:lnTo>
                <a:lnTo>
                  <a:pt x="2491453" y="1605422"/>
                </a:lnTo>
                <a:lnTo>
                  <a:pt x="4467488" y="1605422"/>
                </a:lnTo>
                <a:lnTo>
                  <a:pt x="4467488" y="1584437"/>
                </a:lnTo>
                <a:close/>
              </a:path>
              <a:path w="4511040" h="1626870">
                <a:moveTo>
                  <a:pt x="4511000" y="0"/>
                </a:moveTo>
                <a:lnTo>
                  <a:pt x="4467488" y="0"/>
                </a:lnTo>
                <a:lnTo>
                  <a:pt x="4467488" y="1605422"/>
                </a:lnTo>
                <a:lnTo>
                  <a:pt x="4489244" y="1584437"/>
                </a:lnTo>
                <a:lnTo>
                  <a:pt x="4511000" y="1584437"/>
                </a:lnTo>
                <a:lnTo>
                  <a:pt x="4511000" y="0"/>
                </a:lnTo>
                <a:close/>
              </a:path>
              <a:path w="4511040" h="1626870">
                <a:moveTo>
                  <a:pt x="4511000" y="1584437"/>
                </a:moveTo>
                <a:lnTo>
                  <a:pt x="4489244" y="1584437"/>
                </a:lnTo>
                <a:lnTo>
                  <a:pt x="4467488" y="1605422"/>
                </a:lnTo>
                <a:lnTo>
                  <a:pt x="4511000" y="1605422"/>
                </a:lnTo>
                <a:lnTo>
                  <a:pt x="4511000" y="1584437"/>
                </a:lnTo>
                <a:close/>
              </a:path>
              <a:path w="4511040" h="1626870">
                <a:moveTo>
                  <a:pt x="43519" y="1577877"/>
                </a:moveTo>
                <a:lnTo>
                  <a:pt x="21759" y="1577877"/>
                </a:lnTo>
                <a:lnTo>
                  <a:pt x="43519" y="1598864"/>
                </a:lnTo>
                <a:lnTo>
                  <a:pt x="43519" y="1577877"/>
                </a:lnTo>
                <a:close/>
              </a:path>
              <a:path w="4511040" h="1626870">
                <a:moveTo>
                  <a:pt x="2018191" y="1577877"/>
                </a:moveTo>
                <a:lnTo>
                  <a:pt x="43519" y="1577877"/>
                </a:lnTo>
                <a:lnTo>
                  <a:pt x="43519" y="1598864"/>
                </a:lnTo>
                <a:lnTo>
                  <a:pt x="2018191" y="1598864"/>
                </a:lnTo>
                <a:lnTo>
                  <a:pt x="2018191" y="1577877"/>
                </a:lnTo>
                <a:close/>
              </a:path>
              <a:path w="4511040" h="1626870">
                <a:moveTo>
                  <a:pt x="2469697" y="741068"/>
                </a:moveTo>
                <a:lnTo>
                  <a:pt x="2039947" y="741068"/>
                </a:lnTo>
                <a:lnTo>
                  <a:pt x="2018191" y="762050"/>
                </a:lnTo>
                <a:lnTo>
                  <a:pt x="2018191" y="1598864"/>
                </a:lnTo>
                <a:lnTo>
                  <a:pt x="2039947" y="1577877"/>
                </a:lnTo>
                <a:lnTo>
                  <a:pt x="2061703" y="1577877"/>
                </a:lnTo>
                <a:lnTo>
                  <a:pt x="2061703" y="783033"/>
                </a:lnTo>
                <a:lnTo>
                  <a:pt x="2039947" y="783033"/>
                </a:lnTo>
                <a:lnTo>
                  <a:pt x="2061703" y="762050"/>
                </a:lnTo>
                <a:lnTo>
                  <a:pt x="2491453" y="762050"/>
                </a:lnTo>
                <a:lnTo>
                  <a:pt x="2469697" y="741068"/>
                </a:lnTo>
                <a:close/>
              </a:path>
              <a:path w="4511040" h="1626870">
                <a:moveTo>
                  <a:pt x="2061703" y="1577877"/>
                </a:moveTo>
                <a:lnTo>
                  <a:pt x="2039947" y="1577877"/>
                </a:lnTo>
                <a:lnTo>
                  <a:pt x="2018191" y="1598864"/>
                </a:lnTo>
                <a:lnTo>
                  <a:pt x="2061703" y="1598864"/>
                </a:lnTo>
                <a:lnTo>
                  <a:pt x="2061703" y="1577877"/>
                </a:lnTo>
                <a:close/>
              </a:path>
              <a:path w="4511040" h="1626870">
                <a:moveTo>
                  <a:pt x="2061703" y="762050"/>
                </a:moveTo>
                <a:lnTo>
                  <a:pt x="2039947" y="783033"/>
                </a:lnTo>
                <a:lnTo>
                  <a:pt x="2061703" y="783033"/>
                </a:lnTo>
                <a:lnTo>
                  <a:pt x="2061703" y="762050"/>
                </a:lnTo>
                <a:close/>
              </a:path>
              <a:path w="4511040" h="1626870">
                <a:moveTo>
                  <a:pt x="2447941" y="762050"/>
                </a:moveTo>
                <a:lnTo>
                  <a:pt x="2061703" y="762050"/>
                </a:lnTo>
                <a:lnTo>
                  <a:pt x="2061703" y="783033"/>
                </a:lnTo>
                <a:lnTo>
                  <a:pt x="2447941" y="783033"/>
                </a:lnTo>
                <a:lnTo>
                  <a:pt x="2447941" y="762050"/>
                </a:lnTo>
                <a:close/>
              </a:path>
              <a:path w="4511040" h="1626870">
                <a:moveTo>
                  <a:pt x="2491453" y="762050"/>
                </a:moveTo>
                <a:lnTo>
                  <a:pt x="2447941" y="762050"/>
                </a:lnTo>
                <a:lnTo>
                  <a:pt x="2469697" y="783033"/>
                </a:lnTo>
                <a:lnTo>
                  <a:pt x="2491453" y="783033"/>
                </a:lnTo>
                <a:lnTo>
                  <a:pt x="2491453" y="762050"/>
                </a:lnTo>
                <a:close/>
              </a:path>
            </a:pathLst>
          </a:custGeom>
          <a:solidFill>
            <a:srgbClr val="EC1C23"/>
          </a:solidFill>
        </p:spPr>
        <p:txBody>
          <a:bodyPr wrap="square" lIns="0" tIns="0" rIns="0" bIns="0" rtlCol="0"/>
          <a:lstStyle/>
          <a:p>
            <a:endParaRPr dirty="0"/>
          </a:p>
        </p:txBody>
      </p:sp>
      <p:sp>
        <p:nvSpPr>
          <p:cNvPr id="12" name="object 12"/>
          <p:cNvSpPr/>
          <p:nvPr/>
        </p:nvSpPr>
        <p:spPr>
          <a:xfrm>
            <a:off x="6614707" y="3808665"/>
            <a:ext cx="165878" cy="142981"/>
          </a:xfrm>
          <a:prstGeom prst="rect">
            <a:avLst/>
          </a:prstGeom>
          <a:blipFill>
            <a:blip r:embed="rId10"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52400"/>
            <a:ext cx="8241385" cy="677108"/>
          </a:xfrm>
        </p:spPr>
        <p:txBody>
          <a:bodyPr/>
          <a:lstStyle/>
          <a:p>
            <a:r>
              <a:rPr lang="en-IN" b="1" spc="-5" dirty="0">
                <a:solidFill>
                  <a:srgbClr val="FF0000"/>
                </a:solidFill>
                <a:latin typeface="Times New Roman"/>
                <a:cs typeface="Times New Roman"/>
              </a:rPr>
              <a:t>Addressing</a:t>
            </a:r>
            <a:endParaRPr lang="en-IN" b="1" dirty="0">
              <a:solidFill>
                <a:srgbClr val="FF0000"/>
              </a:solidFill>
            </a:endParaRPr>
          </a:p>
        </p:txBody>
      </p:sp>
      <p:sp>
        <p:nvSpPr>
          <p:cNvPr id="4" name="Text Placeholder 3"/>
          <p:cNvSpPr>
            <a:spLocks noGrp="1"/>
          </p:cNvSpPr>
          <p:nvPr>
            <p:ph type="body" idx="1"/>
          </p:nvPr>
        </p:nvSpPr>
        <p:spPr>
          <a:xfrm>
            <a:off x="0" y="990600"/>
            <a:ext cx="8991600" cy="6032421"/>
          </a:xfrm>
        </p:spPr>
        <p:txBody>
          <a:bodyPr/>
          <a:lstStyle/>
          <a:p>
            <a:pPr marL="469900" marR="5080" lvl="1">
              <a:lnSpc>
                <a:spcPct val="100000"/>
              </a:lnSpc>
              <a:spcBef>
                <a:spcPts val="855"/>
              </a:spcBef>
              <a:buClr>
                <a:srgbClr val="0000CC"/>
              </a:buClr>
              <a:buChar char="-"/>
              <a:tabLst>
                <a:tab pos="1019810" algn="l"/>
                <a:tab pos="1020444" algn="l"/>
                <a:tab pos="2205990" algn="l"/>
                <a:tab pos="5449570" algn="l"/>
                <a:tab pos="7371715" algn="l"/>
              </a:tabLst>
            </a:pPr>
            <a:r>
              <a:rPr lang="en-US" sz="3600" dirty="0">
                <a:latin typeface="Times New Roman"/>
                <a:cs typeface="Times New Roman"/>
              </a:rPr>
              <a:t>Any	communication	between	</a:t>
            </a:r>
            <a:r>
              <a:rPr lang="en-US" sz="3600" spc="-5" dirty="0">
                <a:latin typeface="Times New Roman"/>
                <a:cs typeface="Times New Roman"/>
              </a:rPr>
              <a:t>t</a:t>
            </a:r>
            <a:r>
              <a:rPr lang="en-US" sz="3600" dirty="0">
                <a:latin typeface="Times New Roman"/>
                <a:cs typeface="Times New Roman"/>
              </a:rPr>
              <a:t>wo  </a:t>
            </a:r>
            <a:r>
              <a:rPr lang="en-US" sz="3600" spc="-5" dirty="0">
                <a:latin typeface="Times New Roman"/>
                <a:cs typeface="Times New Roman"/>
              </a:rPr>
              <a:t>parties </a:t>
            </a:r>
            <a:r>
              <a:rPr lang="en-US" sz="3600" dirty="0">
                <a:latin typeface="Times New Roman"/>
                <a:cs typeface="Times New Roman"/>
              </a:rPr>
              <a:t>needs </a:t>
            </a:r>
            <a:r>
              <a:rPr lang="en-US" sz="3600" b="1" spc="-5" dirty="0">
                <a:latin typeface="Times New Roman"/>
                <a:cs typeface="Times New Roman"/>
              </a:rPr>
              <a:t>two</a:t>
            </a:r>
            <a:r>
              <a:rPr lang="en-US" sz="3600" b="1" spc="10" dirty="0">
                <a:latin typeface="Times New Roman"/>
                <a:cs typeface="Times New Roman"/>
              </a:rPr>
              <a:t> </a:t>
            </a:r>
            <a:r>
              <a:rPr lang="en-US" sz="3600" b="1" spc="-5" dirty="0" smtClean="0">
                <a:latin typeface="Times New Roman"/>
                <a:cs typeface="Times New Roman"/>
              </a:rPr>
              <a:t>addresses</a:t>
            </a:r>
            <a:r>
              <a:rPr lang="en-US" sz="3600" spc="-5" dirty="0" smtClean="0">
                <a:latin typeface="Times New Roman"/>
                <a:cs typeface="Times New Roman"/>
              </a:rPr>
              <a:t>.</a:t>
            </a:r>
          </a:p>
          <a:p>
            <a:pPr marL="457200" indent="-457200">
              <a:buFont typeface="Arial" panose="020B0604020202020204" pitchFamily="34" charset="0"/>
              <a:buChar char="•"/>
            </a:pPr>
            <a:r>
              <a:rPr lang="en-US" dirty="0">
                <a:solidFill>
                  <a:schemeClr val="tx1"/>
                </a:solidFill>
              </a:rPr>
              <a:t>Source address and Destination address</a:t>
            </a:r>
          </a:p>
          <a:p>
            <a:pPr marL="457200" indent="-457200">
              <a:buFont typeface="Arial" panose="020B0604020202020204" pitchFamily="34" charset="0"/>
              <a:buChar char="•"/>
            </a:pPr>
            <a:r>
              <a:rPr lang="en-US" dirty="0">
                <a:solidFill>
                  <a:schemeClr val="tx1"/>
                </a:solidFill>
              </a:rPr>
              <a:t>One pair per layer</a:t>
            </a:r>
          </a:p>
          <a:p>
            <a:pPr marL="457200" indent="-457200">
              <a:buFont typeface="Arial" panose="020B0604020202020204" pitchFamily="34" charset="0"/>
              <a:buChar char="•"/>
            </a:pPr>
            <a:r>
              <a:rPr lang="en-US" dirty="0">
                <a:solidFill>
                  <a:schemeClr val="tx1"/>
                </a:solidFill>
              </a:rPr>
              <a:t>Normally, </a:t>
            </a:r>
            <a:r>
              <a:rPr lang="en-US" spc="-145" dirty="0">
                <a:solidFill>
                  <a:schemeClr val="tx1"/>
                </a:solidFill>
              </a:rPr>
              <a:t>(We </a:t>
            </a:r>
            <a:r>
              <a:rPr lang="en-US" dirty="0">
                <a:solidFill>
                  <a:schemeClr val="tx1"/>
                </a:solidFill>
              </a:rPr>
              <a:t>have four pairs of</a:t>
            </a:r>
            <a:r>
              <a:rPr lang="en-US" spc="130" dirty="0">
                <a:solidFill>
                  <a:schemeClr val="tx1"/>
                </a:solidFill>
              </a:rPr>
              <a:t> </a:t>
            </a:r>
            <a:r>
              <a:rPr lang="en-US" spc="-5" dirty="0">
                <a:solidFill>
                  <a:schemeClr val="tx1"/>
                </a:solidFill>
              </a:rPr>
              <a:t>addresses)</a:t>
            </a:r>
            <a:endParaRPr lang="en-US" dirty="0">
              <a:solidFill>
                <a:schemeClr val="tx1"/>
              </a:solidFill>
            </a:endParaRPr>
          </a:p>
          <a:p>
            <a:r>
              <a:rPr lang="en-US" dirty="0" smtClean="0">
                <a:solidFill>
                  <a:schemeClr val="tx1"/>
                </a:solidFill>
              </a:rPr>
              <a:t>    have </a:t>
            </a:r>
            <a:r>
              <a:rPr lang="en-US" dirty="0">
                <a:solidFill>
                  <a:schemeClr val="tx1"/>
                </a:solidFill>
              </a:rPr>
              <a:t>only </a:t>
            </a:r>
            <a:r>
              <a:rPr lang="en-US" b="1" dirty="0">
                <a:solidFill>
                  <a:schemeClr val="tx1"/>
                </a:solidFill>
              </a:rPr>
              <a:t>four</a:t>
            </a:r>
            <a:r>
              <a:rPr lang="en-US" dirty="0">
                <a:solidFill>
                  <a:schemeClr val="tx1"/>
                </a:solidFill>
              </a:rPr>
              <a:t> because the physical layer does not need addresses.</a:t>
            </a:r>
          </a:p>
          <a:p>
            <a:pPr marL="457200" indent="-457200">
              <a:buFont typeface="Arial" panose="020B0604020202020204" pitchFamily="34" charset="0"/>
              <a:buChar char="•"/>
            </a:pPr>
            <a:r>
              <a:rPr lang="en-US" dirty="0">
                <a:solidFill>
                  <a:schemeClr val="tx1"/>
                </a:solidFill>
              </a:rPr>
              <a:t>At the application </a:t>
            </a:r>
            <a:r>
              <a:rPr lang="en-US" dirty="0" smtClean="0">
                <a:solidFill>
                  <a:schemeClr val="tx1"/>
                </a:solidFill>
              </a:rPr>
              <a:t>layer , normally </a:t>
            </a:r>
            <a:r>
              <a:rPr lang="en-US" dirty="0">
                <a:solidFill>
                  <a:schemeClr val="tx1"/>
                </a:solidFill>
              </a:rPr>
              <a:t>use names to define the site that provides services</a:t>
            </a:r>
            <a:r>
              <a:rPr lang="en-US" dirty="0" smtClean="0">
                <a:solidFill>
                  <a:schemeClr val="tx1"/>
                </a:solidFill>
              </a:rPr>
              <a:t>, such </a:t>
            </a:r>
            <a:r>
              <a:rPr lang="en-US" dirty="0">
                <a:solidFill>
                  <a:schemeClr val="tx1"/>
                </a:solidFill>
              </a:rPr>
              <a:t>as </a:t>
            </a:r>
            <a:r>
              <a:rPr lang="en-US" dirty="0" smtClean="0">
                <a:solidFill>
                  <a:srgbClr val="392D93"/>
                </a:solidFill>
              </a:rPr>
              <a:t>someorg.com</a:t>
            </a:r>
            <a:r>
              <a:rPr lang="en-US" dirty="0" smtClean="0">
                <a:solidFill>
                  <a:schemeClr val="tx1"/>
                </a:solidFill>
              </a:rPr>
              <a:t>. </a:t>
            </a:r>
            <a:r>
              <a:rPr lang="en-US" dirty="0">
                <a:solidFill>
                  <a:schemeClr val="tx1"/>
                </a:solidFill>
              </a:rPr>
              <a:t>The email address, such </a:t>
            </a:r>
            <a:r>
              <a:rPr lang="en-US" dirty="0">
                <a:hlinkClick r:id="rId2"/>
              </a:rPr>
              <a:t>assomebody@coldmail.com</a:t>
            </a:r>
            <a:endParaRPr lang="en-US" dirty="0">
              <a:solidFill>
                <a:schemeClr val="tx1"/>
              </a:solidFill>
            </a:endParaRPr>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265061822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533400"/>
            <a:ext cx="8915400" cy="4777741"/>
          </a:xfrm>
        </p:spPr>
        <p:txBody>
          <a:bodyPr/>
          <a:lstStyle/>
          <a:p>
            <a:pPr marL="457200" indent="-457200">
              <a:buFont typeface="Arial" panose="020B0604020202020204" pitchFamily="34" charset="0"/>
              <a:buChar char="•"/>
            </a:pPr>
            <a:r>
              <a:rPr lang="en-US" dirty="0">
                <a:solidFill>
                  <a:schemeClr val="tx1"/>
                </a:solidFill>
              </a:rPr>
              <a:t>At the transport layer, addresses are called </a:t>
            </a:r>
            <a:r>
              <a:rPr lang="en-US" b="1" dirty="0">
                <a:solidFill>
                  <a:schemeClr val="tx1"/>
                </a:solidFill>
              </a:rPr>
              <a:t>port numbers,</a:t>
            </a:r>
            <a:r>
              <a:rPr lang="en-US" dirty="0">
                <a:solidFill>
                  <a:schemeClr val="tx1"/>
                </a:solidFill>
              </a:rPr>
              <a:t> and these define the application-layer programs at the source and the destination</a:t>
            </a:r>
            <a:r>
              <a:rPr lang="en-US" dirty="0" smtClean="0">
                <a:solidFill>
                  <a:schemeClr val="tx1"/>
                </a:solidFill>
              </a:rPr>
              <a:t>.</a:t>
            </a:r>
          </a:p>
          <a:p>
            <a:pPr marL="457200" indent="-457200">
              <a:buFont typeface="Arial" panose="020B0604020202020204" pitchFamily="34" charset="0"/>
              <a:buChar char="•"/>
            </a:pPr>
            <a:r>
              <a:rPr lang="en-US" b="1" dirty="0">
                <a:solidFill>
                  <a:schemeClr val="tx1"/>
                </a:solidFill>
              </a:rPr>
              <a:t>Port number </a:t>
            </a:r>
            <a:r>
              <a:rPr lang="en-US" dirty="0">
                <a:solidFill>
                  <a:schemeClr val="tx1"/>
                </a:solidFill>
              </a:rPr>
              <a:t>are local addresses that distinguish between several programs running at the same time.</a:t>
            </a:r>
          </a:p>
          <a:p>
            <a:pPr marL="457200" indent="-457200">
              <a:buFont typeface="Arial" panose="020B0604020202020204" pitchFamily="34" charset="0"/>
              <a:buChar char="•"/>
            </a:pPr>
            <a:endParaRPr lang="en-US" dirty="0">
              <a:solidFill>
                <a:schemeClr val="tx1"/>
              </a:solidFill>
            </a:endParaRPr>
          </a:p>
          <a:p>
            <a:endParaRPr lang="en-IN" dirty="0"/>
          </a:p>
        </p:txBody>
      </p:sp>
    </p:spTree>
    <p:extLst>
      <p:ext uri="{BB962C8B-B14F-4D97-AF65-F5344CB8AC3E}">
        <p14:creationId xmlns:p14="http://schemas.microsoft.com/office/powerpoint/2010/main" val="210642077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533401"/>
            <a:ext cx="8839200" cy="5421920"/>
          </a:xfrm>
        </p:spPr>
        <p:txBody>
          <a:bodyPr/>
          <a:lstStyle/>
          <a:p>
            <a:pPr marL="457200" indent="-457200">
              <a:buFont typeface="Arial" panose="020B0604020202020204" pitchFamily="34" charset="0"/>
              <a:buChar char="•"/>
            </a:pPr>
            <a:r>
              <a:rPr lang="en-US" dirty="0">
                <a:solidFill>
                  <a:schemeClr val="tx1"/>
                </a:solidFill>
              </a:rPr>
              <a:t>At the </a:t>
            </a:r>
            <a:r>
              <a:rPr lang="en-US" b="1" dirty="0">
                <a:solidFill>
                  <a:schemeClr val="tx1"/>
                </a:solidFill>
              </a:rPr>
              <a:t>network layer </a:t>
            </a:r>
            <a:r>
              <a:rPr lang="en-US" dirty="0">
                <a:solidFill>
                  <a:schemeClr val="tx1"/>
                </a:solidFill>
              </a:rPr>
              <a:t>,  the addresses are </a:t>
            </a:r>
            <a:r>
              <a:rPr lang="en-US" b="1" dirty="0">
                <a:solidFill>
                  <a:schemeClr val="tx1"/>
                </a:solidFill>
              </a:rPr>
              <a:t>global</a:t>
            </a:r>
            <a:r>
              <a:rPr lang="en-US" dirty="0">
                <a:solidFill>
                  <a:schemeClr val="tx1"/>
                </a:solidFill>
              </a:rPr>
              <a:t>, with the whole internet as the scope.</a:t>
            </a:r>
          </a:p>
          <a:p>
            <a:pPr marL="457200" indent="-457200">
              <a:buFont typeface="Arial" panose="020B0604020202020204" pitchFamily="34" charset="0"/>
              <a:buChar char="•"/>
            </a:pPr>
            <a:r>
              <a:rPr lang="en-US" dirty="0">
                <a:solidFill>
                  <a:schemeClr val="tx1"/>
                </a:solidFill>
              </a:rPr>
              <a:t>A network layer addresses uniquely defines the connection of a device to the internet.</a:t>
            </a:r>
          </a:p>
          <a:p>
            <a:pPr marL="457200" indent="-457200">
              <a:buFont typeface="Arial" panose="020B0604020202020204" pitchFamily="34" charset="0"/>
              <a:buChar char="•"/>
            </a:pPr>
            <a:r>
              <a:rPr lang="en-US" dirty="0">
                <a:solidFill>
                  <a:schemeClr val="tx1"/>
                </a:solidFill>
              </a:rPr>
              <a:t>The </a:t>
            </a:r>
            <a:r>
              <a:rPr lang="en-US" b="1" dirty="0">
                <a:solidFill>
                  <a:schemeClr val="tx1"/>
                </a:solidFill>
              </a:rPr>
              <a:t>link-layer addresses</a:t>
            </a:r>
            <a:r>
              <a:rPr lang="en-US" dirty="0">
                <a:solidFill>
                  <a:schemeClr val="tx1"/>
                </a:solidFill>
              </a:rPr>
              <a:t>, sometimes called </a:t>
            </a:r>
            <a:r>
              <a:rPr lang="en-US" b="1" dirty="0">
                <a:solidFill>
                  <a:schemeClr val="tx1"/>
                </a:solidFill>
              </a:rPr>
              <a:t>MAC</a:t>
            </a:r>
            <a:r>
              <a:rPr lang="en-US" dirty="0">
                <a:solidFill>
                  <a:schemeClr val="tx1"/>
                </a:solidFill>
              </a:rPr>
              <a:t> addresses, are locally defined addresses, each of which defines a specific host or router in a network(LAN or WAN).</a:t>
            </a:r>
          </a:p>
          <a:p>
            <a:endParaRPr lang="en-IN" dirty="0"/>
          </a:p>
        </p:txBody>
      </p:sp>
    </p:spTree>
    <p:extLst>
      <p:ext uri="{BB962C8B-B14F-4D97-AF65-F5344CB8AC3E}">
        <p14:creationId xmlns:p14="http://schemas.microsoft.com/office/powerpoint/2010/main" val="87021322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1140" y="100076"/>
            <a:ext cx="5431155" cy="330835"/>
          </a:xfrm>
          <a:prstGeom prst="rect">
            <a:avLst/>
          </a:prstGeom>
        </p:spPr>
        <p:txBody>
          <a:bodyPr vert="horz" wrap="square" lIns="0" tIns="12700" rIns="0" bIns="0" rtlCol="0">
            <a:spAutoFit/>
          </a:bodyPr>
          <a:lstStyle/>
          <a:p>
            <a:pPr marL="12700">
              <a:lnSpc>
                <a:spcPct val="100000"/>
              </a:lnSpc>
              <a:spcBef>
                <a:spcPts val="100"/>
              </a:spcBef>
            </a:pPr>
            <a:r>
              <a:rPr sz="2000" dirty="0" smtClean="0">
                <a:latin typeface="Times New Roman"/>
                <a:cs typeface="Times New Roman"/>
              </a:rPr>
              <a:t>Addressing </a:t>
            </a:r>
            <a:r>
              <a:rPr sz="2000" dirty="0">
                <a:latin typeface="Times New Roman"/>
                <a:cs typeface="Times New Roman"/>
              </a:rPr>
              <a:t>in the TCP/IP protocol</a:t>
            </a:r>
            <a:r>
              <a:rPr sz="2000" spc="80" dirty="0">
                <a:latin typeface="Times New Roman"/>
                <a:cs typeface="Times New Roman"/>
              </a:rPr>
              <a:t> </a:t>
            </a:r>
            <a:r>
              <a:rPr sz="2000" spc="-5" dirty="0">
                <a:latin typeface="Times New Roman"/>
                <a:cs typeface="Times New Roman"/>
              </a:rPr>
              <a:t>suite</a:t>
            </a:r>
            <a:endParaRPr sz="2000" dirty="0">
              <a:latin typeface="Times New Roman"/>
              <a:cs typeface="Times New Roman"/>
            </a:endParaRPr>
          </a:p>
        </p:txBody>
      </p:sp>
      <p:sp>
        <p:nvSpPr>
          <p:cNvPr id="4" name="object 4"/>
          <p:cNvSpPr/>
          <p:nvPr/>
        </p:nvSpPr>
        <p:spPr>
          <a:xfrm>
            <a:off x="1148973" y="1020457"/>
            <a:ext cx="6224261" cy="232892"/>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1828800" y="1676400"/>
            <a:ext cx="5230493" cy="566927"/>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117100" y="2648711"/>
            <a:ext cx="7573126" cy="565403"/>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1690116" y="3619500"/>
            <a:ext cx="6457310" cy="566927"/>
          </a:xfrm>
          <a:prstGeom prst="rect">
            <a:avLst/>
          </a:prstGeom>
          <a:blipFill>
            <a:blip r:embed="rId5" cstate="print"/>
            <a:stretch>
              <a:fillRect/>
            </a:stretch>
          </a:blipFill>
        </p:spPr>
        <p:txBody>
          <a:bodyPr wrap="square" lIns="0" tIns="0" rIns="0" bIns="0" rtlCol="0"/>
          <a:lstStyle/>
          <a:p>
            <a:endParaRPr dirty="0"/>
          </a:p>
        </p:txBody>
      </p:sp>
      <p:sp>
        <p:nvSpPr>
          <p:cNvPr id="8" name="object 8"/>
          <p:cNvSpPr/>
          <p:nvPr/>
        </p:nvSpPr>
        <p:spPr>
          <a:xfrm>
            <a:off x="2049779" y="4591811"/>
            <a:ext cx="6402447" cy="565404"/>
          </a:xfrm>
          <a:prstGeom prst="rect">
            <a:avLst/>
          </a:prstGeom>
          <a:blipFill>
            <a:blip r:embed="rId6" cstate="print"/>
            <a:stretch>
              <a:fillRect/>
            </a:stretch>
          </a:blipFill>
        </p:spPr>
        <p:txBody>
          <a:bodyPr wrap="square" lIns="0" tIns="0" rIns="0" bIns="0" rtlCol="0"/>
          <a:lstStyle/>
          <a:p>
            <a:endParaRPr dirty="0"/>
          </a:p>
        </p:txBody>
      </p:sp>
      <p:sp>
        <p:nvSpPr>
          <p:cNvPr id="9" name="object 9"/>
          <p:cNvSpPr/>
          <p:nvPr/>
        </p:nvSpPr>
        <p:spPr>
          <a:xfrm>
            <a:off x="2273807" y="5562600"/>
            <a:ext cx="3822192" cy="566928"/>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0"/>
            <a:ext cx="8915400" cy="8371523"/>
          </a:xfrm>
        </p:spPr>
        <p:txBody>
          <a:bodyPr/>
          <a:lstStyle/>
          <a:p>
            <a:r>
              <a:rPr lang="en-US" dirty="0">
                <a:solidFill>
                  <a:schemeClr val="tx1"/>
                </a:solidFill>
              </a:rPr>
              <a:t>Through </a:t>
            </a:r>
            <a:r>
              <a:rPr lang="en-US" b="1" dirty="0">
                <a:solidFill>
                  <a:schemeClr val="tx1"/>
                </a:solidFill>
              </a:rPr>
              <a:t>logical address </a:t>
            </a:r>
            <a:r>
              <a:rPr lang="en-US" dirty="0">
                <a:solidFill>
                  <a:schemeClr val="tx1"/>
                </a:solidFill>
              </a:rPr>
              <a:t>the system identify a </a:t>
            </a:r>
            <a:r>
              <a:rPr lang="en-US" b="1" dirty="0">
                <a:solidFill>
                  <a:schemeClr val="tx1"/>
                </a:solidFill>
              </a:rPr>
              <a:t>network </a:t>
            </a:r>
            <a:r>
              <a:rPr lang="en-US" dirty="0">
                <a:solidFill>
                  <a:schemeClr val="tx1"/>
                </a:solidFill>
              </a:rPr>
              <a:t>(source to destination). after identifying the network </a:t>
            </a:r>
            <a:r>
              <a:rPr lang="en-US" b="1" dirty="0">
                <a:solidFill>
                  <a:schemeClr val="tx1"/>
                </a:solidFill>
              </a:rPr>
              <a:t>physical address </a:t>
            </a:r>
            <a:r>
              <a:rPr lang="en-US" dirty="0">
                <a:solidFill>
                  <a:schemeClr val="tx1"/>
                </a:solidFill>
              </a:rPr>
              <a:t>is used to identify the </a:t>
            </a:r>
            <a:r>
              <a:rPr lang="en-US" b="1" dirty="0">
                <a:solidFill>
                  <a:schemeClr val="tx1"/>
                </a:solidFill>
              </a:rPr>
              <a:t>host on that network</a:t>
            </a:r>
            <a:r>
              <a:rPr lang="en-US" dirty="0">
                <a:solidFill>
                  <a:schemeClr val="tx1"/>
                </a:solidFill>
              </a:rPr>
              <a:t>. The </a:t>
            </a:r>
            <a:r>
              <a:rPr lang="en-US" b="1" dirty="0">
                <a:solidFill>
                  <a:schemeClr val="tx1"/>
                </a:solidFill>
              </a:rPr>
              <a:t>port address </a:t>
            </a:r>
            <a:r>
              <a:rPr lang="en-US" dirty="0">
                <a:solidFill>
                  <a:schemeClr val="tx1"/>
                </a:solidFill>
              </a:rPr>
              <a:t>is used to identify the </a:t>
            </a:r>
            <a:r>
              <a:rPr lang="en-US" b="1" dirty="0">
                <a:solidFill>
                  <a:schemeClr val="tx1"/>
                </a:solidFill>
              </a:rPr>
              <a:t>particular application </a:t>
            </a:r>
            <a:r>
              <a:rPr lang="en-US" dirty="0">
                <a:solidFill>
                  <a:schemeClr val="tx1"/>
                </a:solidFill>
              </a:rPr>
              <a:t>running on the destination machine.</a:t>
            </a:r>
            <a:br>
              <a:rPr lang="en-US" dirty="0">
                <a:solidFill>
                  <a:schemeClr val="tx1"/>
                </a:solidFill>
              </a:rPr>
            </a:br>
            <a:r>
              <a:rPr lang="en-US" b="1" dirty="0" smtClean="0">
                <a:solidFill>
                  <a:schemeClr val="tx1"/>
                </a:solidFill>
              </a:rPr>
              <a:t>Logical </a:t>
            </a:r>
            <a:r>
              <a:rPr lang="en-US" b="1" dirty="0">
                <a:solidFill>
                  <a:schemeClr val="tx1"/>
                </a:solidFill>
              </a:rPr>
              <a:t>Address: </a:t>
            </a:r>
            <a:r>
              <a:rPr lang="en-US" dirty="0">
                <a:solidFill>
                  <a:schemeClr val="tx1"/>
                </a:solidFill>
              </a:rPr>
              <a:t>An </a:t>
            </a:r>
            <a:r>
              <a:rPr lang="en-US" b="1" dirty="0">
                <a:solidFill>
                  <a:schemeClr val="tx1"/>
                </a:solidFill>
              </a:rPr>
              <a:t>IP address </a:t>
            </a:r>
            <a:r>
              <a:rPr lang="en-US" dirty="0">
                <a:solidFill>
                  <a:schemeClr val="tx1"/>
                </a:solidFill>
              </a:rPr>
              <a:t>of the system is called logical address. This address is the </a:t>
            </a:r>
            <a:r>
              <a:rPr lang="en-US" dirty="0" smtClean="0">
                <a:solidFill>
                  <a:schemeClr val="tx1"/>
                </a:solidFill>
              </a:rPr>
              <a:t>combination </a:t>
            </a:r>
            <a:r>
              <a:rPr lang="en-US" dirty="0">
                <a:solidFill>
                  <a:schemeClr val="tx1"/>
                </a:solidFill>
              </a:rPr>
              <a:t>of Net ID and Host ID. This address is used by network layer to identify a particular network (source to destination) among the networks. This address can be changed by changing the host position on the network. So it is called logical address.</a:t>
            </a:r>
            <a:br>
              <a:rPr lang="en-US" dirty="0">
                <a:solidFill>
                  <a:schemeClr val="tx1"/>
                </a:solidFill>
              </a:rPr>
            </a:br>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r>
              <a:rPr lang="en-US" dirty="0">
                <a:solidFill>
                  <a:schemeClr val="tx1"/>
                </a:solidFill>
              </a:rPr>
              <a:t/>
            </a:r>
            <a:br>
              <a:rPr lang="en-US" dirty="0">
                <a:solidFill>
                  <a:schemeClr val="tx1"/>
                </a:solidFill>
              </a:rPr>
            </a:br>
            <a:endParaRPr lang="en-IN" dirty="0">
              <a:solidFill>
                <a:schemeClr val="tx1"/>
              </a:solidFill>
            </a:endParaRPr>
          </a:p>
        </p:txBody>
      </p:sp>
    </p:spTree>
    <p:extLst>
      <p:ext uri="{BB962C8B-B14F-4D97-AF65-F5344CB8AC3E}">
        <p14:creationId xmlns:p14="http://schemas.microsoft.com/office/powerpoint/2010/main" val="160602014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52401"/>
            <a:ext cx="8381364" cy="6894195"/>
          </a:xfrm>
        </p:spPr>
        <p:txBody>
          <a:bodyPr/>
          <a:lstStyle/>
          <a:p>
            <a:r>
              <a:rPr lang="en-US" b="1" dirty="0">
                <a:solidFill>
                  <a:schemeClr val="tx1"/>
                </a:solidFill>
              </a:rPr>
              <a:t>Physical address</a:t>
            </a:r>
            <a:r>
              <a:rPr lang="en-US" dirty="0">
                <a:solidFill>
                  <a:schemeClr val="tx1"/>
                </a:solidFill>
              </a:rPr>
              <a:t>: Each system having a NIC(Network Interface Card) through which two systems physically connected with each other with cables. The address of the NIC is called Physical address or mac address. This is specified by the </a:t>
            </a:r>
            <a:r>
              <a:rPr lang="en-US" dirty="0" smtClean="0">
                <a:solidFill>
                  <a:schemeClr val="tx1"/>
                </a:solidFill>
              </a:rPr>
              <a:t>manufacture</a:t>
            </a:r>
            <a:r>
              <a:rPr lang="en-US" dirty="0">
                <a:solidFill>
                  <a:schemeClr val="tx1"/>
                </a:solidFill>
              </a:rPr>
              <a:t> company of the card. This address is used by data link layer.   </a:t>
            </a:r>
            <a:br>
              <a:rPr lang="en-US" dirty="0">
                <a:solidFill>
                  <a:schemeClr val="tx1"/>
                </a:solidFill>
              </a:rPr>
            </a:br>
            <a:endParaRPr lang="en-US" b="1" dirty="0" smtClean="0">
              <a:solidFill>
                <a:schemeClr val="tx1"/>
              </a:solidFill>
            </a:endParaRPr>
          </a:p>
          <a:p>
            <a:r>
              <a:rPr lang="en-US" b="1" dirty="0" smtClean="0">
                <a:solidFill>
                  <a:schemeClr val="tx1"/>
                </a:solidFill>
              </a:rPr>
              <a:t>Port </a:t>
            </a:r>
            <a:r>
              <a:rPr lang="en-US" b="1" dirty="0">
                <a:solidFill>
                  <a:schemeClr val="tx1"/>
                </a:solidFill>
              </a:rPr>
              <a:t>Address:</a:t>
            </a:r>
            <a:r>
              <a:rPr lang="en-US" dirty="0">
                <a:solidFill>
                  <a:schemeClr val="tx1"/>
                </a:solidFill>
              </a:rPr>
              <a:t> There are many application running on the computer. Each application run with a port no.(logically) on the computer. This port no. for application is decided by the </a:t>
            </a:r>
            <a:r>
              <a:rPr lang="en-US" dirty="0" err="1">
                <a:solidFill>
                  <a:schemeClr val="tx1"/>
                </a:solidFill>
              </a:rPr>
              <a:t>Karnal</a:t>
            </a:r>
            <a:r>
              <a:rPr lang="en-US" dirty="0">
                <a:solidFill>
                  <a:schemeClr val="tx1"/>
                </a:solidFill>
              </a:rPr>
              <a:t> of the OS. This port no. is called port address.</a:t>
            </a:r>
            <a:endParaRPr lang="en-IN" dirty="0">
              <a:solidFill>
                <a:schemeClr val="tx1"/>
              </a:solidFill>
            </a:endParaRPr>
          </a:p>
          <a:p>
            <a:endParaRPr lang="en-IN" dirty="0"/>
          </a:p>
        </p:txBody>
      </p:sp>
    </p:spTree>
    <p:extLst>
      <p:ext uri="{BB962C8B-B14F-4D97-AF65-F5344CB8AC3E}">
        <p14:creationId xmlns:p14="http://schemas.microsoft.com/office/powerpoint/2010/main" val="149668533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9724" y="74676"/>
            <a:ext cx="4304538" cy="1119377"/>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4482084" y="74676"/>
            <a:ext cx="3854958" cy="1119377"/>
          </a:xfrm>
          <a:prstGeom prst="rect">
            <a:avLst/>
          </a:prstGeom>
          <a:blipFill>
            <a:blip r:embed="rId3" cstate="print"/>
            <a:stretch>
              <a:fillRect/>
            </a:stretch>
          </a:blipFill>
        </p:spPr>
        <p:txBody>
          <a:bodyPr wrap="square" lIns="0" tIns="0" rIns="0" bIns="0" rtlCol="0"/>
          <a:lstStyle/>
          <a:p>
            <a:endParaRPr dirty="0"/>
          </a:p>
        </p:txBody>
      </p:sp>
      <p:sp>
        <p:nvSpPr>
          <p:cNvPr id="4" name="object 4"/>
          <p:cNvSpPr txBox="1">
            <a:spLocks noGrp="1"/>
          </p:cNvSpPr>
          <p:nvPr>
            <p:ph type="title"/>
          </p:nvPr>
        </p:nvSpPr>
        <p:spPr>
          <a:xfrm>
            <a:off x="1141882" y="207391"/>
            <a:ext cx="6858000" cy="635000"/>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0000CC"/>
                </a:solidFill>
                <a:latin typeface="Times New Roman"/>
                <a:cs typeface="Times New Roman"/>
              </a:rPr>
              <a:t>Multiplexing </a:t>
            </a:r>
            <a:r>
              <a:rPr sz="4000" spc="-5" dirty="0">
                <a:solidFill>
                  <a:srgbClr val="0000CC"/>
                </a:solidFill>
                <a:latin typeface="Times New Roman"/>
                <a:cs typeface="Times New Roman"/>
              </a:rPr>
              <a:t>and</a:t>
            </a:r>
            <a:r>
              <a:rPr sz="4000" spc="-20" dirty="0">
                <a:solidFill>
                  <a:srgbClr val="0000CC"/>
                </a:solidFill>
                <a:latin typeface="Times New Roman"/>
                <a:cs typeface="Times New Roman"/>
              </a:rPr>
              <a:t> </a:t>
            </a:r>
            <a:r>
              <a:rPr sz="4000" spc="-5" dirty="0">
                <a:solidFill>
                  <a:srgbClr val="0000CC"/>
                </a:solidFill>
                <a:latin typeface="Times New Roman"/>
                <a:cs typeface="Times New Roman"/>
              </a:rPr>
              <a:t>Demultiplexing</a:t>
            </a:r>
            <a:endParaRPr sz="4000" dirty="0">
              <a:latin typeface="Times New Roman"/>
              <a:cs typeface="Times New Roman"/>
            </a:endParaRPr>
          </a:p>
        </p:txBody>
      </p:sp>
      <p:sp>
        <p:nvSpPr>
          <p:cNvPr id="7" name="object 7"/>
          <p:cNvSpPr/>
          <p:nvPr/>
        </p:nvSpPr>
        <p:spPr>
          <a:xfrm>
            <a:off x="315468" y="1552955"/>
            <a:ext cx="855726" cy="832865"/>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754380" y="1517903"/>
            <a:ext cx="2655570" cy="896874"/>
          </a:xfrm>
          <a:prstGeom prst="rect">
            <a:avLst/>
          </a:prstGeom>
          <a:blipFill>
            <a:blip r:embed="rId5" cstate="print"/>
            <a:stretch>
              <a:fillRect/>
            </a:stretch>
          </a:blipFill>
        </p:spPr>
        <p:txBody>
          <a:bodyPr wrap="square" lIns="0" tIns="0" rIns="0" bIns="0" rtlCol="0"/>
          <a:lstStyle/>
          <a:p>
            <a:endParaRPr dirty="0"/>
          </a:p>
        </p:txBody>
      </p:sp>
      <p:sp>
        <p:nvSpPr>
          <p:cNvPr id="9" name="object 9"/>
          <p:cNvSpPr/>
          <p:nvPr/>
        </p:nvSpPr>
        <p:spPr>
          <a:xfrm>
            <a:off x="3145535" y="1517903"/>
            <a:ext cx="735329" cy="896874"/>
          </a:xfrm>
          <a:prstGeom prst="rect">
            <a:avLst/>
          </a:prstGeom>
          <a:blipFill>
            <a:blip r:embed="rId6" cstate="print"/>
            <a:stretch>
              <a:fillRect/>
            </a:stretch>
          </a:blipFill>
        </p:spPr>
        <p:txBody>
          <a:bodyPr wrap="square" lIns="0" tIns="0" rIns="0" bIns="0" rtlCol="0"/>
          <a:lstStyle/>
          <a:p>
            <a:endParaRPr dirty="0"/>
          </a:p>
        </p:txBody>
      </p:sp>
      <p:sp>
        <p:nvSpPr>
          <p:cNvPr id="10" name="object 10"/>
          <p:cNvSpPr/>
          <p:nvPr/>
        </p:nvSpPr>
        <p:spPr>
          <a:xfrm>
            <a:off x="3616452" y="1517903"/>
            <a:ext cx="712470" cy="896874"/>
          </a:xfrm>
          <a:prstGeom prst="rect">
            <a:avLst/>
          </a:prstGeom>
          <a:blipFill>
            <a:blip r:embed="rId7" cstate="print"/>
            <a:stretch>
              <a:fillRect/>
            </a:stretch>
          </a:blipFill>
        </p:spPr>
        <p:txBody>
          <a:bodyPr wrap="square" lIns="0" tIns="0" rIns="0" bIns="0" rtlCol="0"/>
          <a:lstStyle/>
          <a:p>
            <a:endParaRPr dirty="0"/>
          </a:p>
        </p:txBody>
      </p:sp>
      <p:sp>
        <p:nvSpPr>
          <p:cNvPr id="11" name="object 11"/>
          <p:cNvSpPr/>
          <p:nvPr/>
        </p:nvSpPr>
        <p:spPr>
          <a:xfrm>
            <a:off x="4066032" y="1517903"/>
            <a:ext cx="1885950" cy="896874"/>
          </a:xfrm>
          <a:prstGeom prst="rect">
            <a:avLst/>
          </a:prstGeom>
          <a:blipFill>
            <a:blip r:embed="rId8" cstate="print"/>
            <a:stretch>
              <a:fillRect/>
            </a:stretch>
          </a:blipFill>
        </p:spPr>
        <p:txBody>
          <a:bodyPr wrap="square" lIns="0" tIns="0" rIns="0" bIns="0" rtlCol="0"/>
          <a:lstStyle/>
          <a:p>
            <a:endParaRPr dirty="0"/>
          </a:p>
        </p:txBody>
      </p:sp>
      <p:sp>
        <p:nvSpPr>
          <p:cNvPr id="12" name="object 12"/>
          <p:cNvSpPr/>
          <p:nvPr/>
        </p:nvSpPr>
        <p:spPr>
          <a:xfrm>
            <a:off x="5689091" y="1517903"/>
            <a:ext cx="823721" cy="896874"/>
          </a:xfrm>
          <a:prstGeom prst="rect">
            <a:avLst/>
          </a:prstGeom>
          <a:blipFill>
            <a:blip r:embed="rId9" cstate="print"/>
            <a:stretch>
              <a:fillRect/>
            </a:stretch>
          </a:blipFill>
        </p:spPr>
        <p:txBody>
          <a:bodyPr wrap="square" lIns="0" tIns="0" rIns="0" bIns="0" rtlCol="0"/>
          <a:lstStyle/>
          <a:p>
            <a:endParaRPr dirty="0"/>
          </a:p>
        </p:txBody>
      </p:sp>
      <p:sp>
        <p:nvSpPr>
          <p:cNvPr id="13" name="object 13"/>
          <p:cNvSpPr/>
          <p:nvPr/>
        </p:nvSpPr>
        <p:spPr>
          <a:xfrm>
            <a:off x="6249923" y="1517903"/>
            <a:ext cx="710946" cy="896874"/>
          </a:xfrm>
          <a:prstGeom prst="rect">
            <a:avLst/>
          </a:prstGeom>
          <a:blipFill>
            <a:blip r:embed="rId10" cstate="print"/>
            <a:stretch>
              <a:fillRect/>
            </a:stretch>
          </a:blipFill>
        </p:spPr>
        <p:txBody>
          <a:bodyPr wrap="square" lIns="0" tIns="0" rIns="0" bIns="0" rtlCol="0"/>
          <a:lstStyle/>
          <a:p>
            <a:endParaRPr dirty="0"/>
          </a:p>
        </p:txBody>
      </p:sp>
      <p:sp>
        <p:nvSpPr>
          <p:cNvPr id="14" name="object 14"/>
          <p:cNvSpPr/>
          <p:nvPr/>
        </p:nvSpPr>
        <p:spPr>
          <a:xfrm>
            <a:off x="6697980" y="1517903"/>
            <a:ext cx="1344929" cy="896874"/>
          </a:xfrm>
          <a:prstGeom prst="rect">
            <a:avLst/>
          </a:prstGeom>
          <a:blipFill>
            <a:blip r:embed="rId11" cstate="print"/>
            <a:stretch>
              <a:fillRect/>
            </a:stretch>
          </a:blipFill>
        </p:spPr>
        <p:txBody>
          <a:bodyPr wrap="square" lIns="0" tIns="0" rIns="0" bIns="0" rtlCol="0"/>
          <a:lstStyle/>
          <a:p>
            <a:endParaRPr dirty="0"/>
          </a:p>
        </p:txBody>
      </p:sp>
      <p:sp>
        <p:nvSpPr>
          <p:cNvPr id="15" name="object 15"/>
          <p:cNvSpPr/>
          <p:nvPr/>
        </p:nvSpPr>
        <p:spPr>
          <a:xfrm>
            <a:off x="7780019" y="1517903"/>
            <a:ext cx="1093470" cy="896874"/>
          </a:xfrm>
          <a:prstGeom prst="rect">
            <a:avLst/>
          </a:prstGeom>
          <a:blipFill>
            <a:blip r:embed="rId12" cstate="print"/>
            <a:stretch>
              <a:fillRect/>
            </a:stretch>
          </a:blipFill>
        </p:spPr>
        <p:txBody>
          <a:bodyPr wrap="square" lIns="0" tIns="0" rIns="0" bIns="0" rtlCol="0"/>
          <a:lstStyle/>
          <a:p>
            <a:endParaRPr dirty="0"/>
          </a:p>
        </p:txBody>
      </p:sp>
      <p:sp>
        <p:nvSpPr>
          <p:cNvPr id="16" name="object 16"/>
          <p:cNvSpPr/>
          <p:nvPr/>
        </p:nvSpPr>
        <p:spPr>
          <a:xfrm>
            <a:off x="754380" y="2005583"/>
            <a:ext cx="2430018" cy="896874"/>
          </a:xfrm>
          <a:prstGeom prst="rect">
            <a:avLst/>
          </a:prstGeom>
          <a:blipFill>
            <a:blip r:embed="rId13" cstate="print"/>
            <a:stretch>
              <a:fillRect/>
            </a:stretch>
          </a:blipFill>
        </p:spPr>
        <p:txBody>
          <a:bodyPr wrap="square" lIns="0" tIns="0" rIns="0" bIns="0" rtlCol="0"/>
          <a:lstStyle/>
          <a:p>
            <a:endParaRPr dirty="0"/>
          </a:p>
        </p:txBody>
      </p:sp>
      <p:sp>
        <p:nvSpPr>
          <p:cNvPr id="17" name="object 17"/>
          <p:cNvSpPr/>
          <p:nvPr/>
        </p:nvSpPr>
        <p:spPr>
          <a:xfrm>
            <a:off x="2781300" y="2005583"/>
            <a:ext cx="712470" cy="896874"/>
          </a:xfrm>
          <a:prstGeom prst="rect">
            <a:avLst/>
          </a:prstGeom>
          <a:blipFill>
            <a:blip r:embed="rId7" cstate="print"/>
            <a:stretch>
              <a:fillRect/>
            </a:stretch>
          </a:blipFill>
        </p:spPr>
        <p:txBody>
          <a:bodyPr wrap="square" lIns="0" tIns="0" rIns="0" bIns="0" rtlCol="0"/>
          <a:lstStyle/>
          <a:p>
            <a:endParaRPr dirty="0"/>
          </a:p>
        </p:txBody>
      </p:sp>
      <p:sp>
        <p:nvSpPr>
          <p:cNvPr id="18" name="object 18"/>
          <p:cNvSpPr/>
          <p:nvPr/>
        </p:nvSpPr>
        <p:spPr>
          <a:xfrm>
            <a:off x="3089148" y="2005583"/>
            <a:ext cx="1594865" cy="896874"/>
          </a:xfrm>
          <a:prstGeom prst="rect">
            <a:avLst/>
          </a:prstGeom>
          <a:blipFill>
            <a:blip r:embed="rId14" cstate="print"/>
            <a:stretch>
              <a:fillRect/>
            </a:stretch>
          </a:blipFill>
        </p:spPr>
        <p:txBody>
          <a:bodyPr wrap="square" lIns="0" tIns="0" rIns="0" bIns="0" rtlCol="0"/>
          <a:lstStyle/>
          <a:p>
            <a:endParaRPr dirty="0"/>
          </a:p>
        </p:txBody>
      </p:sp>
      <p:sp>
        <p:nvSpPr>
          <p:cNvPr id="19" name="object 19"/>
          <p:cNvSpPr/>
          <p:nvPr/>
        </p:nvSpPr>
        <p:spPr>
          <a:xfrm>
            <a:off x="4279391" y="2005583"/>
            <a:ext cx="1320546" cy="896874"/>
          </a:xfrm>
          <a:prstGeom prst="rect">
            <a:avLst/>
          </a:prstGeom>
          <a:blipFill>
            <a:blip r:embed="rId15" cstate="print"/>
            <a:stretch>
              <a:fillRect/>
            </a:stretch>
          </a:blipFill>
        </p:spPr>
        <p:txBody>
          <a:bodyPr wrap="square" lIns="0" tIns="0" rIns="0" bIns="0" rtlCol="0"/>
          <a:lstStyle/>
          <a:p>
            <a:endParaRPr dirty="0"/>
          </a:p>
        </p:txBody>
      </p:sp>
      <p:sp>
        <p:nvSpPr>
          <p:cNvPr id="20" name="object 20"/>
          <p:cNvSpPr/>
          <p:nvPr/>
        </p:nvSpPr>
        <p:spPr>
          <a:xfrm>
            <a:off x="5195315" y="2005583"/>
            <a:ext cx="1684782" cy="896874"/>
          </a:xfrm>
          <a:prstGeom prst="rect">
            <a:avLst/>
          </a:prstGeom>
          <a:blipFill>
            <a:blip r:embed="rId16" cstate="print"/>
            <a:stretch>
              <a:fillRect/>
            </a:stretch>
          </a:blipFill>
        </p:spPr>
        <p:txBody>
          <a:bodyPr wrap="square" lIns="0" tIns="0" rIns="0" bIns="0" rtlCol="0"/>
          <a:lstStyle/>
          <a:p>
            <a:endParaRPr dirty="0"/>
          </a:p>
        </p:txBody>
      </p:sp>
      <p:sp>
        <p:nvSpPr>
          <p:cNvPr id="21" name="object 21"/>
          <p:cNvSpPr/>
          <p:nvPr/>
        </p:nvSpPr>
        <p:spPr>
          <a:xfrm>
            <a:off x="6475476" y="2005583"/>
            <a:ext cx="1232153" cy="896874"/>
          </a:xfrm>
          <a:prstGeom prst="rect">
            <a:avLst/>
          </a:prstGeom>
          <a:blipFill>
            <a:blip r:embed="rId17" cstate="print"/>
            <a:stretch>
              <a:fillRect/>
            </a:stretch>
          </a:blipFill>
        </p:spPr>
        <p:txBody>
          <a:bodyPr wrap="square" lIns="0" tIns="0" rIns="0" bIns="0" rtlCol="0"/>
          <a:lstStyle/>
          <a:p>
            <a:endParaRPr dirty="0"/>
          </a:p>
        </p:txBody>
      </p:sp>
      <p:sp>
        <p:nvSpPr>
          <p:cNvPr id="22" name="object 22"/>
          <p:cNvSpPr/>
          <p:nvPr/>
        </p:nvSpPr>
        <p:spPr>
          <a:xfrm>
            <a:off x="7303007" y="2005583"/>
            <a:ext cx="1570481" cy="896874"/>
          </a:xfrm>
          <a:prstGeom prst="rect">
            <a:avLst/>
          </a:prstGeom>
          <a:blipFill>
            <a:blip r:embed="rId18" cstate="print"/>
            <a:stretch>
              <a:fillRect/>
            </a:stretch>
          </a:blipFill>
        </p:spPr>
        <p:txBody>
          <a:bodyPr wrap="square" lIns="0" tIns="0" rIns="0" bIns="0" rtlCol="0"/>
          <a:lstStyle/>
          <a:p>
            <a:endParaRPr dirty="0"/>
          </a:p>
        </p:txBody>
      </p:sp>
      <p:sp>
        <p:nvSpPr>
          <p:cNvPr id="23" name="object 23"/>
          <p:cNvSpPr/>
          <p:nvPr/>
        </p:nvSpPr>
        <p:spPr>
          <a:xfrm>
            <a:off x="754380" y="2493264"/>
            <a:ext cx="1346453" cy="896874"/>
          </a:xfrm>
          <a:prstGeom prst="rect">
            <a:avLst/>
          </a:prstGeom>
          <a:blipFill>
            <a:blip r:embed="rId19" cstate="print"/>
            <a:stretch>
              <a:fillRect/>
            </a:stretch>
          </a:blipFill>
        </p:spPr>
        <p:txBody>
          <a:bodyPr wrap="square" lIns="0" tIns="0" rIns="0" bIns="0" rtlCol="0"/>
          <a:lstStyle/>
          <a:p>
            <a:endParaRPr dirty="0"/>
          </a:p>
        </p:txBody>
      </p:sp>
      <p:sp>
        <p:nvSpPr>
          <p:cNvPr id="24" name="object 24"/>
          <p:cNvSpPr/>
          <p:nvPr/>
        </p:nvSpPr>
        <p:spPr>
          <a:xfrm>
            <a:off x="1668779" y="2493264"/>
            <a:ext cx="2049018" cy="896874"/>
          </a:xfrm>
          <a:prstGeom prst="rect">
            <a:avLst/>
          </a:prstGeom>
          <a:blipFill>
            <a:blip r:embed="rId20" cstate="print"/>
            <a:stretch>
              <a:fillRect/>
            </a:stretch>
          </a:blipFill>
        </p:spPr>
        <p:txBody>
          <a:bodyPr wrap="square" lIns="0" tIns="0" rIns="0" bIns="0" rtlCol="0"/>
          <a:lstStyle/>
          <a:p>
            <a:endParaRPr dirty="0"/>
          </a:p>
        </p:txBody>
      </p:sp>
      <p:sp>
        <p:nvSpPr>
          <p:cNvPr id="25" name="object 25"/>
          <p:cNvSpPr/>
          <p:nvPr/>
        </p:nvSpPr>
        <p:spPr>
          <a:xfrm>
            <a:off x="315468" y="3113532"/>
            <a:ext cx="855726" cy="832865"/>
          </a:xfrm>
          <a:prstGeom prst="rect">
            <a:avLst/>
          </a:prstGeom>
          <a:blipFill>
            <a:blip r:embed="rId4" cstate="print"/>
            <a:stretch>
              <a:fillRect/>
            </a:stretch>
          </a:blipFill>
        </p:spPr>
        <p:txBody>
          <a:bodyPr wrap="square" lIns="0" tIns="0" rIns="0" bIns="0" rtlCol="0"/>
          <a:lstStyle/>
          <a:p>
            <a:endParaRPr dirty="0"/>
          </a:p>
        </p:txBody>
      </p:sp>
      <p:sp>
        <p:nvSpPr>
          <p:cNvPr id="26" name="object 26"/>
          <p:cNvSpPr/>
          <p:nvPr/>
        </p:nvSpPr>
        <p:spPr>
          <a:xfrm>
            <a:off x="754380" y="3078479"/>
            <a:ext cx="3082289" cy="896874"/>
          </a:xfrm>
          <a:prstGeom prst="rect">
            <a:avLst/>
          </a:prstGeom>
          <a:blipFill>
            <a:blip r:embed="rId21" cstate="print"/>
            <a:stretch>
              <a:fillRect/>
            </a:stretch>
          </a:blipFill>
        </p:spPr>
        <p:txBody>
          <a:bodyPr wrap="square" lIns="0" tIns="0" rIns="0" bIns="0" rtlCol="0"/>
          <a:lstStyle/>
          <a:p>
            <a:endParaRPr dirty="0"/>
          </a:p>
        </p:txBody>
      </p:sp>
      <p:sp>
        <p:nvSpPr>
          <p:cNvPr id="27" name="object 27"/>
          <p:cNvSpPr/>
          <p:nvPr/>
        </p:nvSpPr>
        <p:spPr>
          <a:xfrm>
            <a:off x="3473196" y="3078479"/>
            <a:ext cx="733805" cy="896874"/>
          </a:xfrm>
          <a:prstGeom prst="rect">
            <a:avLst/>
          </a:prstGeom>
          <a:blipFill>
            <a:blip r:embed="rId22" cstate="print"/>
            <a:stretch>
              <a:fillRect/>
            </a:stretch>
          </a:blipFill>
        </p:spPr>
        <p:txBody>
          <a:bodyPr wrap="square" lIns="0" tIns="0" rIns="0" bIns="0" rtlCol="0"/>
          <a:lstStyle/>
          <a:p>
            <a:endParaRPr dirty="0"/>
          </a:p>
        </p:txBody>
      </p:sp>
      <p:sp>
        <p:nvSpPr>
          <p:cNvPr id="28" name="object 28"/>
          <p:cNvSpPr/>
          <p:nvPr/>
        </p:nvSpPr>
        <p:spPr>
          <a:xfrm>
            <a:off x="3842003" y="3078479"/>
            <a:ext cx="712470" cy="896874"/>
          </a:xfrm>
          <a:prstGeom prst="rect">
            <a:avLst/>
          </a:prstGeom>
          <a:blipFill>
            <a:blip r:embed="rId7" cstate="print"/>
            <a:stretch>
              <a:fillRect/>
            </a:stretch>
          </a:blipFill>
        </p:spPr>
        <p:txBody>
          <a:bodyPr wrap="square" lIns="0" tIns="0" rIns="0" bIns="0" rtlCol="0"/>
          <a:lstStyle/>
          <a:p>
            <a:endParaRPr dirty="0"/>
          </a:p>
        </p:txBody>
      </p:sp>
      <p:sp>
        <p:nvSpPr>
          <p:cNvPr id="29" name="object 29"/>
          <p:cNvSpPr/>
          <p:nvPr/>
        </p:nvSpPr>
        <p:spPr>
          <a:xfrm>
            <a:off x="4191000" y="3078479"/>
            <a:ext cx="1885950" cy="896874"/>
          </a:xfrm>
          <a:prstGeom prst="rect">
            <a:avLst/>
          </a:prstGeom>
          <a:blipFill>
            <a:blip r:embed="rId23" cstate="print"/>
            <a:stretch>
              <a:fillRect/>
            </a:stretch>
          </a:blipFill>
        </p:spPr>
        <p:txBody>
          <a:bodyPr wrap="square" lIns="0" tIns="0" rIns="0" bIns="0" rtlCol="0"/>
          <a:lstStyle/>
          <a:p>
            <a:endParaRPr dirty="0"/>
          </a:p>
        </p:txBody>
      </p:sp>
      <p:sp>
        <p:nvSpPr>
          <p:cNvPr id="30" name="object 30"/>
          <p:cNvSpPr/>
          <p:nvPr/>
        </p:nvSpPr>
        <p:spPr>
          <a:xfrm>
            <a:off x="5713476" y="3078479"/>
            <a:ext cx="1094994" cy="896874"/>
          </a:xfrm>
          <a:prstGeom prst="rect">
            <a:avLst/>
          </a:prstGeom>
          <a:blipFill>
            <a:blip r:embed="rId24" cstate="print"/>
            <a:stretch>
              <a:fillRect/>
            </a:stretch>
          </a:blipFill>
        </p:spPr>
        <p:txBody>
          <a:bodyPr wrap="square" lIns="0" tIns="0" rIns="0" bIns="0" rtlCol="0"/>
          <a:lstStyle/>
          <a:p>
            <a:endParaRPr dirty="0"/>
          </a:p>
        </p:txBody>
      </p:sp>
      <p:sp>
        <p:nvSpPr>
          <p:cNvPr id="31" name="object 31"/>
          <p:cNvSpPr/>
          <p:nvPr/>
        </p:nvSpPr>
        <p:spPr>
          <a:xfrm>
            <a:off x="6444996" y="3078479"/>
            <a:ext cx="2428494" cy="896874"/>
          </a:xfrm>
          <a:prstGeom prst="rect">
            <a:avLst/>
          </a:prstGeom>
          <a:blipFill>
            <a:blip r:embed="rId25" cstate="print"/>
            <a:stretch>
              <a:fillRect/>
            </a:stretch>
          </a:blipFill>
        </p:spPr>
        <p:txBody>
          <a:bodyPr wrap="square" lIns="0" tIns="0" rIns="0" bIns="0" rtlCol="0"/>
          <a:lstStyle/>
          <a:p>
            <a:endParaRPr dirty="0"/>
          </a:p>
        </p:txBody>
      </p:sp>
      <p:sp>
        <p:nvSpPr>
          <p:cNvPr id="32" name="object 32"/>
          <p:cNvSpPr/>
          <p:nvPr/>
        </p:nvSpPr>
        <p:spPr>
          <a:xfrm>
            <a:off x="754380" y="3566159"/>
            <a:ext cx="1119377" cy="896874"/>
          </a:xfrm>
          <a:prstGeom prst="rect">
            <a:avLst/>
          </a:prstGeom>
          <a:blipFill>
            <a:blip r:embed="rId26" cstate="print"/>
            <a:stretch>
              <a:fillRect/>
            </a:stretch>
          </a:blipFill>
        </p:spPr>
        <p:txBody>
          <a:bodyPr wrap="square" lIns="0" tIns="0" rIns="0" bIns="0" rtlCol="0"/>
          <a:lstStyle/>
          <a:p>
            <a:endParaRPr dirty="0"/>
          </a:p>
        </p:txBody>
      </p:sp>
      <p:sp>
        <p:nvSpPr>
          <p:cNvPr id="33" name="object 33"/>
          <p:cNvSpPr/>
          <p:nvPr/>
        </p:nvSpPr>
        <p:spPr>
          <a:xfrm>
            <a:off x="1545336" y="3566159"/>
            <a:ext cx="1660398" cy="896874"/>
          </a:xfrm>
          <a:prstGeom prst="rect">
            <a:avLst/>
          </a:prstGeom>
          <a:blipFill>
            <a:blip r:embed="rId27" cstate="print"/>
            <a:stretch>
              <a:fillRect/>
            </a:stretch>
          </a:blipFill>
        </p:spPr>
        <p:txBody>
          <a:bodyPr wrap="square" lIns="0" tIns="0" rIns="0" bIns="0" rtlCol="0"/>
          <a:lstStyle/>
          <a:p>
            <a:endParaRPr dirty="0"/>
          </a:p>
        </p:txBody>
      </p:sp>
      <p:sp>
        <p:nvSpPr>
          <p:cNvPr id="34" name="object 34"/>
          <p:cNvSpPr/>
          <p:nvPr/>
        </p:nvSpPr>
        <p:spPr>
          <a:xfrm>
            <a:off x="2878835" y="3566159"/>
            <a:ext cx="710946" cy="896874"/>
          </a:xfrm>
          <a:prstGeom prst="rect">
            <a:avLst/>
          </a:prstGeom>
          <a:blipFill>
            <a:blip r:embed="rId10" cstate="print"/>
            <a:stretch>
              <a:fillRect/>
            </a:stretch>
          </a:blipFill>
        </p:spPr>
        <p:txBody>
          <a:bodyPr wrap="square" lIns="0" tIns="0" rIns="0" bIns="0" rtlCol="0"/>
          <a:lstStyle/>
          <a:p>
            <a:endParaRPr dirty="0"/>
          </a:p>
        </p:txBody>
      </p:sp>
      <p:sp>
        <p:nvSpPr>
          <p:cNvPr id="35" name="object 35"/>
          <p:cNvSpPr/>
          <p:nvPr/>
        </p:nvSpPr>
        <p:spPr>
          <a:xfrm>
            <a:off x="3261359" y="3566159"/>
            <a:ext cx="1593341" cy="896874"/>
          </a:xfrm>
          <a:prstGeom prst="rect">
            <a:avLst/>
          </a:prstGeom>
          <a:blipFill>
            <a:blip r:embed="rId28" cstate="print"/>
            <a:stretch>
              <a:fillRect/>
            </a:stretch>
          </a:blipFill>
        </p:spPr>
        <p:txBody>
          <a:bodyPr wrap="square" lIns="0" tIns="0" rIns="0" bIns="0" rtlCol="0"/>
          <a:lstStyle/>
          <a:p>
            <a:endParaRPr dirty="0"/>
          </a:p>
        </p:txBody>
      </p:sp>
      <p:sp>
        <p:nvSpPr>
          <p:cNvPr id="36" name="object 36"/>
          <p:cNvSpPr/>
          <p:nvPr/>
        </p:nvSpPr>
        <p:spPr>
          <a:xfrm>
            <a:off x="4527803" y="3566159"/>
            <a:ext cx="846581" cy="896874"/>
          </a:xfrm>
          <a:prstGeom prst="rect">
            <a:avLst/>
          </a:prstGeom>
          <a:blipFill>
            <a:blip r:embed="rId29" cstate="print"/>
            <a:stretch>
              <a:fillRect/>
            </a:stretch>
          </a:blipFill>
        </p:spPr>
        <p:txBody>
          <a:bodyPr wrap="square" lIns="0" tIns="0" rIns="0" bIns="0" rtlCol="0"/>
          <a:lstStyle/>
          <a:p>
            <a:endParaRPr dirty="0"/>
          </a:p>
        </p:txBody>
      </p:sp>
      <p:sp>
        <p:nvSpPr>
          <p:cNvPr id="37" name="object 37"/>
          <p:cNvSpPr/>
          <p:nvPr/>
        </p:nvSpPr>
        <p:spPr>
          <a:xfrm>
            <a:off x="5047488" y="3566159"/>
            <a:ext cx="1681734" cy="896874"/>
          </a:xfrm>
          <a:prstGeom prst="rect">
            <a:avLst/>
          </a:prstGeom>
          <a:blipFill>
            <a:blip r:embed="rId30" cstate="print"/>
            <a:stretch>
              <a:fillRect/>
            </a:stretch>
          </a:blipFill>
        </p:spPr>
        <p:txBody>
          <a:bodyPr wrap="square" lIns="0" tIns="0" rIns="0" bIns="0" rtlCol="0"/>
          <a:lstStyle/>
          <a:p>
            <a:endParaRPr dirty="0"/>
          </a:p>
        </p:txBody>
      </p:sp>
      <p:sp>
        <p:nvSpPr>
          <p:cNvPr id="38" name="object 38"/>
          <p:cNvSpPr/>
          <p:nvPr/>
        </p:nvSpPr>
        <p:spPr>
          <a:xfrm>
            <a:off x="6402323" y="3566159"/>
            <a:ext cx="1230629" cy="896874"/>
          </a:xfrm>
          <a:prstGeom prst="rect">
            <a:avLst/>
          </a:prstGeom>
          <a:blipFill>
            <a:blip r:embed="rId31" cstate="print"/>
            <a:stretch>
              <a:fillRect/>
            </a:stretch>
          </a:blipFill>
        </p:spPr>
        <p:txBody>
          <a:bodyPr wrap="square" lIns="0" tIns="0" rIns="0" bIns="0" rtlCol="0"/>
          <a:lstStyle/>
          <a:p>
            <a:endParaRPr dirty="0"/>
          </a:p>
        </p:txBody>
      </p:sp>
      <p:sp>
        <p:nvSpPr>
          <p:cNvPr id="39" name="object 39"/>
          <p:cNvSpPr/>
          <p:nvPr/>
        </p:nvSpPr>
        <p:spPr>
          <a:xfrm>
            <a:off x="7306056" y="3566159"/>
            <a:ext cx="1567433" cy="896874"/>
          </a:xfrm>
          <a:prstGeom prst="rect">
            <a:avLst/>
          </a:prstGeom>
          <a:blipFill>
            <a:blip r:embed="rId32" cstate="print"/>
            <a:stretch>
              <a:fillRect/>
            </a:stretch>
          </a:blipFill>
        </p:spPr>
        <p:txBody>
          <a:bodyPr wrap="square" lIns="0" tIns="0" rIns="0" bIns="0" rtlCol="0"/>
          <a:lstStyle/>
          <a:p>
            <a:endParaRPr dirty="0"/>
          </a:p>
        </p:txBody>
      </p:sp>
      <p:sp>
        <p:nvSpPr>
          <p:cNvPr id="40" name="object 40"/>
          <p:cNvSpPr/>
          <p:nvPr/>
        </p:nvSpPr>
        <p:spPr>
          <a:xfrm>
            <a:off x="754380" y="4053840"/>
            <a:ext cx="1346453" cy="896874"/>
          </a:xfrm>
          <a:prstGeom prst="rect">
            <a:avLst/>
          </a:prstGeom>
          <a:blipFill>
            <a:blip r:embed="rId19" cstate="print"/>
            <a:stretch>
              <a:fillRect/>
            </a:stretch>
          </a:blipFill>
        </p:spPr>
        <p:txBody>
          <a:bodyPr wrap="square" lIns="0" tIns="0" rIns="0" bIns="0" rtlCol="0"/>
          <a:lstStyle/>
          <a:p>
            <a:endParaRPr dirty="0"/>
          </a:p>
        </p:txBody>
      </p:sp>
      <p:sp>
        <p:nvSpPr>
          <p:cNvPr id="41" name="object 41"/>
          <p:cNvSpPr/>
          <p:nvPr/>
        </p:nvSpPr>
        <p:spPr>
          <a:xfrm>
            <a:off x="1668779" y="4053840"/>
            <a:ext cx="2049018" cy="896874"/>
          </a:xfrm>
          <a:prstGeom prst="rect">
            <a:avLst/>
          </a:prstGeom>
          <a:blipFill>
            <a:blip r:embed="rId20" cstate="print"/>
            <a:stretch>
              <a:fillRect/>
            </a:stretch>
          </a:blipFill>
        </p:spPr>
        <p:txBody>
          <a:bodyPr wrap="square" lIns="0" tIns="0" rIns="0" bIns="0" rtlCol="0"/>
          <a:lstStyle/>
          <a:p>
            <a:endParaRPr dirty="0"/>
          </a:p>
        </p:txBody>
      </p:sp>
      <p:sp>
        <p:nvSpPr>
          <p:cNvPr id="42" name="object 42"/>
          <p:cNvSpPr txBox="1"/>
          <p:nvPr/>
        </p:nvSpPr>
        <p:spPr>
          <a:xfrm>
            <a:off x="535940" y="1619452"/>
            <a:ext cx="8073390" cy="3051175"/>
          </a:xfrm>
          <a:prstGeom prst="rect">
            <a:avLst/>
          </a:prstGeom>
        </p:spPr>
        <p:txBody>
          <a:bodyPr vert="horz" wrap="square" lIns="0" tIns="13335" rIns="0" bIns="0" rtlCol="0">
            <a:spAutoFit/>
          </a:bodyPr>
          <a:lstStyle/>
          <a:p>
            <a:pPr marL="469900" marR="5715" indent="-457200" algn="just">
              <a:lnSpc>
                <a:spcPct val="100000"/>
              </a:lnSpc>
              <a:spcBef>
                <a:spcPts val="105"/>
              </a:spcBef>
              <a:buFont typeface="Wingdings"/>
              <a:buChar char=""/>
              <a:tabLst>
                <a:tab pos="470534" algn="l"/>
              </a:tabLst>
            </a:pPr>
            <a:r>
              <a:rPr sz="3200" dirty="0">
                <a:solidFill>
                  <a:srgbClr val="0000CC"/>
                </a:solidFill>
                <a:latin typeface="Times New Roman"/>
                <a:cs typeface="Times New Roman"/>
              </a:rPr>
              <a:t>Multiplexing – </a:t>
            </a:r>
            <a:r>
              <a:rPr sz="3200" dirty="0">
                <a:latin typeface="Times New Roman"/>
                <a:cs typeface="Times New Roman"/>
              </a:rPr>
              <a:t>a protocol at a layer </a:t>
            </a:r>
            <a:r>
              <a:rPr sz="3200" spc="-10" dirty="0">
                <a:latin typeface="Times New Roman"/>
                <a:cs typeface="Times New Roman"/>
              </a:rPr>
              <a:t>can  </a:t>
            </a:r>
            <a:r>
              <a:rPr sz="3200" dirty="0">
                <a:latin typeface="Times New Roman"/>
                <a:cs typeface="Times New Roman"/>
              </a:rPr>
              <a:t>encapsulate a packet </a:t>
            </a:r>
            <a:r>
              <a:rPr sz="3200" spc="-5" dirty="0">
                <a:latin typeface="Times New Roman"/>
                <a:cs typeface="Times New Roman"/>
              </a:rPr>
              <a:t>from </a:t>
            </a:r>
            <a:r>
              <a:rPr sz="3200" dirty="0">
                <a:latin typeface="Times New Roman"/>
                <a:cs typeface="Times New Roman"/>
              </a:rPr>
              <a:t>several next higher  layer</a:t>
            </a:r>
            <a:r>
              <a:rPr sz="3200" spc="-20" dirty="0">
                <a:latin typeface="Times New Roman"/>
                <a:cs typeface="Times New Roman"/>
              </a:rPr>
              <a:t> </a:t>
            </a:r>
            <a:r>
              <a:rPr sz="3200" dirty="0">
                <a:latin typeface="Times New Roman"/>
                <a:cs typeface="Times New Roman"/>
              </a:rPr>
              <a:t>protocols</a:t>
            </a:r>
          </a:p>
          <a:p>
            <a:pPr marL="469900" marR="5080" indent="-457200" algn="just">
              <a:lnSpc>
                <a:spcPct val="100000"/>
              </a:lnSpc>
              <a:spcBef>
                <a:spcPts val="770"/>
              </a:spcBef>
              <a:buFont typeface="Wingdings"/>
              <a:buChar char=""/>
              <a:tabLst>
                <a:tab pos="470534" algn="l"/>
              </a:tabLst>
            </a:pPr>
            <a:r>
              <a:rPr sz="3200" dirty="0">
                <a:solidFill>
                  <a:srgbClr val="0000CC"/>
                </a:solidFill>
                <a:latin typeface="Times New Roman"/>
                <a:cs typeface="Times New Roman"/>
              </a:rPr>
              <a:t>Demultiplexing – </a:t>
            </a:r>
            <a:r>
              <a:rPr sz="3200" dirty="0">
                <a:latin typeface="Times New Roman"/>
                <a:cs typeface="Times New Roman"/>
              </a:rPr>
              <a:t>a protocol can decapsulate  and deliver a packet </a:t>
            </a:r>
            <a:r>
              <a:rPr sz="3200" spc="-10" dirty="0">
                <a:latin typeface="Times New Roman"/>
                <a:cs typeface="Times New Roman"/>
              </a:rPr>
              <a:t>to </a:t>
            </a:r>
            <a:r>
              <a:rPr sz="3200" dirty="0">
                <a:latin typeface="Times New Roman"/>
                <a:cs typeface="Times New Roman"/>
              </a:rPr>
              <a:t>several next </a:t>
            </a:r>
            <a:r>
              <a:rPr sz="3200" spc="-5" dirty="0">
                <a:latin typeface="Times New Roman"/>
                <a:cs typeface="Times New Roman"/>
              </a:rPr>
              <a:t>higher  </a:t>
            </a:r>
            <a:r>
              <a:rPr sz="3200" dirty="0">
                <a:latin typeface="Times New Roman"/>
                <a:cs typeface="Times New Roman"/>
              </a:rPr>
              <a:t>layer</a:t>
            </a:r>
            <a:r>
              <a:rPr sz="3200" spc="-20" dirty="0">
                <a:latin typeface="Times New Roman"/>
                <a:cs typeface="Times New Roman"/>
              </a:rPr>
              <a:t> </a:t>
            </a:r>
            <a:r>
              <a:rPr sz="3200" dirty="0">
                <a:latin typeface="Times New Roman"/>
                <a:cs typeface="Times New Roman"/>
              </a:rPr>
              <a:t>protocols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LAN</a:t>
            </a:r>
            <a:endParaRPr lang="en-IN" dirty="0"/>
          </a:p>
        </p:txBody>
      </p:sp>
      <p:pic>
        <p:nvPicPr>
          <p:cNvPr id="1026" name="Picture 2" descr="Local Area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4799"/>
            <a:ext cx="7391400" cy="563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6273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474662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Times New Roman"/>
                <a:cs typeface="Times New Roman"/>
              </a:rPr>
              <a:t>Figure 1.18: </a:t>
            </a:r>
            <a:r>
              <a:rPr sz="2000" spc="-5" dirty="0">
                <a:latin typeface="Times New Roman"/>
                <a:cs typeface="Times New Roman"/>
              </a:rPr>
              <a:t>Multiplexing </a:t>
            </a:r>
            <a:r>
              <a:rPr sz="2000" dirty="0">
                <a:latin typeface="Times New Roman"/>
                <a:cs typeface="Times New Roman"/>
              </a:rPr>
              <a:t>and</a:t>
            </a:r>
            <a:r>
              <a:rPr sz="2000" spc="-65" dirty="0">
                <a:latin typeface="Times New Roman"/>
                <a:cs typeface="Times New Roman"/>
              </a:rPr>
              <a:t> </a:t>
            </a:r>
            <a:r>
              <a:rPr sz="2000" spc="-5" dirty="0">
                <a:latin typeface="Times New Roman"/>
                <a:cs typeface="Times New Roman"/>
              </a:rPr>
              <a:t>demultiplexing</a:t>
            </a:r>
            <a:endParaRPr sz="2000" dirty="0">
              <a:latin typeface="Times New Roman"/>
              <a:cs typeface="Times New Roman"/>
            </a:endParaRPr>
          </a:p>
        </p:txBody>
      </p:sp>
      <p:sp>
        <p:nvSpPr>
          <p:cNvPr id="3" name="object 3"/>
          <p:cNvSpPr/>
          <p:nvPr/>
        </p:nvSpPr>
        <p:spPr>
          <a:xfrm>
            <a:off x="440436" y="2209800"/>
            <a:ext cx="3709416" cy="2547236"/>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4901184" y="2209800"/>
            <a:ext cx="3709416" cy="2547236"/>
          </a:xfrm>
          <a:prstGeom prst="rect">
            <a:avLst/>
          </a:prstGeom>
          <a:blipFill>
            <a:blip r:embed="rId3"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152400"/>
            <a:ext cx="8317585" cy="677108"/>
          </a:xfrm>
        </p:spPr>
        <p:txBody>
          <a:bodyPr/>
          <a:lstStyle/>
          <a:p>
            <a:r>
              <a:rPr lang="en-IN" b="1" dirty="0">
                <a:latin typeface="Times New Roman"/>
                <a:cs typeface="Times New Roman"/>
              </a:rPr>
              <a:t>The OSI</a:t>
            </a:r>
            <a:r>
              <a:rPr lang="en-IN" b="1" spc="-85" dirty="0">
                <a:latin typeface="Times New Roman"/>
                <a:cs typeface="Times New Roman"/>
              </a:rPr>
              <a:t> </a:t>
            </a:r>
            <a:r>
              <a:rPr lang="en-IN" b="1" dirty="0">
                <a:latin typeface="Times New Roman"/>
                <a:cs typeface="Times New Roman"/>
              </a:rPr>
              <a:t>Model</a:t>
            </a:r>
            <a:endParaRPr lang="en-IN" b="1" dirty="0"/>
          </a:p>
        </p:txBody>
      </p:sp>
      <p:sp>
        <p:nvSpPr>
          <p:cNvPr id="5" name="Text Placeholder 4"/>
          <p:cNvSpPr>
            <a:spLocks noGrp="1"/>
          </p:cNvSpPr>
          <p:nvPr>
            <p:ph type="body" idx="1"/>
          </p:nvPr>
        </p:nvSpPr>
        <p:spPr>
          <a:xfrm>
            <a:off x="152400" y="914400"/>
            <a:ext cx="8991600" cy="5848833"/>
          </a:xfrm>
        </p:spPr>
        <p:txBody>
          <a:bodyPr/>
          <a:lstStyle/>
          <a:p>
            <a:pPr marL="12700" marR="11430" algn="just">
              <a:lnSpc>
                <a:spcPct val="100000"/>
              </a:lnSpc>
              <a:spcBef>
                <a:spcPts val="95"/>
              </a:spcBef>
            </a:pPr>
            <a:r>
              <a:rPr lang="en-US" sz="2800" spc="-5" dirty="0">
                <a:solidFill>
                  <a:schemeClr val="tx1"/>
                </a:solidFill>
              </a:rPr>
              <a:t>Established in </a:t>
            </a:r>
            <a:r>
              <a:rPr lang="en-US" sz="2800" dirty="0">
                <a:solidFill>
                  <a:schemeClr val="tx1"/>
                </a:solidFill>
              </a:rPr>
              <a:t>1947, </a:t>
            </a:r>
            <a:r>
              <a:rPr lang="en-US" sz="2800" b="1" spc="-5" dirty="0">
                <a:solidFill>
                  <a:schemeClr val="tx1"/>
                </a:solidFill>
              </a:rPr>
              <a:t>ISO (International Organization  </a:t>
            </a:r>
            <a:r>
              <a:rPr lang="en-US" sz="2800" b="1" dirty="0">
                <a:solidFill>
                  <a:schemeClr val="tx1"/>
                </a:solidFill>
              </a:rPr>
              <a:t>for </a:t>
            </a:r>
            <a:r>
              <a:rPr lang="en-US" sz="2800" b="1" spc="-5" dirty="0">
                <a:solidFill>
                  <a:schemeClr val="tx1"/>
                </a:solidFill>
              </a:rPr>
              <a:t>Standardization) </a:t>
            </a:r>
            <a:r>
              <a:rPr lang="en-US" sz="2800" spc="-5" dirty="0">
                <a:solidFill>
                  <a:schemeClr val="tx1"/>
                </a:solidFill>
              </a:rPr>
              <a:t>is a multinational </a:t>
            </a:r>
            <a:r>
              <a:rPr lang="en-US" sz="2800" dirty="0">
                <a:solidFill>
                  <a:schemeClr val="tx1"/>
                </a:solidFill>
              </a:rPr>
              <a:t>body </a:t>
            </a:r>
            <a:r>
              <a:rPr lang="en-US" sz="2800" spc="-5" dirty="0">
                <a:solidFill>
                  <a:schemeClr val="tx1"/>
                </a:solidFill>
              </a:rPr>
              <a:t>dedicated  to worldwide agreement </a:t>
            </a:r>
            <a:r>
              <a:rPr lang="en-US" sz="2800" dirty="0">
                <a:solidFill>
                  <a:schemeClr val="tx1"/>
                </a:solidFill>
              </a:rPr>
              <a:t>on </a:t>
            </a:r>
            <a:r>
              <a:rPr lang="en-US" sz="2800" spc="-5" dirty="0">
                <a:solidFill>
                  <a:schemeClr val="tx1"/>
                </a:solidFill>
              </a:rPr>
              <a:t>international standards. </a:t>
            </a:r>
            <a:r>
              <a:rPr lang="en-US" sz="2800" spc="-10" dirty="0">
                <a:solidFill>
                  <a:schemeClr val="tx1"/>
                </a:solidFill>
              </a:rPr>
              <a:t>An  </a:t>
            </a:r>
            <a:r>
              <a:rPr lang="en-US" sz="2800" spc="-5" dirty="0">
                <a:solidFill>
                  <a:schemeClr val="tx1"/>
                </a:solidFill>
              </a:rPr>
              <a:t>ISO standard that covers all </a:t>
            </a:r>
            <a:r>
              <a:rPr lang="en-US" sz="2800" spc="-10" dirty="0">
                <a:solidFill>
                  <a:schemeClr val="tx1"/>
                </a:solidFill>
              </a:rPr>
              <a:t>aspects </a:t>
            </a:r>
            <a:r>
              <a:rPr lang="en-US" sz="2800" spc="-5" dirty="0">
                <a:solidFill>
                  <a:schemeClr val="tx1"/>
                </a:solidFill>
              </a:rPr>
              <a:t>of network  communications is </a:t>
            </a:r>
            <a:r>
              <a:rPr lang="en-US" sz="2800" dirty="0">
                <a:solidFill>
                  <a:schemeClr val="tx1"/>
                </a:solidFill>
              </a:rPr>
              <a:t>the </a:t>
            </a:r>
            <a:r>
              <a:rPr lang="en-US" sz="2800" b="1" spc="-5" dirty="0">
                <a:solidFill>
                  <a:schemeClr val="tx1"/>
                </a:solidFill>
              </a:rPr>
              <a:t>Open Systems Interconnection  (OSI) </a:t>
            </a:r>
            <a:r>
              <a:rPr lang="en-US" sz="2800" spc="-5" dirty="0">
                <a:solidFill>
                  <a:schemeClr val="tx1"/>
                </a:solidFill>
              </a:rPr>
              <a:t>model. </a:t>
            </a:r>
            <a:r>
              <a:rPr lang="en-US" sz="2800" dirty="0">
                <a:solidFill>
                  <a:schemeClr val="tx1"/>
                </a:solidFill>
              </a:rPr>
              <a:t>It </a:t>
            </a:r>
            <a:r>
              <a:rPr lang="en-US" sz="2800" spc="-5" dirty="0">
                <a:solidFill>
                  <a:schemeClr val="tx1"/>
                </a:solidFill>
              </a:rPr>
              <a:t>was first </a:t>
            </a:r>
            <a:r>
              <a:rPr lang="en-US" sz="2800" dirty="0">
                <a:solidFill>
                  <a:schemeClr val="tx1"/>
                </a:solidFill>
              </a:rPr>
              <a:t>introduced </a:t>
            </a:r>
            <a:r>
              <a:rPr lang="en-US" sz="2800" spc="-5" dirty="0">
                <a:solidFill>
                  <a:schemeClr val="tx1"/>
                </a:solidFill>
              </a:rPr>
              <a:t>in </a:t>
            </a:r>
            <a:r>
              <a:rPr lang="en-US" sz="2800" dirty="0">
                <a:solidFill>
                  <a:schemeClr val="tx1"/>
                </a:solidFill>
              </a:rPr>
              <a:t>the </a:t>
            </a:r>
            <a:r>
              <a:rPr lang="en-US" sz="2800" spc="-5" dirty="0">
                <a:solidFill>
                  <a:schemeClr val="tx1"/>
                </a:solidFill>
              </a:rPr>
              <a:t>late</a:t>
            </a:r>
            <a:r>
              <a:rPr lang="en-US" sz="2800" spc="-20" dirty="0">
                <a:solidFill>
                  <a:schemeClr val="tx1"/>
                </a:solidFill>
              </a:rPr>
              <a:t> </a:t>
            </a:r>
            <a:r>
              <a:rPr lang="en-US" sz="2800" dirty="0">
                <a:solidFill>
                  <a:schemeClr val="tx1"/>
                </a:solidFill>
              </a:rPr>
              <a:t>1970s.</a:t>
            </a:r>
          </a:p>
          <a:p>
            <a:pPr marL="12700" marR="12065" indent="914400">
              <a:lnSpc>
                <a:spcPct val="100000"/>
              </a:lnSpc>
            </a:pPr>
            <a:r>
              <a:rPr lang="en-US" sz="2800" spc="-5" dirty="0">
                <a:solidFill>
                  <a:schemeClr val="tx1"/>
                </a:solidFill>
              </a:rPr>
              <a:t>- Open : </a:t>
            </a:r>
            <a:r>
              <a:rPr lang="en-US" sz="2800" spc="-65" dirty="0">
                <a:solidFill>
                  <a:schemeClr val="tx1"/>
                </a:solidFill>
              </a:rPr>
              <a:t>Two </a:t>
            </a:r>
            <a:r>
              <a:rPr lang="en-US" sz="2800" spc="-10" dirty="0">
                <a:solidFill>
                  <a:schemeClr val="tx1"/>
                </a:solidFill>
              </a:rPr>
              <a:t>different </a:t>
            </a:r>
            <a:r>
              <a:rPr lang="en-US" sz="2800" spc="-5" dirty="0">
                <a:solidFill>
                  <a:schemeClr val="tx1"/>
                </a:solidFill>
              </a:rPr>
              <a:t>systems </a:t>
            </a:r>
            <a:r>
              <a:rPr lang="en-US" sz="2800" spc="-10" dirty="0">
                <a:solidFill>
                  <a:schemeClr val="tx1"/>
                </a:solidFill>
              </a:rPr>
              <a:t>can </a:t>
            </a:r>
            <a:r>
              <a:rPr lang="en-US" sz="2800" spc="-5" dirty="0">
                <a:solidFill>
                  <a:schemeClr val="tx1"/>
                </a:solidFill>
              </a:rPr>
              <a:t>communicate  regardless </a:t>
            </a:r>
            <a:r>
              <a:rPr lang="en-US" sz="2800" dirty="0">
                <a:solidFill>
                  <a:schemeClr val="tx1"/>
                </a:solidFill>
              </a:rPr>
              <a:t>of </a:t>
            </a:r>
            <a:r>
              <a:rPr lang="en-US" sz="2800" spc="-5" dirty="0">
                <a:solidFill>
                  <a:schemeClr val="tx1"/>
                </a:solidFill>
              </a:rPr>
              <a:t>their </a:t>
            </a:r>
            <a:r>
              <a:rPr lang="en-US" sz="2800" dirty="0">
                <a:solidFill>
                  <a:schemeClr val="tx1"/>
                </a:solidFill>
              </a:rPr>
              <a:t>underlying</a:t>
            </a:r>
            <a:r>
              <a:rPr lang="en-US" sz="2800" spc="-20" dirty="0">
                <a:solidFill>
                  <a:schemeClr val="tx1"/>
                </a:solidFill>
              </a:rPr>
              <a:t> </a:t>
            </a:r>
            <a:r>
              <a:rPr lang="en-US" sz="2800" spc="-5" dirty="0">
                <a:solidFill>
                  <a:schemeClr val="tx1"/>
                </a:solidFill>
              </a:rPr>
              <a:t>architecture</a:t>
            </a:r>
            <a:endParaRPr lang="en-US" sz="2800" dirty="0">
              <a:solidFill>
                <a:schemeClr val="tx1"/>
              </a:solidFill>
            </a:endParaRPr>
          </a:p>
          <a:p>
            <a:pPr marL="760730" indent="-513080">
              <a:lnSpc>
                <a:spcPct val="100000"/>
              </a:lnSpc>
              <a:spcBef>
                <a:spcPts val="1455"/>
              </a:spcBef>
              <a:buFont typeface="Wingdings"/>
              <a:buChar char=""/>
              <a:tabLst>
                <a:tab pos="760730" algn="l"/>
                <a:tab pos="761365" algn="l"/>
              </a:tabLst>
            </a:pPr>
            <a:r>
              <a:rPr lang="en-US" sz="1800" spc="-5" dirty="0">
                <a:solidFill>
                  <a:schemeClr val="tx1"/>
                </a:solidFill>
              </a:rPr>
              <a:t>OSI versus TCP/IP: </a:t>
            </a:r>
            <a:r>
              <a:rPr lang="en-US" sz="1800" dirty="0">
                <a:solidFill>
                  <a:schemeClr val="tx1"/>
                </a:solidFill>
              </a:rPr>
              <a:t>2 layers are</a:t>
            </a:r>
            <a:r>
              <a:rPr lang="en-US" sz="1800" spc="-35" dirty="0">
                <a:solidFill>
                  <a:schemeClr val="tx1"/>
                </a:solidFill>
              </a:rPr>
              <a:t> </a:t>
            </a:r>
            <a:r>
              <a:rPr lang="en-US" sz="1800" spc="-5" dirty="0">
                <a:solidFill>
                  <a:schemeClr val="tx1"/>
                </a:solidFill>
              </a:rPr>
              <a:t>missing</a:t>
            </a:r>
            <a:endParaRPr lang="en-US" sz="1800" dirty="0">
              <a:solidFill>
                <a:schemeClr val="tx1"/>
              </a:solidFill>
            </a:endParaRPr>
          </a:p>
          <a:p>
            <a:pPr marL="704850" marR="5080" lvl="1">
              <a:lnSpc>
                <a:spcPct val="100000"/>
              </a:lnSpc>
              <a:buChar char="-"/>
              <a:tabLst>
                <a:tab pos="843915" algn="l"/>
              </a:tabLst>
            </a:pPr>
            <a:r>
              <a:rPr lang="en-US" spc="-5" dirty="0">
                <a:solidFill>
                  <a:schemeClr val="tx1"/>
                </a:solidFill>
                <a:latin typeface="Times New Roman"/>
                <a:cs typeface="Times New Roman"/>
              </a:rPr>
              <a:t>some </a:t>
            </a:r>
            <a:r>
              <a:rPr lang="en-US" dirty="0">
                <a:solidFill>
                  <a:schemeClr val="tx1"/>
                </a:solidFill>
                <a:latin typeface="Times New Roman"/>
                <a:cs typeface="Times New Roman"/>
              </a:rPr>
              <a:t>functionalities of </a:t>
            </a:r>
            <a:r>
              <a:rPr lang="en-US" spc="-5" dirty="0">
                <a:solidFill>
                  <a:schemeClr val="tx1"/>
                </a:solidFill>
                <a:latin typeface="Times New Roman"/>
                <a:cs typeface="Times New Roman"/>
              </a:rPr>
              <a:t>session layer </a:t>
            </a:r>
            <a:r>
              <a:rPr lang="en-US" spc="-10" dirty="0">
                <a:solidFill>
                  <a:schemeClr val="tx1"/>
                </a:solidFill>
                <a:latin typeface="Times New Roman"/>
                <a:cs typeface="Times New Roman"/>
              </a:rPr>
              <a:t>may </a:t>
            </a:r>
            <a:r>
              <a:rPr lang="en-US" dirty="0">
                <a:solidFill>
                  <a:schemeClr val="tx1"/>
                </a:solidFill>
                <a:latin typeface="Times New Roman"/>
                <a:cs typeface="Times New Roman"/>
              </a:rPr>
              <a:t>be </a:t>
            </a:r>
            <a:r>
              <a:rPr lang="en-US" spc="-5" dirty="0">
                <a:solidFill>
                  <a:schemeClr val="tx1"/>
                </a:solidFill>
                <a:latin typeface="Times New Roman"/>
                <a:cs typeface="Times New Roman"/>
              </a:rPr>
              <a:t>available </a:t>
            </a:r>
            <a:r>
              <a:rPr lang="en-US" dirty="0">
                <a:solidFill>
                  <a:schemeClr val="tx1"/>
                </a:solidFill>
                <a:latin typeface="Times New Roman"/>
                <a:cs typeface="Times New Roman"/>
              </a:rPr>
              <a:t>in </a:t>
            </a:r>
            <a:r>
              <a:rPr lang="en-US" spc="-5" dirty="0">
                <a:solidFill>
                  <a:schemeClr val="tx1"/>
                </a:solidFill>
                <a:latin typeface="Times New Roman"/>
                <a:cs typeface="Times New Roman"/>
              </a:rPr>
              <a:t>some </a:t>
            </a:r>
            <a:r>
              <a:rPr lang="en-US" dirty="0">
                <a:solidFill>
                  <a:schemeClr val="tx1"/>
                </a:solidFill>
                <a:latin typeface="Times New Roman"/>
                <a:cs typeface="Times New Roman"/>
              </a:rPr>
              <a:t>of the </a:t>
            </a:r>
            <a:r>
              <a:rPr lang="en-US" spc="-5" dirty="0">
                <a:solidFill>
                  <a:schemeClr val="tx1"/>
                </a:solidFill>
                <a:latin typeface="Times New Roman"/>
                <a:cs typeface="Times New Roman"/>
              </a:rPr>
              <a:t>transport  </a:t>
            </a:r>
            <a:r>
              <a:rPr lang="en-US" spc="5" dirty="0">
                <a:solidFill>
                  <a:schemeClr val="tx1"/>
                </a:solidFill>
                <a:latin typeface="Times New Roman"/>
                <a:cs typeface="Times New Roman"/>
              </a:rPr>
              <a:t>layer</a:t>
            </a:r>
            <a:r>
              <a:rPr lang="en-US" spc="-40" dirty="0">
                <a:solidFill>
                  <a:schemeClr val="tx1"/>
                </a:solidFill>
                <a:latin typeface="Times New Roman"/>
                <a:cs typeface="Times New Roman"/>
              </a:rPr>
              <a:t> </a:t>
            </a:r>
            <a:r>
              <a:rPr lang="en-US" dirty="0">
                <a:solidFill>
                  <a:schemeClr val="tx1"/>
                </a:solidFill>
                <a:latin typeface="Times New Roman"/>
                <a:cs typeface="Times New Roman"/>
              </a:rPr>
              <a:t>protocol</a:t>
            </a:r>
          </a:p>
          <a:p>
            <a:pPr marL="836930" lvl="1" indent="-132080">
              <a:lnSpc>
                <a:spcPct val="100000"/>
              </a:lnSpc>
              <a:spcBef>
                <a:spcPts val="5"/>
              </a:spcBef>
              <a:buChar char="-"/>
              <a:tabLst>
                <a:tab pos="837565" algn="l"/>
              </a:tabLst>
            </a:pPr>
            <a:r>
              <a:rPr lang="en-US" dirty="0">
                <a:solidFill>
                  <a:schemeClr val="tx1"/>
                </a:solidFill>
                <a:latin typeface="Times New Roman"/>
                <a:cs typeface="Times New Roman"/>
              </a:rPr>
              <a:t>application </a:t>
            </a:r>
            <a:r>
              <a:rPr lang="en-US" spc="5" dirty="0">
                <a:solidFill>
                  <a:schemeClr val="tx1"/>
                </a:solidFill>
                <a:latin typeface="Times New Roman"/>
                <a:cs typeface="Times New Roman"/>
              </a:rPr>
              <a:t>layer </a:t>
            </a:r>
            <a:r>
              <a:rPr lang="en-US" dirty="0">
                <a:solidFill>
                  <a:schemeClr val="tx1"/>
                </a:solidFill>
                <a:latin typeface="Times New Roman"/>
                <a:cs typeface="Times New Roman"/>
              </a:rPr>
              <a:t>is </a:t>
            </a:r>
            <a:r>
              <a:rPr lang="en-US" spc="-5" dirty="0">
                <a:solidFill>
                  <a:schemeClr val="tx1"/>
                </a:solidFill>
                <a:latin typeface="Times New Roman"/>
                <a:cs typeface="Times New Roman"/>
              </a:rPr>
              <a:t>not </a:t>
            </a:r>
            <a:r>
              <a:rPr lang="en-US" dirty="0">
                <a:solidFill>
                  <a:schemeClr val="tx1"/>
                </a:solidFill>
                <a:latin typeface="Times New Roman"/>
                <a:cs typeface="Times New Roman"/>
              </a:rPr>
              <a:t>just </a:t>
            </a:r>
            <a:r>
              <a:rPr lang="en-US" spc="-5" dirty="0">
                <a:solidFill>
                  <a:schemeClr val="tx1"/>
                </a:solidFill>
                <a:latin typeface="Times New Roman"/>
                <a:cs typeface="Times New Roman"/>
              </a:rPr>
              <a:t>one </a:t>
            </a:r>
            <a:r>
              <a:rPr lang="en-US" dirty="0">
                <a:solidFill>
                  <a:schemeClr val="tx1"/>
                </a:solidFill>
                <a:latin typeface="Times New Roman"/>
                <a:cs typeface="Times New Roman"/>
              </a:rPr>
              <a:t>piece, </a:t>
            </a:r>
            <a:r>
              <a:rPr lang="en-US" spc="-5" dirty="0">
                <a:solidFill>
                  <a:schemeClr val="tx1"/>
                </a:solidFill>
                <a:latin typeface="Times New Roman"/>
                <a:cs typeface="Times New Roman"/>
              </a:rPr>
              <a:t>many </a:t>
            </a:r>
            <a:r>
              <a:rPr lang="en-US" dirty="0">
                <a:solidFill>
                  <a:schemeClr val="tx1"/>
                </a:solidFill>
                <a:latin typeface="Times New Roman"/>
                <a:cs typeface="Times New Roman"/>
              </a:rPr>
              <a:t>applications could </a:t>
            </a:r>
            <a:r>
              <a:rPr lang="en-US" spc="-5" dirty="0">
                <a:solidFill>
                  <a:schemeClr val="tx1"/>
                </a:solidFill>
                <a:latin typeface="Times New Roman"/>
                <a:cs typeface="Times New Roman"/>
              </a:rPr>
              <a:t>be</a:t>
            </a:r>
            <a:r>
              <a:rPr lang="en-US" spc="-105" dirty="0">
                <a:solidFill>
                  <a:schemeClr val="tx1"/>
                </a:solidFill>
                <a:latin typeface="Times New Roman"/>
                <a:cs typeface="Times New Roman"/>
              </a:rPr>
              <a:t> </a:t>
            </a:r>
            <a:r>
              <a:rPr lang="en-US" dirty="0">
                <a:solidFill>
                  <a:schemeClr val="tx1"/>
                </a:solidFill>
                <a:latin typeface="Times New Roman"/>
                <a:cs typeface="Times New Roman"/>
              </a:rPr>
              <a:t>there.</a:t>
            </a:r>
          </a:p>
          <a:p>
            <a:endParaRPr lang="en-IN" dirty="0"/>
          </a:p>
        </p:txBody>
      </p:sp>
    </p:spTree>
    <p:extLst>
      <p:ext uri="{BB962C8B-B14F-4D97-AF65-F5344CB8AC3E}">
        <p14:creationId xmlns:p14="http://schemas.microsoft.com/office/powerpoint/2010/main" val="328655324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295402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CC"/>
                </a:solidFill>
                <a:latin typeface="Times New Roman"/>
                <a:cs typeface="Times New Roman"/>
              </a:rPr>
              <a:t>Figure 1.19: </a:t>
            </a:r>
            <a:r>
              <a:rPr sz="2000" dirty="0">
                <a:latin typeface="Times New Roman"/>
                <a:cs typeface="Times New Roman"/>
              </a:rPr>
              <a:t>The </a:t>
            </a:r>
            <a:r>
              <a:rPr sz="2000" spc="-5" dirty="0">
                <a:latin typeface="Times New Roman"/>
                <a:cs typeface="Times New Roman"/>
              </a:rPr>
              <a:t>OSI</a:t>
            </a:r>
            <a:r>
              <a:rPr sz="2000" spc="-150" dirty="0">
                <a:latin typeface="Times New Roman"/>
                <a:cs typeface="Times New Roman"/>
              </a:rPr>
              <a:t> </a:t>
            </a:r>
            <a:r>
              <a:rPr sz="2000" spc="-5" dirty="0">
                <a:latin typeface="Times New Roman"/>
                <a:cs typeface="Times New Roman"/>
              </a:rPr>
              <a:t>model</a:t>
            </a:r>
            <a:endParaRPr sz="2000" dirty="0">
              <a:latin typeface="Times New Roman"/>
              <a:cs typeface="Times New Roman"/>
            </a:endParaRPr>
          </a:p>
        </p:txBody>
      </p:sp>
      <p:sp>
        <p:nvSpPr>
          <p:cNvPr id="3" name="object 3"/>
          <p:cNvSpPr/>
          <p:nvPr/>
        </p:nvSpPr>
        <p:spPr>
          <a:xfrm>
            <a:off x="1048511" y="1217675"/>
            <a:ext cx="7181088" cy="4878324"/>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5636260" cy="320601"/>
          </a:xfrm>
          <a:prstGeom prst="rect">
            <a:avLst/>
          </a:prstGeom>
        </p:spPr>
        <p:txBody>
          <a:bodyPr vert="horz" wrap="square" lIns="0" tIns="12700" rIns="0" bIns="0" rtlCol="0">
            <a:spAutoFit/>
          </a:bodyPr>
          <a:lstStyle/>
          <a:p>
            <a:pPr marL="12700">
              <a:lnSpc>
                <a:spcPct val="100000"/>
              </a:lnSpc>
              <a:spcBef>
                <a:spcPts val="100"/>
              </a:spcBef>
            </a:pPr>
            <a:r>
              <a:rPr sz="2000" b="1" dirty="0" smtClean="0">
                <a:latin typeface="Times New Roman"/>
                <a:cs typeface="Times New Roman"/>
              </a:rPr>
              <a:t>TCP/IP </a:t>
            </a:r>
            <a:r>
              <a:rPr sz="2000" b="1" dirty="0">
                <a:latin typeface="Times New Roman"/>
                <a:cs typeface="Times New Roman"/>
              </a:rPr>
              <a:t>and OSI</a:t>
            </a:r>
            <a:r>
              <a:rPr sz="2000" b="1" spc="-245" dirty="0">
                <a:latin typeface="Times New Roman"/>
                <a:cs typeface="Times New Roman"/>
              </a:rPr>
              <a:t> </a:t>
            </a:r>
            <a:r>
              <a:rPr sz="2000" b="1" spc="-5" dirty="0">
                <a:latin typeface="Times New Roman"/>
                <a:cs typeface="Times New Roman"/>
              </a:rPr>
              <a:t>model</a:t>
            </a:r>
            <a:endParaRPr sz="2000" b="1" dirty="0">
              <a:latin typeface="Times New Roman"/>
              <a:cs typeface="Times New Roman"/>
            </a:endParaRPr>
          </a:p>
        </p:txBody>
      </p:sp>
      <p:sp>
        <p:nvSpPr>
          <p:cNvPr id="3" name="object 3"/>
          <p:cNvSpPr/>
          <p:nvPr/>
        </p:nvSpPr>
        <p:spPr>
          <a:xfrm>
            <a:off x="1066800" y="1447800"/>
            <a:ext cx="7417308" cy="4527281"/>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a:latin typeface="Times New Roman"/>
                <a:cs typeface="Times New Roman"/>
              </a:rPr>
              <a:t>The OSI</a:t>
            </a:r>
            <a:r>
              <a:rPr lang="en-IN" b="1" spc="-100" dirty="0">
                <a:latin typeface="Times New Roman"/>
                <a:cs typeface="Times New Roman"/>
              </a:rPr>
              <a:t> </a:t>
            </a:r>
            <a:r>
              <a:rPr lang="en-IN" b="1" dirty="0">
                <a:latin typeface="Times New Roman"/>
                <a:cs typeface="Times New Roman"/>
              </a:rPr>
              <a:t>Model</a:t>
            </a:r>
            <a:endParaRPr lang="en-IN" b="1" dirty="0"/>
          </a:p>
        </p:txBody>
      </p:sp>
      <p:sp>
        <p:nvSpPr>
          <p:cNvPr id="4" name="Text Placeholder 3"/>
          <p:cNvSpPr>
            <a:spLocks noGrp="1"/>
          </p:cNvSpPr>
          <p:nvPr>
            <p:ph type="body" idx="1"/>
          </p:nvPr>
        </p:nvSpPr>
        <p:spPr>
          <a:xfrm>
            <a:off x="152400" y="1371601"/>
            <a:ext cx="8991600" cy="4806858"/>
          </a:xfrm>
        </p:spPr>
        <p:txBody>
          <a:bodyPr/>
          <a:lstStyle/>
          <a:p>
            <a:pPr marL="574040" indent="-559435">
              <a:lnSpc>
                <a:spcPct val="100000"/>
              </a:lnSpc>
              <a:spcBef>
                <a:spcPts val="860"/>
              </a:spcBef>
              <a:buFont typeface="Wingdings"/>
              <a:buChar char=""/>
              <a:tabLst>
                <a:tab pos="574040" algn="l"/>
                <a:tab pos="574675" algn="l"/>
              </a:tabLst>
            </a:pPr>
            <a:r>
              <a:rPr lang="en-US" dirty="0"/>
              <a:t>Lack of OSI </a:t>
            </a:r>
            <a:r>
              <a:rPr lang="en-US" spc="-30" dirty="0"/>
              <a:t>Model’s</a:t>
            </a:r>
            <a:r>
              <a:rPr lang="en-US" spc="-55" dirty="0"/>
              <a:t> </a:t>
            </a:r>
            <a:r>
              <a:rPr lang="en-US" dirty="0"/>
              <a:t>Success</a:t>
            </a:r>
          </a:p>
          <a:p>
            <a:pPr marL="471805" marR="7620" lvl="1">
              <a:lnSpc>
                <a:spcPct val="100000"/>
              </a:lnSpc>
              <a:spcBef>
                <a:spcPts val="855"/>
              </a:spcBef>
              <a:buClr>
                <a:srgbClr val="0000CC"/>
              </a:buClr>
              <a:buChar char="-"/>
              <a:tabLst>
                <a:tab pos="751205" algn="l"/>
              </a:tabLst>
            </a:pPr>
            <a:r>
              <a:rPr lang="en-US" sz="3600" dirty="0">
                <a:latin typeface="Times New Roman"/>
                <a:cs typeface="Times New Roman"/>
              </a:rPr>
              <a:t>TCP/IP </a:t>
            </a:r>
            <a:r>
              <a:rPr lang="en-US" sz="3600" spc="-5" dirty="0">
                <a:latin typeface="Times New Roman"/>
                <a:cs typeface="Times New Roman"/>
              </a:rPr>
              <a:t>in </a:t>
            </a:r>
            <a:r>
              <a:rPr lang="en-US" sz="3600" b="1" dirty="0">
                <a:latin typeface="Times New Roman"/>
                <a:cs typeface="Times New Roman"/>
              </a:rPr>
              <a:t>already </a:t>
            </a:r>
            <a:r>
              <a:rPr lang="en-US" sz="3600" b="1" spc="-5" dirty="0">
                <a:latin typeface="Times New Roman"/>
                <a:cs typeface="Times New Roman"/>
              </a:rPr>
              <a:t>implemented, </a:t>
            </a:r>
            <a:r>
              <a:rPr lang="en-US" sz="3600" dirty="0">
                <a:latin typeface="Times New Roman"/>
                <a:cs typeface="Times New Roman"/>
              </a:rPr>
              <a:t>up and  </a:t>
            </a:r>
            <a:r>
              <a:rPr lang="en-US" sz="3600" dirty="0" smtClean="0">
                <a:latin typeface="Times New Roman"/>
                <a:cs typeface="Times New Roman"/>
              </a:rPr>
              <a:t>running.</a:t>
            </a:r>
            <a:endParaRPr lang="en-US" sz="3600" dirty="0">
              <a:latin typeface="Times New Roman"/>
              <a:cs typeface="Times New Roman"/>
            </a:endParaRPr>
          </a:p>
          <a:p>
            <a:pPr marL="471805" marR="8255" lvl="1">
              <a:lnSpc>
                <a:spcPct val="100000"/>
              </a:lnSpc>
              <a:spcBef>
                <a:spcPts val="865"/>
              </a:spcBef>
              <a:buChar char="-"/>
              <a:tabLst>
                <a:tab pos="820419" algn="l"/>
                <a:tab pos="821055" algn="l"/>
                <a:tab pos="2719705" algn="l"/>
                <a:tab pos="3449954" algn="l"/>
                <a:tab pos="4968240" algn="l"/>
                <a:tab pos="5824855" algn="l"/>
              </a:tabLst>
            </a:pPr>
            <a:r>
              <a:rPr lang="en-US" sz="3600" b="1" dirty="0">
                <a:latin typeface="Times New Roman"/>
                <a:cs typeface="Times New Roman"/>
              </a:rPr>
              <a:t>protocols</a:t>
            </a:r>
            <a:r>
              <a:rPr lang="en-US" sz="3600" dirty="0">
                <a:latin typeface="Times New Roman"/>
                <a:cs typeface="Times New Roman"/>
              </a:rPr>
              <a:t>	for	</a:t>
            </a:r>
            <a:r>
              <a:rPr lang="en-US" sz="3600" spc="-5" dirty="0">
                <a:latin typeface="Times New Roman"/>
                <a:cs typeface="Times New Roman"/>
              </a:rPr>
              <a:t>se</a:t>
            </a:r>
            <a:r>
              <a:rPr lang="en-US" sz="3600" dirty="0">
                <a:latin typeface="Times New Roman"/>
                <a:cs typeface="Times New Roman"/>
              </a:rPr>
              <a:t>s</a:t>
            </a:r>
            <a:r>
              <a:rPr lang="en-US" sz="3600" spc="-5" dirty="0">
                <a:latin typeface="Times New Roman"/>
                <a:cs typeface="Times New Roman"/>
              </a:rPr>
              <a:t>sion</a:t>
            </a:r>
            <a:r>
              <a:rPr lang="en-US" sz="3600" dirty="0">
                <a:latin typeface="Times New Roman"/>
                <a:cs typeface="Times New Roman"/>
              </a:rPr>
              <a:t>	and	pr</a:t>
            </a:r>
            <a:r>
              <a:rPr lang="en-US" sz="3600" spc="5" dirty="0">
                <a:latin typeface="Times New Roman"/>
                <a:cs typeface="Times New Roman"/>
              </a:rPr>
              <a:t>e</a:t>
            </a:r>
            <a:r>
              <a:rPr lang="en-US" sz="3600" dirty="0">
                <a:latin typeface="Times New Roman"/>
                <a:cs typeface="Times New Roman"/>
              </a:rPr>
              <a:t>sentat</a:t>
            </a:r>
            <a:r>
              <a:rPr lang="en-US" sz="3600" spc="-15" dirty="0">
                <a:latin typeface="Times New Roman"/>
                <a:cs typeface="Times New Roman"/>
              </a:rPr>
              <a:t>i</a:t>
            </a:r>
            <a:r>
              <a:rPr lang="en-US" sz="3600" spc="5" dirty="0">
                <a:latin typeface="Times New Roman"/>
                <a:cs typeface="Times New Roman"/>
              </a:rPr>
              <a:t>o</a:t>
            </a:r>
            <a:r>
              <a:rPr lang="en-US" sz="3600" dirty="0">
                <a:latin typeface="Times New Roman"/>
                <a:cs typeface="Times New Roman"/>
              </a:rPr>
              <a:t>n  layers are </a:t>
            </a:r>
            <a:r>
              <a:rPr lang="en-US" sz="3600" b="1" dirty="0">
                <a:latin typeface="Times New Roman"/>
                <a:cs typeface="Times New Roman"/>
              </a:rPr>
              <a:t>not</a:t>
            </a:r>
            <a:r>
              <a:rPr lang="en-US" sz="3600" dirty="0">
                <a:latin typeface="Times New Roman"/>
                <a:cs typeface="Times New Roman"/>
              </a:rPr>
              <a:t> </a:t>
            </a:r>
            <a:r>
              <a:rPr lang="en-US" sz="3600" b="1" spc="-5" dirty="0">
                <a:latin typeface="Times New Roman"/>
                <a:cs typeface="Times New Roman"/>
              </a:rPr>
              <a:t>clearly</a:t>
            </a:r>
            <a:r>
              <a:rPr lang="en-US" sz="3600" b="1" spc="5" dirty="0">
                <a:latin typeface="Times New Roman"/>
                <a:cs typeface="Times New Roman"/>
              </a:rPr>
              <a:t> </a:t>
            </a:r>
            <a:r>
              <a:rPr lang="en-US" sz="3600" b="1" dirty="0" smtClean="0">
                <a:latin typeface="Times New Roman"/>
                <a:cs typeface="Times New Roman"/>
              </a:rPr>
              <a:t>defined.</a:t>
            </a:r>
            <a:endParaRPr lang="en-US" sz="3600" b="1" dirty="0">
              <a:latin typeface="Times New Roman"/>
              <a:cs typeface="Times New Roman"/>
            </a:endParaRPr>
          </a:p>
          <a:p>
            <a:pPr marL="471805" marR="5080" lvl="1">
              <a:lnSpc>
                <a:spcPct val="100000"/>
              </a:lnSpc>
              <a:spcBef>
                <a:spcPts val="865"/>
              </a:spcBef>
              <a:buChar char="-"/>
              <a:tabLst>
                <a:tab pos="770890" algn="l"/>
              </a:tabLst>
            </a:pPr>
            <a:r>
              <a:rPr lang="en-US" sz="3600" b="1" spc="-5" dirty="0">
                <a:latin typeface="Times New Roman"/>
                <a:cs typeface="Times New Roman"/>
              </a:rPr>
              <a:t>not </a:t>
            </a:r>
            <a:r>
              <a:rPr lang="en-US" sz="3600" b="1" dirty="0">
                <a:latin typeface="Times New Roman"/>
                <a:cs typeface="Times New Roman"/>
              </a:rPr>
              <a:t>a significant </a:t>
            </a:r>
            <a:r>
              <a:rPr lang="en-US" sz="3600" b="1" spc="-5" dirty="0">
                <a:latin typeface="Times New Roman"/>
                <a:cs typeface="Times New Roman"/>
              </a:rPr>
              <a:t>performance </a:t>
            </a:r>
            <a:r>
              <a:rPr lang="en-US" sz="3600" dirty="0">
                <a:latin typeface="Times New Roman"/>
                <a:cs typeface="Times New Roman"/>
              </a:rPr>
              <a:t>boost for  </a:t>
            </a:r>
            <a:r>
              <a:rPr lang="en-US" sz="3600" spc="-5" dirty="0">
                <a:latin typeface="Times New Roman"/>
                <a:cs typeface="Times New Roman"/>
              </a:rPr>
              <a:t>switch</a:t>
            </a:r>
            <a:r>
              <a:rPr lang="en-US" sz="3600" spc="-10" dirty="0">
                <a:latin typeface="Times New Roman"/>
                <a:cs typeface="Times New Roman"/>
              </a:rPr>
              <a:t> </a:t>
            </a:r>
            <a:r>
              <a:rPr lang="en-US" sz="3600" dirty="0" smtClean="0">
                <a:latin typeface="Times New Roman"/>
                <a:cs typeface="Times New Roman"/>
              </a:rPr>
              <a:t>over.</a:t>
            </a:r>
            <a:endParaRPr lang="en-US" sz="3600" dirty="0">
              <a:latin typeface="Times New Roman"/>
              <a:cs typeface="Times New Roman"/>
            </a:endParaRPr>
          </a:p>
          <a:p>
            <a:endParaRPr lang="en-IN" dirty="0"/>
          </a:p>
        </p:txBody>
      </p:sp>
    </p:spTree>
    <p:extLst>
      <p:ext uri="{BB962C8B-B14F-4D97-AF65-F5344CB8AC3E}">
        <p14:creationId xmlns:p14="http://schemas.microsoft.com/office/powerpoint/2010/main" val="393066158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1"/>
            <a:ext cx="8457564" cy="1354217"/>
          </a:xfrm>
        </p:spPr>
        <p:txBody>
          <a:bodyPr/>
          <a:lstStyle/>
          <a:p>
            <a:r>
              <a:rPr lang="en-IN" b="1" dirty="0">
                <a:latin typeface="Times New Roman" panose="02020603050405020304" pitchFamily="18" charset="0"/>
                <a:cs typeface="Times New Roman" panose="02020603050405020304" pitchFamily="18" charset="0"/>
              </a:rPr>
              <a:t>OSI Model</a:t>
            </a:r>
            <a:r>
              <a:rPr lang="en-IN" dirty="0"/>
              <a:t/>
            </a:r>
            <a:br>
              <a:rPr lang="en-IN" dirty="0"/>
            </a:br>
            <a:endParaRPr lang="en-IN" dirty="0"/>
          </a:p>
        </p:txBody>
      </p:sp>
      <p:sp>
        <p:nvSpPr>
          <p:cNvPr id="3" name="Text Placeholder 2"/>
          <p:cNvSpPr>
            <a:spLocks noGrp="1"/>
          </p:cNvSpPr>
          <p:nvPr>
            <p:ph type="body" idx="1"/>
          </p:nvPr>
        </p:nvSpPr>
        <p:spPr>
          <a:xfrm>
            <a:off x="0" y="1143000"/>
            <a:ext cx="9067800" cy="4431983"/>
          </a:xfrm>
        </p:spPr>
        <p:txBody>
          <a:bodyPr/>
          <a:lstStyle/>
          <a:p>
            <a:pPr marL="457200" indent="-457200">
              <a:buFont typeface="Arial" panose="020B0604020202020204" pitchFamily="34" charset="0"/>
              <a:buChar char="•"/>
            </a:pPr>
            <a:r>
              <a:rPr lang="en-US" dirty="0">
                <a:solidFill>
                  <a:schemeClr val="tx1"/>
                </a:solidFill>
              </a:rPr>
              <a:t>The Open System Interconnection (OSI) reference model describes </a:t>
            </a:r>
            <a:r>
              <a:rPr lang="en-US" b="1" dirty="0">
                <a:solidFill>
                  <a:schemeClr val="tx1"/>
                </a:solidFill>
              </a:rPr>
              <a:t>how the information moves from one computer to another computer </a:t>
            </a:r>
            <a:r>
              <a:rPr lang="en-US" dirty="0">
                <a:solidFill>
                  <a:schemeClr val="tx1"/>
                </a:solidFill>
              </a:rPr>
              <a:t>through a network.</a:t>
            </a:r>
          </a:p>
          <a:p>
            <a:pPr marL="457200" indent="-457200">
              <a:buFont typeface="Arial" panose="020B0604020202020204" pitchFamily="34" charset="0"/>
              <a:buChar char="•"/>
            </a:pPr>
            <a:r>
              <a:rPr lang="en-US" dirty="0">
                <a:solidFill>
                  <a:schemeClr val="tx1"/>
                </a:solidFill>
              </a:rPr>
              <a:t>This model was </a:t>
            </a:r>
            <a:r>
              <a:rPr lang="en-US" b="1" dirty="0">
                <a:solidFill>
                  <a:schemeClr val="tx1"/>
                </a:solidFill>
              </a:rPr>
              <a:t>developed </a:t>
            </a:r>
            <a:r>
              <a:rPr lang="en-US" dirty="0">
                <a:solidFill>
                  <a:schemeClr val="tx1"/>
                </a:solidFill>
              </a:rPr>
              <a:t>by the </a:t>
            </a:r>
            <a:r>
              <a:rPr lang="en-US" i="1" dirty="0">
                <a:solidFill>
                  <a:schemeClr val="tx1"/>
                </a:solidFill>
              </a:rPr>
              <a:t>International Organization for Standardization (ISO) </a:t>
            </a:r>
            <a:r>
              <a:rPr lang="en-US" dirty="0">
                <a:solidFill>
                  <a:schemeClr val="tx1"/>
                </a:solidFill>
              </a:rPr>
              <a:t>in 1984.</a:t>
            </a:r>
          </a:p>
          <a:p>
            <a:pPr marL="457200" indent="-457200">
              <a:buFont typeface="Arial" panose="020B0604020202020204" pitchFamily="34" charset="0"/>
              <a:buChar char="•"/>
            </a:pPr>
            <a:r>
              <a:rPr lang="en-US" dirty="0">
                <a:solidFill>
                  <a:schemeClr val="tx1"/>
                </a:solidFill>
              </a:rPr>
              <a:t>This model is used for understanding and designing a network architecture that is flexible, robust and inter-operable</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170530747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OSI Model</a:t>
            </a:r>
          </a:p>
        </p:txBody>
      </p:sp>
      <p:sp>
        <p:nvSpPr>
          <p:cNvPr id="3" name="Text Placeholder 2"/>
          <p:cNvSpPr>
            <a:spLocks noGrp="1"/>
          </p:cNvSpPr>
          <p:nvPr>
            <p:ph type="body" idx="1"/>
          </p:nvPr>
        </p:nvSpPr>
        <p:spPr>
          <a:xfrm>
            <a:off x="152400" y="1600199"/>
            <a:ext cx="8991600" cy="2954655"/>
          </a:xfrm>
        </p:spPr>
        <p:txBody>
          <a:bodyPr/>
          <a:lstStyle/>
          <a:p>
            <a:pPr marL="457200" indent="-457200">
              <a:buFont typeface="Arial" panose="020B0604020202020204" pitchFamily="34" charset="0"/>
              <a:buChar char="•"/>
            </a:pPr>
            <a:r>
              <a:rPr lang="en-US" dirty="0">
                <a:solidFill>
                  <a:schemeClr val="tx1"/>
                </a:solidFill>
              </a:rPr>
              <a:t>OSI model has </a:t>
            </a:r>
            <a:r>
              <a:rPr lang="en-US" b="1" dirty="0">
                <a:solidFill>
                  <a:schemeClr val="tx1"/>
                </a:solidFill>
              </a:rPr>
              <a:t>seven </a:t>
            </a:r>
            <a:r>
              <a:rPr lang="en-US" dirty="0">
                <a:solidFill>
                  <a:schemeClr val="tx1"/>
                </a:solidFill>
              </a:rPr>
              <a:t>separate but </a:t>
            </a:r>
            <a:r>
              <a:rPr lang="en-US" b="1" dirty="0">
                <a:solidFill>
                  <a:schemeClr val="tx1"/>
                </a:solidFill>
              </a:rPr>
              <a:t>related layers </a:t>
            </a:r>
            <a:r>
              <a:rPr lang="en-US" dirty="0">
                <a:solidFill>
                  <a:schemeClr val="tx1"/>
                </a:solidFill>
              </a:rPr>
              <a:t>: </a:t>
            </a:r>
            <a:r>
              <a:rPr lang="en-US" b="1" dirty="0">
                <a:solidFill>
                  <a:schemeClr val="tx1"/>
                </a:solidFill>
              </a:rPr>
              <a:t>Physical, Data link, Network, Transport, Session, Presentation and Application</a:t>
            </a:r>
            <a:r>
              <a:rPr lang="en-US" dirty="0">
                <a:solidFill>
                  <a:schemeClr val="tx1"/>
                </a:solidFill>
              </a:rPr>
              <a:t>.</a:t>
            </a:r>
          </a:p>
          <a:p>
            <a:pPr marL="457200" indent="-457200">
              <a:buFont typeface="Arial" panose="020B0604020202020204" pitchFamily="34" charset="0"/>
              <a:buChar char="•"/>
            </a:pPr>
            <a:r>
              <a:rPr lang="en-US" dirty="0">
                <a:solidFill>
                  <a:schemeClr val="tx1"/>
                </a:solidFill>
              </a:rPr>
              <a:t>Each layer defines a part of the process of </a:t>
            </a:r>
            <a:r>
              <a:rPr lang="en-US" b="1" dirty="0">
                <a:solidFill>
                  <a:schemeClr val="tx1"/>
                </a:solidFill>
              </a:rPr>
              <a:t>moving information across the network.</a:t>
            </a:r>
            <a:endParaRPr lang="en-IN" b="1" dirty="0">
              <a:solidFill>
                <a:schemeClr val="tx1"/>
              </a:solidFill>
            </a:endParaRPr>
          </a:p>
          <a:p>
            <a:endParaRPr lang="en-IN" dirty="0"/>
          </a:p>
        </p:txBody>
      </p:sp>
    </p:spTree>
    <p:extLst>
      <p:ext uri="{BB962C8B-B14F-4D97-AF65-F5344CB8AC3E}">
        <p14:creationId xmlns:p14="http://schemas.microsoft.com/office/powerpoint/2010/main" val="305398376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165185" cy="1158493"/>
          </a:xfrm>
        </p:spPr>
        <p:txBody>
          <a:bodyPr/>
          <a:lstStyle/>
          <a:p>
            <a:r>
              <a:rPr lang="en-IN" dirty="0"/>
              <a:t>OSI Model</a:t>
            </a:r>
          </a:p>
        </p:txBody>
      </p:sp>
      <p:pic>
        <p:nvPicPr>
          <p:cNvPr id="4" name="Picture 3"/>
          <p:cNvPicPr>
            <a:picLocks noChangeAspect="1"/>
          </p:cNvPicPr>
          <p:nvPr/>
        </p:nvPicPr>
        <p:blipFill>
          <a:blip r:embed="rId2"/>
          <a:stretch>
            <a:fillRect/>
          </a:stretch>
        </p:blipFill>
        <p:spPr>
          <a:xfrm>
            <a:off x="381000" y="908355"/>
            <a:ext cx="8393170" cy="5644845"/>
          </a:xfrm>
          <a:prstGeom prst="rect">
            <a:avLst/>
          </a:prstGeom>
        </p:spPr>
      </p:pic>
    </p:spTree>
    <p:extLst>
      <p:ext uri="{BB962C8B-B14F-4D97-AF65-F5344CB8AC3E}">
        <p14:creationId xmlns:p14="http://schemas.microsoft.com/office/powerpoint/2010/main" val="73775458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014" y="461899"/>
            <a:ext cx="7795971" cy="1354217"/>
          </a:xfrm>
        </p:spPr>
        <p:txBody>
          <a:bodyPr/>
          <a:lstStyle/>
          <a:p>
            <a:r>
              <a:rPr lang="en-US" b="1" dirty="0">
                <a:solidFill>
                  <a:srgbClr val="392D93"/>
                </a:solidFill>
                <a:latin typeface="Times New Roman" panose="02020603050405020304" pitchFamily="18" charset="0"/>
                <a:cs typeface="Times New Roman" panose="02020603050405020304" pitchFamily="18" charset="0"/>
              </a:rPr>
              <a:t>1. Physical layer:</a:t>
            </a:r>
            <a:br>
              <a:rPr lang="en-US" b="1" dirty="0">
                <a:solidFill>
                  <a:srgbClr val="392D93"/>
                </a:solidFill>
                <a:latin typeface="Times New Roman" panose="02020603050405020304" pitchFamily="18" charset="0"/>
                <a:cs typeface="Times New Roman" panose="02020603050405020304" pitchFamily="18" charset="0"/>
              </a:rPr>
            </a:br>
            <a:endParaRPr lang="en-IN" b="1" dirty="0">
              <a:solidFill>
                <a:srgbClr val="392D93"/>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04800" y="1143000"/>
            <a:ext cx="8305164" cy="5416868"/>
          </a:xfrm>
        </p:spPr>
        <p:txBody>
          <a:bodyPr/>
          <a:lstStyle/>
          <a:p>
            <a:endParaRPr lang="en-US" dirty="0"/>
          </a:p>
          <a:p>
            <a:pPr marL="457200" indent="-457200">
              <a:buFont typeface="Arial" panose="020B0604020202020204" pitchFamily="34" charset="0"/>
              <a:buChar char="•"/>
            </a:pPr>
            <a:r>
              <a:rPr lang="en-US" dirty="0" smtClean="0">
                <a:solidFill>
                  <a:schemeClr val="tx1"/>
                </a:solidFill>
              </a:rPr>
              <a:t>Physical </a:t>
            </a:r>
            <a:r>
              <a:rPr lang="en-US" dirty="0">
                <a:solidFill>
                  <a:schemeClr val="tx1"/>
                </a:solidFill>
              </a:rPr>
              <a:t>layer is the </a:t>
            </a:r>
            <a:r>
              <a:rPr lang="en-US" b="1" dirty="0">
                <a:solidFill>
                  <a:schemeClr val="tx1"/>
                </a:solidFill>
              </a:rPr>
              <a:t>lowest layer </a:t>
            </a:r>
            <a:r>
              <a:rPr lang="en-US" dirty="0">
                <a:solidFill>
                  <a:schemeClr val="tx1"/>
                </a:solidFill>
              </a:rPr>
              <a:t>of the OSI model.</a:t>
            </a:r>
          </a:p>
          <a:p>
            <a:pPr marL="457200" indent="-457200">
              <a:buFont typeface="Arial" panose="020B0604020202020204" pitchFamily="34" charset="0"/>
              <a:buChar char="•"/>
            </a:pPr>
            <a:r>
              <a:rPr lang="en-US" dirty="0">
                <a:solidFill>
                  <a:schemeClr val="tx1"/>
                </a:solidFill>
              </a:rPr>
              <a:t>It coordinates the function required to transmit a bit stream over a communication channel.</a:t>
            </a:r>
          </a:p>
          <a:p>
            <a:pPr marL="457200" indent="-457200">
              <a:buFont typeface="Arial" panose="020B0604020202020204" pitchFamily="34" charset="0"/>
              <a:buChar char="•"/>
            </a:pPr>
            <a:r>
              <a:rPr lang="en-US" dirty="0">
                <a:solidFill>
                  <a:schemeClr val="tx1"/>
                </a:solidFill>
              </a:rPr>
              <a:t>It defines the </a:t>
            </a:r>
            <a:r>
              <a:rPr lang="en-US" b="1" dirty="0">
                <a:solidFill>
                  <a:schemeClr val="tx1"/>
                </a:solidFill>
              </a:rPr>
              <a:t>procedures and functions </a:t>
            </a:r>
            <a:r>
              <a:rPr lang="en-US" dirty="0">
                <a:solidFill>
                  <a:schemeClr val="tx1"/>
                </a:solidFill>
              </a:rPr>
              <a:t>that physical devices and interfaces have to perform for </a:t>
            </a:r>
            <a:r>
              <a:rPr lang="en-US" b="1" dirty="0">
                <a:solidFill>
                  <a:schemeClr val="tx1"/>
                </a:solidFill>
              </a:rPr>
              <a:t>transmission.</a:t>
            </a:r>
          </a:p>
          <a:p>
            <a:pPr marL="457200" indent="-457200">
              <a:buFont typeface="Arial" panose="020B0604020202020204" pitchFamily="34" charset="0"/>
              <a:buChar char="•"/>
            </a:pPr>
            <a:r>
              <a:rPr lang="en-US" dirty="0">
                <a:solidFill>
                  <a:schemeClr val="tx1"/>
                </a:solidFill>
              </a:rPr>
              <a:t>Physical layer also defines the direction of transmission between two devices. Direction may be simplex, full-duplex and half-duplex.</a:t>
            </a:r>
            <a:endParaRPr lang="en-IN" dirty="0">
              <a:solidFill>
                <a:schemeClr val="tx1"/>
              </a:solidFill>
            </a:endParaRPr>
          </a:p>
        </p:txBody>
      </p:sp>
    </p:spTree>
    <p:extLst>
      <p:ext uri="{BB962C8B-B14F-4D97-AF65-F5344CB8AC3E}">
        <p14:creationId xmlns:p14="http://schemas.microsoft.com/office/powerpoint/2010/main" val="167267434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2</a:t>
            </a:r>
            <a:r>
              <a:rPr lang="en-IN"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Data link layer</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34034" y="1523337"/>
            <a:ext cx="8075930" cy="5416868"/>
          </a:xfrm>
        </p:spPr>
        <p:txBody>
          <a:bodyPr/>
          <a:lstStyle/>
          <a:p>
            <a:pPr marL="457200" indent="-457200">
              <a:buFont typeface="Arial" panose="020B0604020202020204" pitchFamily="34" charset="0"/>
              <a:buChar char="•"/>
            </a:pPr>
            <a:r>
              <a:rPr lang="en-US" dirty="0" smtClean="0">
                <a:solidFill>
                  <a:schemeClr val="tx1"/>
                </a:solidFill>
              </a:rPr>
              <a:t>Data </a:t>
            </a:r>
            <a:r>
              <a:rPr lang="en-US" dirty="0">
                <a:solidFill>
                  <a:schemeClr val="tx1"/>
                </a:solidFill>
              </a:rPr>
              <a:t>link layer is responsible for transmitting the data over the channels.</a:t>
            </a:r>
          </a:p>
          <a:p>
            <a:pPr marL="457200" indent="-457200">
              <a:buFont typeface="Arial" panose="020B0604020202020204" pitchFamily="34" charset="0"/>
              <a:buChar char="•"/>
            </a:pPr>
            <a:r>
              <a:rPr lang="en-US" dirty="0">
                <a:solidFill>
                  <a:schemeClr val="tx1"/>
                </a:solidFill>
              </a:rPr>
              <a:t>It is used to divide the stream of bits received from the network layer into manageable data units called </a:t>
            </a:r>
            <a:r>
              <a:rPr lang="en-US" b="1" dirty="0">
                <a:solidFill>
                  <a:schemeClr val="tx1"/>
                </a:solidFill>
              </a:rPr>
              <a:t>frames</a:t>
            </a:r>
            <a:r>
              <a:rPr lang="en-US" dirty="0">
                <a:solidFill>
                  <a:schemeClr val="tx1"/>
                </a:solidFill>
              </a:rPr>
              <a:t>.</a:t>
            </a:r>
          </a:p>
          <a:p>
            <a:pPr marL="457200" indent="-457200">
              <a:buFont typeface="Arial" panose="020B0604020202020204" pitchFamily="34" charset="0"/>
              <a:buChar char="•"/>
            </a:pPr>
            <a:r>
              <a:rPr lang="en-US" dirty="0">
                <a:solidFill>
                  <a:schemeClr val="tx1"/>
                </a:solidFill>
              </a:rPr>
              <a:t>It adds a header to the frame to define the sender and receiver of the frame.</a:t>
            </a:r>
          </a:p>
          <a:p>
            <a:pPr marL="457200" indent="-457200">
              <a:buFont typeface="Arial" panose="020B0604020202020204" pitchFamily="34" charset="0"/>
              <a:buChar char="•"/>
            </a:pPr>
            <a:r>
              <a:rPr lang="en-US" dirty="0">
                <a:solidFill>
                  <a:schemeClr val="tx1"/>
                </a:solidFill>
              </a:rPr>
              <a:t>Data link layer </a:t>
            </a:r>
            <a:r>
              <a:rPr lang="en-US" b="1" dirty="0">
                <a:solidFill>
                  <a:schemeClr val="tx1"/>
                </a:solidFill>
              </a:rPr>
              <a:t>detects and corrects the transmission errors </a:t>
            </a:r>
            <a:r>
              <a:rPr lang="en-US" dirty="0">
                <a:solidFill>
                  <a:schemeClr val="tx1"/>
                </a:solidFill>
              </a:rPr>
              <a:t>using the correction method.</a:t>
            </a: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856054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152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9913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459740" y="453897"/>
            <a:ext cx="6320790" cy="330835"/>
          </a:xfrm>
          <a:prstGeom prst="rect">
            <a:avLst/>
          </a:prstGeom>
        </p:spPr>
        <p:txBody>
          <a:bodyPr vert="horz" wrap="square" lIns="0" tIns="13335" rIns="0" bIns="0" rtlCol="0">
            <a:spAutoFit/>
          </a:bodyPr>
          <a:lstStyle/>
          <a:p>
            <a:pPr marL="12700">
              <a:lnSpc>
                <a:spcPct val="100000"/>
              </a:lnSpc>
              <a:spcBef>
                <a:spcPts val="105"/>
              </a:spcBef>
            </a:pPr>
            <a:r>
              <a:rPr sz="2000" i="1" dirty="0">
                <a:latin typeface="Times New Roman"/>
                <a:cs typeface="Times New Roman"/>
              </a:rPr>
              <a:t>An isolated LAN connecting 12 computers to a hub in a</a:t>
            </a:r>
            <a:r>
              <a:rPr sz="2000" i="1" spc="-160" dirty="0">
                <a:latin typeface="Times New Roman"/>
                <a:cs typeface="Times New Roman"/>
              </a:rPr>
              <a:t> </a:t>
            </a:r>
            <a:r>
              <a:rPr sz="2000" i="1" spc="-5" dirty="0">
                <a:latin typeface="Times New Roman"/>
                <a:cs typeface="Times New Roman"/>
              </a:rPr>
              <a:t>closet</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1260347" y="1845564"/>
            <a:ext cx="4695789" cy="2525268"/>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050442" y="1287017"/>
            <a:ext cx="994410" cy="299720"/>
          </a:xfrm>
          <a:prstGeom prst="rect">
            <a:avLst/>
          </a:prstGeom>
        </p:spPr>
        <p:txBody>
          <a:bodyPr vert="horz" wrap="square" lIns="0" tIns="12700" rIns="0" bIns="0" rtlCol="0">
            <a:spAutoFit/>
          </a:bodyPr>
          <a:lstStyle/>
          <a:p>
            <a:pPr marL="12700">
              <a:lnSpc>
                <a:spcPct val="100000"/>
              </a:lnSpc>
              <a:spcBef>
                <a:spcPts val="100"/>
              </a:spcBef>
            </a:pPr>
            <a:r>
              <a:rPr sz="1800" spc="-110" dirty="0">
                <a:latin typeface="Arial"/>
                <a:cs typeface="Arial"/>
              </a:rPr>
              <a:t>Early</a:t>
            </a:r>
            <a:r>
              <a:rPr sz="1800" spc="-170" dirty="0">
                <a:latin typeface="Arial"/>
                <a:cs typeface="Arial"/>
              </a:rPr>
              <a:t> </a:t>
            </a:r>
            <a:r>
              <a:rPr sz="1800" spc="-190" dirty="0">
                <a:latin typeface="Arial"/>
                <a:cs typeface="Arial"/>
              </a:rPr>
              <a:t>LANs</a:t>
            </a:r>
            <a:endParaRPr sz="1800">
              <a:latin typeface="Arial"/>
              <a:cs typeface="Arial"/>
            </a:endParaRPr>
          </a:p>
        </p:txBody>
      </p:sp>
      <p:sp>
        <p:nvSpPr>
          <p:cNvPr id="8" name="object 8"/>
          <p:cNvSpPr txBox="1"/>
          <p:nvPr/>
        </p:nvSpPr>
        <p:spPr>
          <a:xfrm>
            <a:off x="1194612" y="5104003"/>
            <a:ext cx="4234815" cy="299720"/>
          </a:xfrm>
          <a:prstGeom prst="rect">
            <a:avLst/>
          </a:prstGeom>
        </p:spPr>
        <p:txBody>
          <a:bodyPr vert="horz" wrap="square" lIns="0" tIns="12700" rIns="0" bIns="0" rtlCol="0">
            <a:spAutoFit/>
          </a:bodyPr>
          <a:lstStyle/>
          <a:p>
            <a:pPr marL="12700">
              <a:lnSpc>
                <a:spcPct val="100000"/>
              </a:lnSpc>
              <a:spcBef>
                <a:spcPts val="100"/>
              </a:spcBef>
            </a:pPr>
            <a:r>
              <a:rPr sz="1800" spc="-165" dirty="0">
                <a:latin typeface="Arial"/>
                <a:cs typeface="Arial"/>
              </a:rPr>
              <a:t>Todays </a:t>
            </a:r>
            <a:r>
              <a:rPr sz="1800" spc="-185" dirty="0">
                <a:latin typeface="Arial"/>
                <a:cs typeface="Arial"/>
              </a:rPr>
              <a:t>LAN </a:t>
            </a:r>
            <a:r>
              <a:rPr sz="1800" spc="-50" dirty="0">
                <a:latin typeface="Arial"/>
                <a:cs typeface="Arial"/>
              </a:rPr>
              <a:t>- </a:t>
            </a:r>
            <a:r>
              <a:rPr sz="1800" spc="-105" dirty="0">
                <a:latin typeface="Arial"/>
                <a:cs typeface="Arial"/>
              </a:rPr>
              <a:t>Hub </a:t>
            </a:r>
            <a:r>
              <a:rPr sz="1800" spc="-75" dirty="0">
                <a:latin typeface="Arial"/>
                <a:cs typeface="Arial"/>
              </a:rPr>
              <a:t>replaced </a:t>
            </a:r>
            <a:r>
              <a:rPr sz="1800" spc="-80" dirty="0">
                <a:latin typeface="Arial"/>
                <a:cs typeface="Arial"/>
              </a:rPr>
              <a:t>by </a:t>
            </a:r>
            <a:r>
              <a:rPr sz="1800" spc="-140" dirty="0">
                <a:latin typeface="Arial"/>
                <a:cs typeface="Arial"/>
              </a:rPr>
              <a:t>a </a:t>
            </a:r>
            <a:r>
              <a:rPr sz="1800" spc="-55" dirty="0">
                <a:latin typeface="Arial"/>
                <a:cs typeface="Arial"/>
              </a:rPr>
              <a:t>smart</a:t>
            </a:r>
            <a:r>
              <a:rPr sz="1800" spc="-155" dirty="0">
                <a:latin typeface="Arial"/>
                <a:cs typeface="Arial"/>
              </a:rPr>
              <a:t> </a:t>
            </a:r>
            <a:r>
              <a:rPr sz="1800" spc="-90" dirty="0">
                <a:latin typeface="Arial"/>
                <a:cs typeface="Arial"/>
              </a:rPr>
              <a:t>Switch</a:t>
            </a:r>
            <a:endParaRPr sz="1800">
              <a:latin typeface="Arial"/>
              <a:cs typeface="Aria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3. Network layer</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524000"/>
            <a:ext cx="8609964" cy="3447098"/>
          </a:xfrm>
        </p:spPr>
        <p:txBody>
          <a:bodyPr/>
          <a:lstStyle/>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network layer is responsible for the </a:t>
            </a:r>
            <a:r>
              <a:rPr lang="en-US" b="1" dirty="0">
                <a:solidFill>
                  <a:schemeClr val="tx1"/>
                </a:solidFill>
              </a:rPr>
              <a:t>delivery of a packet, across multiple network</a:t>
            </a:r>
            <a:r>
              <a:rPr lang="en-US" dirty="0">
                <a:solidFill>
                  <a:schemeClr val="tx1"/>
                </a:solidFill>
              </a:rPr>
              <a:t>.</a:t>
            </a:r>
          </a:p>
          <a:p>
            <a:pPr marL="457200" indent="-457200">
              <a:buFont typeface="Arial" panose="020B0604020202020204" pitchFamily="34" charset="0"/>
              <a:buChar char="•"/>
            </a:pPr>
            <a:r>
              <a:rPr lang="en-US" dirty="0">
                <a:solidFill>
                  <a:schemeClr val="tx1"/>
                </a:solidFill>
              </a:rPr>
              <a:t>It specifies the intra-network operations and different types of addressing and routing devices.</a:t>
            </a:r>
          </a:p>
          <a:p>
            <a:pPr marL="457200" indent="-457200">
              <a:buFont typeface="Arial" panose="020B0604020202020204" pitchFamily="34" charset="0"/>
              <a:buChar char="•"/>
            </a:pPr>
            <a:r>
              <a:rPr lang="en-US" dirty="0">
                <a:solidFill>
                  <a:schemeClr val="tx1"/>
                </a:solidFill>
              </a:rPr>
              <a:t>Network layer also provides the </a:t>
            </a:r>
            <a:r>
              <a:rPr lang="en-US" b="1" dirty="0">
                <a:solidFill>
                  <a:schemeClr val="tx1"/>
                </a:solidFill>
              </a:rPr>
              <a:t>logical and service addressing and switching control</a:t>
            </a:r>
            <a:r>
              <a:rPr lang="en-US" dirty="0">
                <a:solidFill>
                  <a:schemeClr val="tx1"/>
                </a:solidFill>
              </a:rPr>
              <a:t>.</a:t>
            </a:r>
          </a:p>
          <a:p>
            <a:endParaRPr lang="en-IN" dirty="0"/>
          </a:p>
        </p:txBody>
      </p:sp>
    </p:spTree>
    <p:extLst>
      <p:ext uri="{BB962C8B-B14F-4D97-AF65-F5344CB8AC3E}">
        <p14:creationId xmlns:p14="http://schemas.microsoft.com/office/powerpoint/2010/main" val="396741272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Transport </a:t>
            </a:r>
            <a:r>
              <a:rPr lang="en-US" b="1" dirty="0">
                <a:latin typeface="Times New Roman" panose="02020603050405020304" pitchFamily="18" charset="0"/>
                <a:cs typeface="Times New Roman" panose="02020603050405020304" pitchFamily="18" charset="0"/>
              </a:rPr>
              <a:t>layer</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34034" y="1523337"/>
            <a:ext cx="8075930" cy="4431983"/>
          </a:xfrm>
        </p:spPr>
        <p:txBody>
          <a:bodyPr/>
          <a:lstStyle/>
          <a:p>
            <a:pPr marL="457200" indent="-457200">
              <a:buFont typeface="Arial" panose="020B0604020202020204" pitchFamily="34" charset="0"/>
              <a:buChar char="•"/>
            </a:pPr>
            <a:r>
              <a:rPr lang="en-US" b="1" dirty="0"/>
              <a:t> </a:t>
            </a:r>
            <a:r>
              <a:rPr lang="en-US" dirty="0" smtClean="0">
                <a:solidFill>
                  <a:schemeClr val="tx1"/>
                </a:solidFill>
              </a:rPr>
              <a:t>The </a:t>
            </a:r>
            <a:r>
              <a:rPr lang="en-US" dirty="0">
                <a:solidFill>
                  <a:schemeClr val="tx1"/>
                </a:solidFill>
              </a:rPr>
              <a:t>transport layer specifies the </a:t>
            </a:r>
            <a:r>
              <a:rPr lang="en-US" b="1" dirty="0">
                <a:solidFill>
                  <a:schemeClr val="tx1"/>
                </a:solidFill>
              </a:rPr>
              <a:t>process to process delivery of the entire message</a:t>
            </a:r>
            <a:r>
              <a:rPr lang="en-US" dirty="0">
                <a:solidFill>
                  <a:schemeClr val="tx1"/>
                </a:solidFill>
              </a:rPr>
              <a:t>.</a:t>
            </a:r>
          </a:p>
          <a:p>
            <a:pPr marL="457200" indent="-457200">
              <a:buFont typeface="Arial" panose="020B0604020202020204" pitchFamily="34" charset="0"/>
              <a:buChar char="•"/>
            </a:pPr>
            <a:r>
              <a:rPr lang="en-US" dirty="0">
                <a:solidFill>
                  <a:schemeClr val="tx1"/>
                </a:solidFill>
              </a:rPr>
              <a:t>It is responsible for </a:t>
            </a:r>
            <a:r>
              <a:rPr lang="en-US" b="1" dirty="0">
                <a:solidFill>
                  <a:schemeClr val="tx1"/>
                </a:solidFill>
              </a:rPr>
              <a:t>flow control and error control.</a:t>
            </a:r>
          </a:p>
          <a:p>
            <a:pPr marL="457200" indent="-457200">
              <a:buFont typeface="Arial" panose="020B0604020202020204" pitchFamily="34" charset="0"/>
              <a:buChar char="•"/>
            </a:pPr>
            <a:r>
              <a:rPr lang="en-US" dirty="0">
                <a:solidFill>
                  <a:schemeClr val="tx1"/>
                </a:solidFill>
              </a:rPr>
              <a:t>The transport layer of sending device makes sure that the entire message arrives at the transport layer of receiving device without error.</a:t>
            </a: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309837235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5.</a:t>
            </a:r>
            <a:r>
              <a:rPr lang="en-US" b="1" dirty="0">
                <a:latin typeface="Times New Roman" panose="02020603050405020304" pitchFamily="18" charset="0"/>
                <a:cs typeface="Times New Roman" panose="02020603050405020304" pitchFamily="18" charset="0"/>
              </a:rPr>
              <a:t> Session layer</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523336"/>
            <a:ext cx="8609964" cy="2954655"/>
          </a:xfrm>
        </p:spPr>
        <p:txBody>
          <a:bodyPr/>
          <a:lstStyle/>
          <a:p>
            <a:pPr marL="457200" indent="-457200">
              <a:buFont typeface="Arial" panose="020B0604020202020204" pitchFamily="34" charset="0"/>
              <a:buChar char="•"/>
            </a:pPr>
            <a:r>
              <a:rPr lang="en-US" dirty="0" smtClean="0">
                <a:solidFill>
                  <a:schemeClr val="tx1"/>
                </a:solidFill>
              </a:rPr>
              <a:t>Session </a:t>
            </a:r>
            <a:r>
              <a:rPr lang="en-US" dirty="0">
                <a:solidFill>
                  <a:schemeClr val="tx1"/>
                </a:solidFill>
              </a:rPr>
              <a:t>layer is the </a:t>
            </a:r>
            <a:r>
              <a:rPr lang="en-US" b="1" dirty="0">
                <a:solidFill>
                  <a:schemeClr val="tx1"/>
                </a:solidFill>
              </a:rPr>
              <a:t>network dialog controller</a:t>
            </a:r>
            <a:r>
              <a:rPr lang="en-US" dirty="0">
                <a:solidFill>
                  <a:schemeClr val="tx1"/>
                </a:solidFill>
              </a:rPr>
              <a:t>.</a:t>
            </a:r>
          </a:p>
          <a:p>
            <a:pPr marL="457200" indent="-457200">
              <a:buFont typeface="Arial" panose="020B0604020202020204" pitchFamily="34" charset="0"/>
              <a:buChar char="•"/>
            </a:pPr>
            <a:r>
              <a:rPr lang="en-US" dirty="0">
                <a:solidFill>
                  <a:schemeClr val="tx1"/>
                </a:solidFill>
              </a:rPr>
              <a:t>It is used to establish, maintain and synchronize the interaction among communicating system.</a:t>
            </a:r>
          </a:p>
          <a:p>
            <a:pPr marL="457200" indent="-457200">
              <a:buFont typeface="Arial" panose="020B0604020202020204" pitchFamily="34" charset="0"/>
              <a:buChar char="•"/>
            </a:pPr>
            <a:r>
              <a:rPr lang="en-US" dirty="0">
                <a:solidFill>
                  <a:schemeClr val="tx1"/>
                </a:solidFill>
              </a:rPr>
              <a:t>Specific responsibility of session layer is </a:t>
            </a:r>
            <a:r>
              <a:rPr lang="en-US" b="1" dirty="0">
                <a:solidFill>
                  <a:schemeClr val="tx1"/>
                </a:solidFill>
              </a:rPr>
              <a:t>dialog control.</a:t>
            </a:r>
          </a:p>
          <a:p>
            <a:endParaRPr lang="en-IN" dirty="0"/>
          </a:p>
        </p:txBody>
      </p:sp>
    </p:spTree>
    <p:extLst>
      <p:ext uri="{BB962C8B-B14F-4D97-AF65-F5344CB8AC3E}">
        <p14:creationId xmlns:p14="http://schemas.microsoft.com/office/powerpoint/2010/main" val="358130004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6.</a:t>
            </a:r>
            <a:r>
              <a:rPr lang="en-US" b="1" dirty="0">
                <a:latin typeface="Times New Roman" panose="02020603050405020304" pitchFamily="18" charset="0"/>
                <a:cs typeface="Times New Roman" panose="02020603050405020304" pitchFamily="18" charset="0"/>
              </a:rPr>
              <a:t> Presentation layer</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523337"/>
            <a:ext cx="8609964" cy="2954655"/>
          </a:xfrm>
        </p:spPr>
        <p:txBody>
          <a:bodyPr/>
          <a:lstStyle/>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presentation layer is responsible to </a:t>
            </a:r>
            <a:r>
              <a:rPr lang="en-US" b="1" dirty="0">
                <a:solidFill>
                  <a:schemeClr val="tx1"/>
                </a:solidFill>
              </a:rPr>
              <a:t>translate the information </a:t>
            </a:r>
            <a:r>
              <a:rPr lang="en-US" b="1" dirty="0" smtClean="0">
                <a:solidFill>
                  <a:schemeClr val="tx1"/>
                </a:solidFill>
              </a:rPr>
              <a:t>into </a:t>
            </a:r>
            <a:r>
              <a:rPr lang="en-US" b="1" dirty="0">
                <a:solidFill>
                  <a:schemeClr val="tx1"/>
                </a:solidFill>
              </a:rPr>
              <a:t>bit streams</a:t>
            </a:r>
            <a:r>
              <a:rPr lang="en-US" dirty="0">
                <a:solidFill>
                  <a:schemeClr val="tx1"/>
                </a:solidFill>
              </a:rPr>
              <a:t> before transmission.</a:t>
            </a:r>
          </a:p>
          <a:p>
            <a:pPr marL="457200" indent="-457200">
              <a:buFont typeface="Arial" panose="020B0604020202020204" pitchFamily="34" charset="0"/>
              <a:buChar char="•"/>
            </a:pPr>
            <a:r>
              <a:rPr lang="en-US" dirty="0">
                <a:solidFill>
                  <a:schemeClr val="tx1"/>
                </a:solidFill>
              </a:rPr>
              <a:t>It is also responsible for </a:t>
            </a:r>
            <a:r>
              <a:rPr lang="en-US" b="1" dirty="0">
                <a:solidFill>
                  <a:schemeClr val="tx1"/>
                </a:solidFill>
              </a:rPr>
              <a:t>data encryption, data decryption and data comprehension</a:t>
            </a:r>
            <a:r>
              <a:rPr lang="en-US" dirty="0"/>
              <a:t>.</a:t>
            </a:r>
          </a:p>
          <a:p>
            <a:endParaRPr lang="en-IN" dirty="0"/>
          </a:p>
        </p:txBody>
      </p:sp>
    </p:spTree>
    <p:extLst>
      <p:ext uri="{BB962C8B-B14F-4D97-AF65-F5344CB8AC3E}">
        <p14:creationId xmlns:p14="http://schemas.microsoft.com/office/powerpoint/2010/main" val="290812626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7. Application layer</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34034" y="1523337"/>
            <a:ext cx="8075930" cy="2954655"/>
          </a:xfrm>
        </p:spPr>
        <p:txBody>
          <a:bodyPr/>
          <a:lstStyle/>
          <a:p>
            <a:pPr marL="457200" indent="-457200">
              <a:buFont typeface="Arial" panose="020B0604020202020204" pitchFamily="34" charset="0"/>
              <a:buChar char="•"/>
            </a:pPr>
            <a:r>
              <a:rPr lang="en-US" dirty="0" smtClean="0">
                <a:solidFill>
                  <a:schemeClr val="tx1"/>
                </a:solidFill>
              </a:rPr>
              <a:t>Application </a:t>
            </a:r>
            <a:r>
              <a:rPr lang="en-US" dirty="0">
                <a:solidFill>
                  <a:schemeClr val="tx1"/>
                </a:solidFill>
              </a:rPr>
              <a:t>layer allows the user, whether human or software, to access the network.</a:t>
            </a:r>
          </a:p>
          <a:p>
            <a:pPr marL="457200" indent="-457200">
              <a:buFont typeface="Arial" panose="020B0604020202020204" pitchFamily="34" charset="0"/>
              <a:buChar char="•"/>
            </a:pPr>
            <a:r>
              <a:rPr lang="en-US" dirty="0">
                <a:solidFill>
                  <a:schemeClr val="tx1"/>
                </a:solidFill>
              </a:rPr>
              <a:t>This layer </a:t>
            </a:r>
            <a:r>
              <a:rPr lang="en-US" b="1" dirty="0">
                <a:solidFill>
                  <a:schemeClr val="tx1"/>
                </a:solidFill>
              </a:rPr>
              <a:t>provides user interfaces and application services </a:t>
            </a:r>
            <a:r>
              <a:rPr lang="en-US" dirty="0">
                <a:solidFill>
                  <a:schemeClr val="tx1"/>
                </a:solidFill>
              </a:rPr>
              <a:t>for file transfers, e-mail, and other network software services.</a:t>
            </a:r>
          </a:p>
          <a:p>
            <a:endParaRPr lang="en-IN" dirty="0"/>
          </a:p>
        </p:txBody>
      </p:sp>
    </p:spTree>
    <p:extLst>
      <p:ext uri="{BB962C8B-B14F-4D97-AF65-F5344CB8AC3E}">
        <p14:creationId xmlns:p14="http://schemas.microsoft.com/office/powerpoint/2010/main" val="157723719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457200"/>
            <a:ext cx="5181600" cy="5788819"/>
          </a:xfrm>
          <a:prstGeom prst="rect">
            <a:avLst/>
          </a:prstGeom>
        </p:spPr>
      </p:pic>
    </p:spTree>
    <p:extLst>
      <p:ext uri="{BB962C8B-B14F-4D97-AF65-F5344CB8AC3E}">
        <p14:creationId xmlns:p14="http://schemas.microsoft.com/office/powerpoint/2010/main" val="759222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908" y="93980"/>
            <a:ext cx="395541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943735"/>
                </a:solidFill>
                <a:latin typeface="Times New Roman"/>
                <a:cs typeface="Times New Roman"/>
              </a:rPr>
              <a:t>An </a:t>
            </a:r>
            <a:r>
              <a:rPr sz="2000" dirty="0">
                <a:solidFill>
                  <a:srgbClr val="943735"/>
                </a:solidFill>
                <a:latin typeface="Times New Roman"/>
                <a:cs typeface="Times New Roman"/>
              </a:rPr>
              <a:t>Isolated LAN in the past and</a:t>
            </a:r>
            <a:r>
              <a:rPr sz="2000" spc="-120" dirty="0">
                <a:solidFill>
                  <a:srgbClr val="943735"/>
                </a:solidFill>
                <a:latin typeface="Times New Roman"/>
                <a:cs typeface="Times New Roman"/>
              </a:rPr>
              <a:t> </a:t>
            </a:r>
            <a:r>
              <a:rPr sz="2000" dirty="0">
                <a:solidFill>
                  <a:srgbClr val="943735"/>
                </a:solidFill>
                <a:latin typeface="Times New Roman"/>
                <a:cs typeface="Times New Roman"/>
              </a:rPr>
              <a:t>today</a:t>
            </a:r>
            <a:endParaRPr sz="2000">
              <a:latin typeface="Times New Roman"/>
              <a:cs typeface="Times New Roman"/>
            </a:endParaRPr>
          </a:p>
        </p:txBody>
      </p:sp>
      <p:sp>
        <p:nvSpPr>
          <p:cNvPr id="3" name="object 3"/>
          <p:cNvSpPr/>
          <p:nvPr/>
        </p:nvSpPr>
        <p:spPr>
          <a:xfrm>
            <a:off x="1066800" y="762000"/>
            <a:ext cx="6505956" cy="183438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1000" y="3048000"/>
            <a:ext cx="5067300" cy="310488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88608" y="3424436"/>
            <a:ext cx="1764791" cy="198576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2400" y="0"/>
            <a:ext cx="9067800" cy="990600"/>
          </a:xfrm>
        </p:spPr>
        <p:txBody>
          <a:bodyPr/>
          <a:lstStyle/>
          <a:p>
            <a:r>
              <a:rPr lang="en-US" b="1" dirty="0" smtClean="0">
                <a:latin typeface="Times New Roman" panose="02020603050405020304" pitchFamily="18" charset="0"/>
                <a:cs typeface="Times New Roman" panose="02020603050405020304" pitchFamily="18" charset="0"/>
              </a:rPr>
              <a:t>3.Metropolitan </a:t>
            </a:r>
            <a:r>
              <a:rPr lang="en-US" b="1" dirty="0">
                <a:latin typeface="Times New Roman" panose="02020603050405020304" pitchFamily="18" charset="0"/>
                <a:cs typeface="Times New Roman" panose="02020603050405020304" pitchFamily="18" charset="0"/>
              </a:rPr>
              <a:t>Area Network</a:t>
            </a:r>
            <a:br>
              <a:rPr lang="en-US"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a:xfrm>
            <a:off x="0" y="990601"/>
            <a:ext cx="9067800" cy="5909310"/>
          </a:xfrm>
        </p:spPr>
        <p:txBody>
          <a:bodyPr/>
          <a:lstStyle/>
          <a:p>
            <a:pPr marL="457200" indent="-457200">
              <a:buFont typeface="Arial" panose="020B0604020202020204" pitchFamily="34" charset="0"/>
              <a:buChar char="•"/>
            </a:pPr>
            <a:r>
              <a:rPr lang="en-US" dirty="0"/>
              <a:t> </a:t>
            </a:r>
            <a:r>
              <a:rPr lang="en-US" dirty="0" smtClean="0">
                <a:solidFill>
                  <a:schemeClr val="tx1"/>
                </a:solidFill>
              </a:rPr>
              <a:t>It is </a:t>
            </a:r>
            <a:r>
              <a:rPr lang="en-US" dirty="0">
                <a:solidFill>
                  <a:schemeClr val="tx1"/>
                </a:solidFill>
              </a:rPr>
              <a:t>used to connect </a:t>
            </a:r>
            <a:r>
              <a:rPr lang="en-US" b="1" dirty="0">
                <a:solidFill>
                  <a:schemeClr val="tx1"/>
                </a:solidFill>
              </a:rPr>
              <a:t>two or more LANs </a:t>
            </a:r>
            <a:r>
              <a:rPr lang="en-US" dirty="0">
                <a:solidFill>
                  <a:schemeClr val="tx1"/>
                </a:solidFill>
              </a:rPr>
              <a:t>in a common geographic area: say a </a:t>
            </a:r>
            <a:r>
              <a:rPr lang="en-US" b="1" dirty="0">
                <a:solidFill>
                  <a:schemeClr val="tx1"/>
                </a:solidFill>
              </a:rPr>
              <a:t>city</a:t>
            </a:r>
            <a:r>
              <a:rPr lang="en-US" dirty="0">
                <a:solidFill>
                  <a:schemeClr val="tx1"/>
                </a:solidFill>
              </a:rPr>
              <a:t> or a group of buildings.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MANs can span in the range of </a:t>
            </a:r>
            <a:r>
              <a:rPr lang="en-US" b="1" dirty="0">
                <a:solidFill>
                  <a:schemeClr val="tx1"/>
                </a:solidFill>
              </a:rPr>
              <a:t>5 to 50 kilometers </a:t>
            </a:r>
            <a:r>
              <a:rPr lang="en-US" dirty="0">
                <a:solidFill>
                  <a:schemeClr val="tx1"/>
                </a:solidFill>
              </a:rPr>
              <a:t>in diameter</a:t>
            </a:r>
            <a:r>
              <a:rPr lang="en-US" dirty="0" smtClean="0">
                <a:solidFill>
                  <a:schemeClr val="tx1"/>
                </a:solidFill>
              </a:rPr>
              <a:t>.</a:t>
            </a:r>
          </a:p>
          <a:p>
            <a:pPr marL="457200" indent="-457200">
              <a:buFont typeface="Arial" panose="020B0604020202020204" pitchFamily="34" charset="0"/>
              <a:buChar char="•"/>
            </a:pPr>
            <a:r>
              <a:rPr lang="en-US" dirty="0">
                <a:solidFill>
                  <a:schemeClr val="tx1"/>
                </a:solidFill>
              </a:rPr>
              <a:t>  MANs usually are </a:t>
            </a:r>
            <a:r>
              <a:rPr lang="en-US" b="1" dirty="0">
                <a:solidFill>
                  <a:schemeClr val="tx1"/>
                </a:solidFill>
              </a:rPr>
              <a:t>not owned by a single organization,</a:t>
            </a:r>
            <a:r>
              <a:rPr lang="en-US" dirty="0">
                <a:solidFill>
                  <a:schemeClr val="tx1"/>
                </a:solidFill>
              </a:rPr>
              <a:t> they are owned by an association of users or by a single network provider who sells the service to the users</a:t>
            </a:r>
            <a:r>
              <a:rPr lang="en-US" dirty="0" smtClean="0">
                <a:solidFill>
                  <a:schemeClr val="tx1"/>
                </a:solidFill>
              </a:rPr>
              <a:t>.</a:t>
            </a:r>
          </a:p>
          <a:p>
            <a:pPr marL="457200" indent="-457200">
              <a:buFont typeface="Arial" panose="020B0604020202020204" pitchFamily="34" charset="0"/>
              <a:buChar char="•"/>
            </a:pPr>
            <a:r>
              <a:rPr lang="en-US" dirty="0">
                <a:solidFill>
                  <a:schemeClr val="tx1"/>
                </a:solidFill>
              </a:rPr>
              <a:t> MAN can be considered as a </a:t>
            </a:r>
            <a:r>
              <a:rPr lang="en-US" b="1" dirty="0">
                <a:solidFill>
                  <a:schemeClr val="tx1"/>
                </a:solidFill>
              </a:rPr>
              <a:t>larger version of a LAN</a:t>
            </a:r>
            <a:r>
              <a:rPr lang="en-US" dirty="0">
                <a:solidFill>
                  <a:schemeClr val="tx1"/>
                </a:solidFill>
              </a:rPr>
              <a:t> which allows users to share resources at a greater span of distance as compared to LAN</a:t>
            </a:r>
            <a:r>
              <a:rPr lang="en-US" dirty="0" smtClean="0">
                <a:solidFill>
                  <a:schemeClr val="tx1"/>
                </a:solidFill>
              </a:rPr>
              <a:t>.</a:t>
            </a:r>
          </a:p>
        </p:txBody>
      </p:sp>
    </p:spTree>
    <p:extLst>
      <p:ext uri="{BB962C8B-B14F-4D97-AF65-F5344CB8AC3E}">
        <p14:creationId xmlns:p14="http://schemas.microsoft.com/office/powerpoint/2010/main" val="2850518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2" y="152400"/>
            <a:ext cx="8317584" cy="1006093"/>
          </a:xfrm>
        </p:spPr>
        <p:txBody>
          <a:bodyPr/>
          <a:lstStyle/>
          <a:p>
            <a:r>
              <a:rPr lang="en-IN" dirty="0" smtClean="0"/>
              <a:t>MAN</a:t>
            </a:r>
            <a:endParaRPr lang="en-IN" dirty="0"/>
          </a:p>
        </p:txBody>
      </p:sp>
      <p:sp>
        <p:nvSpPr>
          <p:cNvPr id="3" name="Text Placeholder 2"/>
          <p:cNvSpPr>
            <a:spLocks noGrp="1"/>
          </p:cNvSpPr>
          <p:nvPr>
            <p:ph type="body" idx="1"/>
          </p:nvPr>
        </p:nvSpPr>
        <p:spPr>
          <a:xfrm>
            <a:off x="0" y="3962400"/>
            <a:ext cx="8915401" cy="2954655"/>
          </a:xfrm>
        </p:spPr>
        <p:txBody>
          <a:bodyPr/>
          <a:lstStyle/>
          <a:p>
            <a:pPr marL="457200" indent="-457200">
              <a:buFont typeface="Arial" panose="020B0604020202020204" pitchFamily="34" charset="0"/>
              <a:buChar char="•"/>
            </a:pPr>
            <a:r>
              <a:rPr lang="en-US" dirty="0">
                <a:solidFill>
                  <a:schemeClr val="tx1"/>
                </a:solidFill>
              </a:rPr>
              <a:t>For example, MAN can help an organization to connect all of its offices in a city.</a:t>
            </a:r>
            <a:endParaRPr lang="en-IN" dirty="0">
              <a:solidFill>
                <a:schemeClr val="tx1"/>
              </a:solidFill>
            </a:endParaRPr>
          </a:p>
          <a:p>
            <a:pPr marL="457200" indent="-457200">
              <a:buFont typeface="Arial" panose="020B0604020202020204" pitchFamily="34" charset="0"/>
              <a:buChar char="•"/>
            </a:pPr>
            <a:r>
              <a:rPr lang="en-US" dirty="0" smtClean="0">
                <a:solidFill>
                  <a:schemeClr val="tx1"/>
                </a:solidFill>
              </a:rPr>
              <a:t>Backbone </a:t>
            </a:r>
            <a:r>
              <a:rPr lang="en-US" dirty="0">
                <a:solidFill>
                  <a:schemeClr val="tx1"/>
                </a:solidFill>
              </a:rPr>
              <a:t>of MAN is high-capacity and </a:t>
            </a:r>
            <a:r>
              <a:rPr lang="en-US" b="1" dirty="0">
                <a:solidFill>
                  <a:schemeClr val="tx1"/>
                </a:solidFill>
              </a:rPr>
              <a:t>high-speed fiber optics. </a:t>
            </a:r>
            <a:endParaRPr lang="en-US" b="1" dirty="0" smtClean="0">
              <a:solidFill>
                <a:schemeClr val="tx1"/>
              </a:solidFill>
            </a:endParaRPr>
          </a:p>
          <a:p>
            <a:pPr marL="457200" indent="-457200">
              <a:buFont typeface="Arial" panose="020B0604020202020204" pitchFamily="34" charset="0"/>
              <a:buChar char="•"/>
            </a:pPr>
            <a:r>
              <a:rPr lang="en-US" dirty="0" smtClean="0">
                <a:solidFill>
                  <a:schemeClr val="tx1"/>
                </a:solidFill>
              </a:rPr>
              <a:t>MAN </a:t>
            </a:r>
            <a:r>
              <a:rPr lang="en-US" dirty="0">
                <a:solidFill>
                  <a:schemeClr val="tx1"/>
                </a:solidFill>
              </a:rPr>
              <a:t>works in between Local Area Network and Wide Area Network. </a:t>
            </a:r>
            <a:endParaRPr lang="en-IN" dirty="0">
              <a:solidFill>
                <a:schemeClr val="tx1"/>
              </a:solidFill>
            </a:endParaRPr>
          </a:p>
        </p:txBody>
      </p:sp>
      <p:pic>
        <p:nvPicPr>
          <p:cNvPr id="2050" name="Picture 2" descr="Metropolitan Area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533400"/>
            <a:ext cx="53340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371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855"/>
            <a:ext cx="7795971" cy="1354217"/>
          </a:xfrm>
        </p:spPr>
        <p:txBody>
          <a:bodyPr/>
          <a:lstStyle/>
          <a:p>
            <a:r>
              <a:rPr lang="en-IN" b="1" dirty="0" smtClean="0">
                <a:latin typeface="Times New Roman" panose="02020603050405020304" pitchFamily="18" charset="0"/>
                <a:cs typeface="Times New Roman" panose="02020603050405020304" pitchFamily="18" charset="0"/>
              </a:rPr>
              <a:t>4.Wide </a:t>
            </a:r>
            <a:r>
              <a:rPr lang="en-IN" b="1" dirty="0">
                <a:latin typeface="Times New Roman" panose="02020603050405020304" pitchFamily="18" charset="0"/>
                <a:cs typeface="Times New Roman" panose="02020603050405020304" pitchFamily="18" charset="0"/>
              </a:rPr>
              <a:t>Area Network</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838200"/>
            <a:ext cx="9067800" cy="5909310"/>
          </a:xfrm>
        </p:spPr>
        <p:txBody>
          <a:bodyPr/>
          <a:lstStyle/>
          <a:p>
            <a:pPr marL="457200" indent="-457200">
              <a:buFont typeface="Arial" panose="020B0604020202020204" pitchFamily="34" charset="0"/>
              <a:buChar char="•"/>
            </a:pPr>
            <a:r>
              <a:rPr lang="en-US" dirty="0">
                <a:solidFill>
                  <a:schemeClr val="tx1"/>
                </a:solidFill>
              </a:rPr>
              <a:t>WANs are typically used to connect comparatively </a:t>
            </a:r>
            <a:r>
              <a:rPr lang="en-US" b="1" dirty="0">
                <a:solidFill>
                  <a:schemeClr val="tx1"/>
                </a:solidFill>
              </a:rPr>
              <a:t>large geographical area</a:t>
            </a:r>
            <a:r>
              <a:rPr lang="en-US" dirty="0">
                <a:solidFill>
                  <a:schemeClr val="tx1"/>
                </a:solidFill>
              </a:rPr>
              <a:t> </a:t>
            </a:r>
            <a:r>
              <a:rPr lang="en-US" dirty="0" smtClean="0">
                <a:solidFill>
                  <a:schemeClr val="tx1"/>
                </a:solidFill>
              </a:rPr>
              <a:t>.</a:t>
            </a:r>
          </a:p>
          <a:p>
            <a:pPr marL="457200" indent="-457200">
              <a:buFont typeface="Arial" panose="020B0604020202020204" pitchFamily="34" charset="0"/>
              <a:buChar char="•"/>
            </a:pPr>
            <a:r>
              <a:rPr lang="en-US" dirty="0">
                <a:solidFill>
                  <a:schemeClr val="tx1"/>
                </a:solidFill>
              </a:rPr>
              <a:t>such as; a state, a country, a continent, the Internet.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WANs </a:t>
            </a:r>
            <a:r>
              <a:rPr lang="en-US" dirty="0">
                <a:solidFill>
                  <a:schemeClr val="tx1"/>
                </a:solidFill>
              </a:rPr>
              <a:t>can span over a range of huge area of </a:t>
            </a:r>
            <a:r>
              <a:rPr lang="en-US" b="1" dirty="0">
                <a:solidFill>
                  <a:schemeClr val="tx1"/>
                </a:solidFill>
              </a:rPr>
              <a:t>100,000 kilometer radius </a:t>
            </a:r>
            <a:r>
              <a:rPr lang="en-US" dirty="0">
                <a:solidFill>
                  <a:schemeClr val="tx1"/>
                </a:solidFill>
              </a:rPr>
              <a:t>(between the Earth and artificial satellites).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Generally</a:t>
            </a:r>
            <a:r>
              <a:rPr lang="en-US" dirty="0">
                <a:solidFill>
                  <a:schemeClr val="tx1"/>
                </a:solidFill>
              </a:rPr>
              <a:t>, </a:t>
            </a:r>
            <a:r>
              <a:rPr lang="en-US" b="1" dirty="0">
                <a:solidFill>
                  <a:schemeClr val="tx1"/>
                </a:solidFill>
              </a:rPr>
              <a:t>telecommunication</a:t>
            </a:r>
            <a:r>
              <a:rPr lang="en-US" dirty="0">
                <a:solidFill>
                  <a:schemeClr val="tx1"/>
                </a:solidFill>
              </a:rPr>
              <a:t> networks are Wide Area Network. </a:t>
            </a:r>
            <a:endParaRPr lang="en-US" dirty="0" smtClean="0">
              <a:solidFill>
                <a:schemeClr val="tx1"/>
              </a:solidFill>
            </a:endParaRPr>
          </a:p>
          <a:p>
            <a:pPr marL="457200" indent="-457200">
              <a:buFont typeface="Arial" panose="020B0604020202020204" pitchFamily="34" charset="0"/>
              <a:buChar char="•"/>
            </a:pPr>
            <a:r>
              <a:rPr lang="en-US" dirty="0">
                <a:solidFill>
                  <a:schemeClr val="tx1"/>
                </a:solidFill>
              </a:rPr>
              <a:t>WANs have its ownership and management is distributed it cannot be handled at individual level.</a:t>
            </a:r>
            <a:endParaRPr lang="en-US" dirty="0" smtClean="0">
              <a:solidFill>
                <a:schemeClr val="tx1"/>
              </a:solidFill>
            </a:endParaRPr>
          </a:p>
          <a:p>
            <a:pPr marL="457200" indent="-457200">
              <a:buFont typeface="Arial" panose="020B0604020202020204" pitchFamily="34" charset="0"/>
              <a:buChar char="•"/>
            </a:pPr>
            <a:r>
              <a:rPr lang="en-US" dirty="0">
                <a:solidFill>
                  <a:schemeClr val="tx1"/>
                </a:solidFill>
              </a:rPr>
              <a:t>WAN may be managed by </a:t>
            </a:r>
            <a:r>
              <a:rPr lang="en-US" b="1" dirty="0">
                <a:solidFill>
                  <a:schemeClr val="tx1"/>
                </a:solidFill>
              </a:rPr>
              <a:t>multiple administration</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786020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2133600"/>
            <a:ext cx="8458200" cy="3693319"/>
          </a:xfrm>
        </p:spPr>
        <p:txBody>
          <a:bodyPr/>
          <a:lstStyle/>
          <a:p>
            <a:pPr algn="ctr"/>
            <a:endParaRPr lang="en-IN" sz="6000" b="1" dirty="0" smtClean="0"/>
          </a:p>
          <a:p>
            <a:pPr algn="ctr"/>
            <a:r>
              <a:rPr lang="en-IN" sz="6000" b="1" dirty="0" smtClean="0"/>
              <a:t>UNIT-1</a:t>
            </a:r>
          </a:p>
          <a:p>
            <a:pPr algn="ctr"/>
            <a:r>
              <a:rPr lang="en-IN" sz="6000" b="1" dirty="0" smtClean="0"/>
              <a:t>Computer Networks and the Internet</a:t>
            </a:r>
            <a:endParaRPr lang="en-IN" sz="6000" b="1" dirty="0"/>
          </a:p>
        </p:txBody>
      </p:sp>
      <p:pic>
        <p:nvPicPr>
          <p:cNvPr id="5" name="Picture 4"/>
          <p:cNvPicPr>
            <a:picLocks noChangeAspect="1"/>
          </p:cNvPicPr>
          <p:nvPr/>
        </p:nvPicPr>
        <p:blipFill>
          <a:blip r:embed="rId2"/>
          <a:stretch>
            <a:fillRect/>
          </a:stretch>
        </p:blipFill>
        <p:spPr>
          <a:xfrm>
            <a:off x="-76200" y="116032"/>
            <a:ext cx="3922777" cy="2017568"/>
          </a:xfrm>
          <a:prstGeom prst="rect">
            <a:avLst/>
          </a:prstGeom>
        </p:spPr>
      </p:pic>
      <p:pic>
        <p:nvPicPr>
          <p:cNvPr id="1028" name="Picture 4" descr="Image result for computer networks and 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0"/>
            <a:ext cx="3498273"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6999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304801"/>
            <a:ext cx="3124200" cy="457199"/>
          </a:xfrm>
        </p:spPr>
        <p:txBody>
          <a:bodyPr/>
          <a:lstStyle/>
          <a:p>
            <a:r>
              <a:rPr lang="en-IN" dirty="0" smtClean="0"/>
              <a:t>WAN</a:t>
            </a:r>
            <a:endParaRPr lang="en-IN" dirty="0"/>
          </a:p>
        </p:txBody>
      </p:sp>
      <p:pic>
        <p:nvPicPr>
          <p:cNvPr id="3074" name="Picture 2" descr="Wide Area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427382"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3355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1"/>
            <a:ext cx="8686800" cy="914400"/>
          </a:xfrm>
        </p:spPr>
        <p:txBody>
          <a:bodyPr/>
          <a:lstStyle/>
          <a:p>
            <a:r>
              <a:rPr lang="en-IN" b="1" dirty="0" smtClean="0">
                <a:latin typeface="Times New Roman" panose="02020603050405020304" pitchFamily="18" charset="0"/>
                <a:cs typeface="Times New Roman" panose="02020603050405020304" pitchFamily="18" charset="0"/>
              </a:rPr>
              <a:t>Types of WAN</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228600" y="1371600"/>
            <a:ext cx="8915400" cy="3447098"/>
          </a:xfrm>
        </p:spPr>
        <p:txBody>
          <a:bodyPr/>
          <a:lstStyle/>
          <a:p>
            <a:r>
              <a:rPr lang="en-IN" b="1" dirty="0" smtClean="0">
                <a:solidFill>
                  <a:srgbClr val="FF0000"/>
                </a:solidFill>
              </a:rPr>
              <a:t>1.Point-to-point WAN-</a:t>
            </a:r>
            <a:r>
              <a:rPr lang="en-IN" dirty="0" smtClean="0">
                <a:solidFill>
                  <a:srgbClr val="FF0000"/>
                </a:solidFill>
              </a:rPr>
              <a:t>--</a:t>
            </a:r>
            <a:r>
              <a:rPr lang="en-IN" dirty="0" smtClean="0">
                <a:solidFill>
                  <a:schemeClr val="tx1"/>
                </a:solidFill>
              </a:rPr>
              <a:t>Which connects two communicating devices through a transmission media(cable/air).</a:t>
            </a:r>
          </a:p>
          <a:p>
            <a:r>
              <a:rPr lang="en-IN" b="1" dirty="0" smtClean="0">
                <a:solidFill>
                  <a:srgbClr val="FF0000"/>
                </a:solidFill>
              </a:rPr>
              <a:t>2.Switched WAN-</a:t>
            </a:r>
            <a:r>
              <a:rPr lang="en-IN" dirty="0" smtClean="0">
                <a:solidFill>
                  <a:srgbClr val="FF0000"/>
                </a:solidFill>
              </a:rPr>
              <a:t>--</a:t>
            </a:r>
            <a:r>
              <a:rPr lang="en-IN" dirty="0" smtClean="0">
                <a:solidFill>
                  <a:schemeClr val="tx1"/>
                </a:solidFill>
              </a:rPr>
              <a:t>A switched WAN is a network with </a:t>
            </a:r>
            <a:r>
              <a:rPr lang="en-IN" b="1" dirty="0" smtClean="0">
                <a:solidFill>
                  <a:schemeClr val="tx1"/>
                </a:solidFill>
              </a:rPr>
              <a:t>more than two ends</a:t>
            </a:r>
            <a:r>
              <a:rPr lang="en-IN" dirty="0" smtClean="0">
                <a:solidFill>
                  <a:schemeClr val="tx1"/>
                </a:solidFill>
              </a:rPr>
              <a:t>.</a:t>
            </a:r>
          </a:p>
          <a:p>
            <a:r>
              <a:rPr lang="en-IN" dirty="0" smtClean="0">
                <a:solidFill>
                  <a:schemeClr val="tx1"/>
                </a:solidFill>
              </a:rPr>
              <a:t>It is a combination of several point-to-point WANs that are connected by switches.</a:t>
            </a:r>
            <a:endParaRPr lang="en-IN" dirty="0">
              <a:solidFill>
                <a:srgbClr val="FF0000"/>
              </a:solidFill>
            </a:endParaRPr>
          </a:p>
        </p:txBody>
      </p:sp>
    </p:spTree>
    <p:extLst>
      <p:ext uri="{BB962C8B-B14F-4D97-AF65-F5344CB8AC3E}">
        <p14:creationId xmlns:p14="http://schemas.microsoft.com/office/powerpoint/2010/main" val="943976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152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9913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1374394" y="453897"/>
            <a:ext cx="5138420" cy="330835"/>
          </a:xfrm>
          <a:prstGeom prst="rect">
            <a:avLst/>
          </a:prstGeom>
        </p:spPr>
        <p:txBody>
          <a:bodyPr vert="horz" wrap="square" lIns="0" tIns="13335" rIns="0" bIns="0" rtlCol="0">
            <a:spAutoFit/>
          </a:bodyPr>
          <a:lstStyle/>
          <a:p>
            <a:pPr marL="12700">
              <a:lnSpc>
                <a:spcPct val="100000"/>
              </a:lnSpc>
              <a:spcBef>
                <a:spcPts val="105"/>
              </a:spcBef>
            </a:pPr>
            <a:r>
              <a:rPr sz="2000" i="1" spc="-30" dirty="0">
                <a:latin typeface="Times New Roman"/>
                <a:cs typeface="Times New Roman"/>
              </a:rPr>
              <a:t>WANs: </a:t>
            </a:r>
            <a:r>
              <a:rPr sz="2000" i="1" dirty="0">
                <a:latin typeface="Times New Roman"/>
                <a:cs typeface="Times New Roman"/>
              </a:rPr>
              <a:t>a </a:t>
            </a:r>
            <a:r>
              <a:rPr sz="2000" i="1" spc="-5" dirty="0">
                <a:latin typeface="Times New Roman"/>
                <a:cs typeface="Times New Roman"/>
              </a:rPr>
              <a:t>switched </a:t>
            </a:r>
            <a:r>
              <a:rPr sz="2000" i="1" spc="-50" dirty="0">
                <a:latin typeface="Times New Roman"/>
                <a:cs typeface="Times New Roman"/>
              </a:rPr>
              <a:t>WAN </a:t>
            </a:r>
            <a:r>
              <a:rPr sz="2000" i="1" dirty="0">
                <a:latin typeface="Times New Roman"/>
                <a:cs typeface="Times New Roman"/>
              </a:rPr>
              <a:t>and a </a:t>
            </a:r>
            <a:r>
              <a:rPr sz="2000" i="1" spc="-5" dirty="0">
                <a:latin typeface="Times New Roman"/>
                <a:cs typeface="Times New Roman"/>
              </a:rPr>
              <a:t>point-to-point</a:t>
            </a:r>
            <a:r>
              <a:rPr sz="2000" i="1" spc="30" dirty="0">
                <a:latin typeface="Times New Roman"/>
                <a:cs typeface="Times New Roman"/>
              </a:rPr>
              <a:t> </a:t>
            </a:r>
            <a:r>
              <a:rPr sz="2000" i="1" spc="-50" dirty="0">
                <a:latin typeface="Times New Roman"/>
                <a:cs typeface="Times New Roman"/>
              </a:rPr>
              <a:t>WAN</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1117091" y="1115567"/>
            <a:ext cx="7112508" cy="504073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8839200" cy="1354217"/>
          </a:xfrm>
        </p:spPr>
        <p:txBody>
          <a:bodyPr/>
          <a:lstStyle/>
          <a:p>
            <a:r>
              <a:rPr lang="en-IN" b="1" dirty="0">
                <a:latin typeface="Times New Roman" panose="02020603050405020304" pitchFamily="18" charset="0"/>
                <a:cs typeface="Times New Roman" panose="02020603050405020304" pitchFamily="18" charset="0"/>
              </a:rPr>
              <a:t>Internetwork</a:t>
            </a:r>
            <a:r>
              <a:rPr lang="en-IN" dirty="0"/>
              <a:t/>
            </a:r>
            <a:br>
              <a:rPr lang="en-IN" dirty="0"/>
            </a:br>
            <a:endParaRPr lang="en-IN" dirty="0"/>
          </a:p>
        </p:txBody>
      </p:sp>
      <p:sp>
        <p:nvSpPr>
          <p:cNvPr id="3" name="Text Placeholder 2"/>
          <p:cNvSpPr>
            <a:spLocks noGrp="1"/>
          </p:cNvSpPr>
          <p:nvPr>
            <p:ph type="body" idx="1"/>
          </p:nvPr>
        </p:nvSpPr>
        <p:spPr>
          <a:xfrm>
            <a:off x="228600" y="1066800"/>
            <a:ext cx="8686800" cy="5416868"/>
          </a:xfrm>
        </p:spPr>
        <p:txBody>
          <a:bodyPr/>
          <a:lstStyle/>
          <a:p>
            <a:pPr marL="457200" indent="-457200">
              <a:buFont typeface="Arial" panose="020B0604020202020204" pitchFamily="34" charset="0"/>
              <a:buChar char="•"/>
            </a:pPr>
            <a:r>
              <a:rPr lang="en-IN" dirty="0" smtClean="0">
                <a:solidFill>
                  <a:schemeClr val="tx1"/>
                </a:solidFill>
              </a:rPr>
              <a:t>When </a:t>
            </a:r>
            <a:r>
              <a:rPr lang="en-IN" b="1" dirty="0" smtClean="0">
                <a:solidFill>
                  <a:schemeClr val="tx1"/>
                </a:solidFill>
              </a:rPr>
              <a:t>two or more networks are connected</a:t>
            </a:r>
            <a:r>
              <a:rPr lang="en-IN" dirty="0" smtClean="0">
                <a:solidFill>
                  <a:schemeClr val="tx1"/>
                </a:solidFill>
              </a:rPr>
              <a:t>, they make an </a:t>
            </a:r>
            <a:r>
              <a:rPr lang="en-IN" b="1" dirty="0" smtClean="0">
                <a:solidFill>
                  <a:schemeClr val="tx1"/>
                </a:solidFill>
              </a:rPr>
              <a:t>internetwork </a:t>
            </a:r>
            <a:r>
              <a:rPr lang="en-IN" dirty="0" smtClean="0">
                <a:solidFill>
                  <a:schemeClr val="tx1"/>
                </a:solidFill>
              </a:rPr>
              <a:t>or internet.</a:t>
            </a:r>
          </a:p>
          <a:p>
            <a:pPr marL="457200" indent="-457200">
              <a:buFont typeface="Arial" panose="020B0604020202020204" pitchFamily="34" charset="0"/>
              <a:buChar char="•"/>
            </a:pPr>
            <a:r>
              <a:rPr lang="en-US" dirty="0">
                <a:solidFill>
                  <a:schemeClr val="tx1"/>
                </a:solidFill>
              </a:rPr>
              <a:t>A </a:t>
            </a:r>
            <a:r>
              <a:rPr lang="en-US" b="1" dirty="0">
                <a:solidFill>
                  <a:schemeClr val="tx1"/>
                </a:solidFill>
              </a:rPr>
              <a:t>network of networks</a:t>
            </a:r>
            <a:r>
              <a:rPr lang="en-US" dirty="0">
                <a:solidFill>
                  <a:schemeClr val="tx1"/>
                </a:solidFill>
              </a:rPr>
              <a:t> is called an internetwork, or simply the </a:t>
            </a:r>
            <a:r>
              <a:rPr lang="en-US" b="1" dirty="0">
                <a:solidFill>
                  <a:schemeClr val="tx1"/>
                </a:solidFill>
              </a:rPr>
              <a:t>internet.</a:t>
            </a:r>
            <a:r>
              <a:rPr lang="en-US" dirty="0">
                <a:solidFill>
                  <a:schemeClr val="tx1"/>
                </a:solidFill>
              </a:rPr>
              <a: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It </a:t>
            </a:r>
            <a:r>
              <a:rPr lang="en-US" dirty="0">
                <a:solidFill>
                  <a:schemeClr val="tx1"/>
                </a:solidFill>
              </a:rPr>
              <a:t>is the </a:t>
            </a:r>
            <a:r>
              <a:rPr lang="en-US" b="1" dirty="0">
                <a:solidFill>
                  <a:schemeClr val="tx1"/>
                </a:solidFill>
              </a:rPr>
              <a:t>largest network </a:t>
            </a:r>
            <a:r>
              <a:rPr lang="en-US" dirty="0">
                <a:solidFill>
                  <a:schemeClr val="tx1"/>
                </a:solidFill>
              </a:rPr>
              <a:t>in existence on this planet</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internet </a:t>
            </a:r>
            <a:r>
              <a:rPr lang="en-US" b="1" dirty="0">
                <a:solidFill>
                  <a:schemeClr val="tx1"/>
                </a:solidFill>
              </a:rPr>
              <a:t>huge</a:t>
            </a:r>
            <a:r>
              <a:rPr lang="en-US" dirty="0">
                <a:solidFill>
                  <a:schemeClr val="tx1"/>
                </a:solidFill>
              </a:rPr>
              <a:t>ly connects </a:t>
            </a:r>
            <a:r>
              <a:rPr lang="en-US" b="1" dirty="0">
                <a:solidFill>
                  <a:schemeClr val="tx1"/>
                </a:solidFill>
              </a:rPr>
              <a:t>all WANs </a:t>
            </a:r>
            <a:r>
              <a:rPr lang="en-US" dirty="0">
                <a:solidFill>
                  <a:schemeClr val="tx1"/>
                </a:solidFill>
              </a:rPr>
              <a:t>and it can have connection to LANs and Home networks.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Internet </a:t>
            </a:r>
            <a:r>
              <a:rPr lang="en-US" dirty="0">
                <a:solidFill>
                  <a:schemeClr val="tx1"/>
                </a:solidFill>
              </a:rPr>
              <a:t>uses </a:t>
            </a:r>
            <a:r>
              <a:rPr lang="en-US" b="1" dirty="0">
                <a:solidFill>
                  <a:schemeClr val="tx1"/>
                </a:solidFill>
              </a:rPr>
              <a:t>TCP/IP protocol suite </a:t>
            </a:r>
            <a:r>
              <a:rPr lang="en-US" dirty="0">
                <a:solidFill>
                  <a:schemeClr val="tx1"/>
                </a:solidFill>
              </a:rPr>
              <a:t>and uses IP as its addressing protocol. </a:t>
            </a:r>
            <a:endParaRPr lang="en-IN" dirty="0" smtClean="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949789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914" y="100076"/>
            <a:ext cx="8342885" cy="505267"/>
          </a:xfrm>
          <a:prstGeom prst="rect">
            <a:avLst/>
          </a:prstGeom>
        </p:spPr>
        <p:txBody>
          <a:bodyPr vert="horz" wrap="square" lIns="0" tIns="12700" rIns="0" bIns="0" rtlCol="0">
            <a:spAutoFit/>
          </a:bodyPr>
          <a:lstStyle/>
          <a:p>
            <a:pPr marL="12700">
              <a:lnSpc>
                <a:spcPct val="100000"/>
              </a:lnSpc>
              <a:spcBef>
                <a:spcPts val="100"/>
              </a:spcBef>
            </a:pPr>
            <a:r>
              <a:rPr sz="3200" spc="-5" dirty="0">
                <a:latin typeface="Times New Roman"/>
                <a:cs typeface="Times New Roman"/>
              </a:rPr>
              <a:t>An </a:t>
            </a:r>
            <a:r>
              <a:rPr sz="3200" dirty="0">
                <a:latin typeface="Times New Roman"/>
                <a:cs typeface="Times New Roman"/>
              </a:rPr>
              <a:t>internetwork </a:t>
            </a:r>
            <a:r>
              <a:rPr sz="3200" spc="-5" dirty="0">
                <a:latin typeface="Times New Roman"/>
                <a:cs typeface="Times New Roman"/>
              </a:rPr>
              <a:t>made </a:t>
            </a:r>
            <a:r>
              <a:rPr sz="3200" spc="5" dirty="0">
                <a:latin typeface="Times New Roman"/>
                <a:cs typeface="Times New Roman"/>
              </a:rPr>
              <a:t>of </a:t>
            </a:r>
            <a:r>
              <a:rPr sz="3200" dirty="0">
                <a:latin typeface="Times New Roman"/>
                <a:cs typeface="Times New Roman"/>
              </a:rPr>
              <a:t>two LANs and </a:t>
            </a:r>
            <a:r>
              <a:rPr sz="3200" spc="5" dirty="0">
                <a:latin typeface="Times New Roman"/>
                <a:cs typeface="Times New Roman"/>
              </a:rPr>
              <a:t>one</a:t>
            </a:r>
            <a:r>
              <a:rPr sz="3200" spc="-175" dirty="0">
                <a:latin typeface="Times New Roman"/>
                <a:cs typeface="Times New Roman"/>
              </a:rPr>
              <a:t> </a:t>
            </a:r>
            <a:r>
              <a:rPr sz="3200" spc="-70" dirty="0">
                <a:latin typeface="Times New Roman"/>
                <a:cs typeface="Times New Roman"/>
              </a:rPr>
              <a:t>WAN</a:t>
            </a:r>
            <a:endParaRPr sz="3200" dirty="0">
              <a:latin typeface="Times New Roman"/>
              <a:cs typeface="Times New Roman"/>
            </a:endParaRPr>
          </a:p>
        </p:txBody>
      </p:sp>
      <p:sp>
        <p:nvSpPr>
          <p:cNvPr id="3" name="object 3"/>
          <p:cNvSpPr/>
          <p:nvPr/>
        </p:nvSpPr>
        <p:spPr>
          <a:xfrm>
            <a:off x="365760" y="2389632"/>
            <a:ext cx="2907792" cy="14722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638800" y="2389632"/>
            <a:ext cx="2935224" cy="147227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273552" y="2667000"/>
            <a:ext cx="2418588" cy="809244"/>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335" y="61454"/>
            <a:ext cx="8839200" cy="1367682"/>
          </a:xfrm>
          <a:prstGeom prst="rect">
            <a:avLst/>
          </a:prstGeom>
        </p:spPr>
        <p:txBody>
          <a:bodyPr vert="horz" wrap="square" lIns="0" tIns="13335" rIns="0" bIns="0" rtlCol="0">
            <a:spAutoFit/>
          </a:bodyPr>
          <a:lstStyle/>
          <a:p>
            <a:pPr marL="12700">
              <a:lnSpc>
                <a:spcPct val="100000"/>
              </a:lnSpc>
              <a:spcBef>
                <a:spcPts val="105"/>
              </a:spcBef>
            </a:pPr>
            <a:r>
              <a:rPr spc="-210" dirty="0"/>
              <a:t>Heterogeneous</a:t>
            </a:r>
            <a:r>
              <a:rPr spc="-275" dirty="0"/>
              <a:t> </a:t>
            </a:r>
            <a:r>
              <a:rPr spc="-75" dirty="0" smtClean="0"/>
              <a:t>network</a:t>
            </a:r>
            <a:r>
              <a:rPr lang="en-IN" spc="-75" dirty="0" smtClean="0"/>
              <a:t>--- 4 WANs  and 3 LANs</a:t>
            </a:r>
            <a:endParaRPr spc="-75" dirty="0"/>
          </a:p>
        </p:txBody>
      </p:sp>
      <p:sp>
        <p:nvSpPr>
          <p:cNvPr id="3" name="object 3"/>
          <p:cNvSpPr/>
          <p:nvPr/>
        </p:nvSpPr>
        <p:spPr>
          <a:xfrm>
            <a:off x="381000" y="1678364"/>
            <a:ext cx="8382000" cy="478685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411473" y="6465214"/>
            <a:ext cx="2320925" cy="177800"/>
          </a:xfrm>
          <a:prstGeom prst="rect">
            <a:avLst/>
          </a:prstGeom>
        </p:spPr>
        <p:txBody>
          <a:bodyPr vert="horz" wrap="square" lIns="0" tIns="0" rIns="0" bIns="0" rtlCol="0">
            <a:spAutoFit/>
          </a:bodyPr>
          <a:lstStyle/>
          <a:p>
            <a:pPr marL="12700">
              <a:lnSpc>
                <a:spcPts val="1240"/>
              </a:lnSpc>
            </a:pPr>
            <a:r>
              <a:rPr sz="1200" spc="-50" dirty="0">
                <a:solidFill>
                  <a:srgbClr val="888888"/>
                </a:solidFill>
                <a:latin typeface="Arial"/>
                <a:cs typeface="Arial"/>
              </a:rPr>
              <a:t>Computer </a:t>
            </a:r>
            <a:r>
              <a:rPr sz="1200" spc="-45" dirty="0">
                <a:solidFill>
                  <a:srgbClr val="888888"/>
                </a:solidFill>
                <a:latin typeface="Arial"/>
                <a:cs typeface="Arial"/>
              </a:rPr>
              <a:t>Networks </a:t>
            </a:r>
            <a:r>
              <a:rPr sz="1200" spc="-55" dirty="0">
                <a:solidFill>
                  <a:srgbClr val="888888"/>
                </a:solidFill>
                <a:latin typeface="Arial"/>
                <a:cs typeface="Arial"/>
              </a:rPr>
              <a:t>and </a:t>
            </a:r>
            <a:r>
              <a:rPr sz="1200" spc="-15" dirty="0">
                <a:solidFill>
                  <a:srgbClr val="888888"/>
                </a:solidFill>
                <a:latin typeface="Arial"/>
                <a:cs typeface="Arial"/>
              </a:rPr>
              <a:t>the</a:t>
            </a:r>
            <a:r>
              <a:rPr sz="1200" spc="-204" dirty="0">
                <a:solidFill>
                  <a:srgbClr val="888888"/>
                </a:solidFill>
                <a:latin typeface="Arial"/>
                <a:cs typeface="Arial"/>
              </a:rPr>
              <a:t> </a:t>
            </a:r>
            <a:r>
              <a:rPr sz="1200" spc="-15" dirty="0">
                <a:solidFill>
                  <a:srgbClr val="888888"/>
                </a:solidFill>
                <a:latin typeface="Arial"/>
                <a:cs typeface="Arial"/>
              </a:rPr>
              <a:t>Internet</a:t>
            </a:r>
            <a:endParaRPr sz="1200">
              <a:latin typeface="Arial"/>
              <a:cs typeface="Arial"/>
            </a:endParaRPr>
          </a:p>
        </p:txBody>
      </p:sp>
      <p:sp>
        <p:nvSpPr>
          <p:cNvPr id="5" name="object 5"/>
          <p:cNvSpPr txBox="1"/>
          <p:nvPr/>
        </p:nvSpPr>
        <p:spPr>
          <a:xfrm>
            <a:off x="8427211" y="6465214"/>
            <a:ext cx="180975" cy="177800"/>
          </a:xfrm>
          <a:prstGeom prst="rect">
            <a:avLst/>
          </a:prstGeom>
        </p:spPr>
        <p:txBody>
          <a:bodyPr vert="horz" wrap="square" lIns="0" tIns="0" rIns="0" bIns="0" rtlCol="0">
            <a:spAutoFit/>
          </a:bodyPr>
          <a:lstStyle/>
          <a:p>
            <a:pPr marL="12700">
              <a:lnSpc>
                <a:spcPts val="1240"/>
              </a:lnSpc>
            </a:pPr>
            <a:r>
              <a:rPr sz="1200" spc="-60" dirty="0">
                <a:solidFill>
                  <a:srgbClr val="888888"/>
                </a:solidFill>
                <a:latin typeface="Arial"/>
                <a:cs typeface="Arial"/>
              </a:rPr>
              <a:t>18</a:t>
            </a:r>
            <a:endParaRPr sz="1200">
              <a:latin typeface="Arial"/>
              <a:cs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
            <a:ext cx="8534400" cy="762000"/>
          </a:xfrm>
        </p:spPr>
        <p:txBody>
          <a:bodyPr/>
          <a:lstStyle/>
          <a:p>
            <a:r>
              <a:rPr lang="en-IN" b="1" spc="-5" dirty="0">
                <a:latin typeface="Times New Roman"/>
                <a:cs typeface="Times New Roman"/>
              </a:rPr>
              <a:t>Switching</a:t>
            </a:r>
            <a:endParaRPr lang="en-IN" b="1" dirty="0"/>
          </a:p>
        </p:txBody>
      </p:sp>
      <p:sp>
        <p:nvSpPr>
          <p:cNvPr id="4" name="Text Placeholder 3"/>
          <p:cNvSpPr>
            <a:spLocks noGrp="1"/>
          </p:cNvSpPr>
          <p:nvPr>
            <p:ph type="body" idx="1"/>
          </p:nvPr>
        </p:nvSpPr>
        <p:spPr>
          <a:xfrm>
            <a:off x="0" y="1066800"/>
            <a:ext cx="8991600" cy="5909310"/>
          </a:xfrm>
        </p:spPr>
        <p:txBody>
          <a:bodyPr/>
          <a:lstStyle/>
          <a:p>
            <a:pPr marL="457200" indent="-457200" algn="just">
              <a:buFont typeface="Arial" panose="020B0604020202020204" pitchFamily="34" charset="0"/>
              <a:buChar char="•"/>
            </a:pPr>
            <a:r>
              <a:rPr lang="en-US" dirty="0">
                <a:solidFill>
                  <a:schemeClr val="tx1"/>
                </a:solidFill>
              </a:rPr>
              <a:t>Switching is </a:t>
            </a:r>
            <a:r>
              <a:rPr lang="en-US" dirty="0" smtClean="0">
                <a:solidFill>
                  <a:schemeClr val="tx1"/>
                </a:solidFill>
              </a:rPr>
              <a:t> a process </a:t>
            </a:r>
            <a:r>
              <a:rPr lang="en-US" dirty="0">
                <a:solidFill>
                  <a:schemeClr val="tx1"/>
                </a:solidFill>
              </a:rPr>
              <a:t>to </a:t>
            </a:r>
            <a:r>
              <a:rPr lang="en-US" b="1" dirty="0">
                <a:solidFill>
                  <a:schemeClr val="tx1"/>
                </a:solidFill>
              </a:rPr>
              <a:t>forward packets </a:t>
            </a:r>
            <a:r>
              <a:rPr lang="en-US" dirty="0">
                <a:solidFill>
                  <a:schemeClr val="tx1"/>
                </a:solidFill>
              </a:rPr>
              <a:t>coming in from one port to a port leading towards the destination.</a:t>
            </a:r>
            <a:endParaRPr lang="en-US" spc="-10" dirty="0" smtClean="0">
              <a:solidFill>
                <a:schemeClr val="tx1"/>
              </a:solidFill>
            </a:endParaRPr>
          </a:p>
          <a:p>
            <a:pPr marL="457200" indent="-457200" algn="just">
              <a:buFont typeface="Arial" panose="020B0604020202020204" pitchFamily="34" charset="0"/>
              <a:buChar char="•"/>
            </a:pPr>
            <a:r>
              <a:rPr lang="en-US" spc="-10" dirty="0" smtClean="0">
                <a:solidFill>
                  <a:schemeClr val="tx1"/>
                </a:solidFill>
              </a:rPr>
              <a:t>An </a:t>
            </a:r>
            <a:r>
              <a:rPr lang="en-US" b="1" spc="-5" dirty="0">
                <a:solidFill>
                  <a:schemeClr val="tx1"/>
                </a:solidFill>
              </a:rPr>
              <a:t>internet</a:t>
            </a:r>
            <a:r>
              <a:rPr lang="en-US" spc="-5" dirty="0">
                <a:solidFill>
                  <a:schemeClr val="tx1"/>
                </a:solidFill>
              </a:rPr>
              <a:t> is a </a:t>
            </a:r>
            <a:r>
              <a:rPr lang="en-US" b="1" spc="-5" dirty="0">
                <a:solidFill>
                  <a:schemeClr val="tx1"/>
                </a:solidFill>
              </a:rPr>
              <a:t>switched network </a:t>
            </a:r>
            <a:r>
              <a:rPr lang="en-US" spc="-5" dirty="0">
                <a:solidFill>
                  <a:schemeClr val="tx1"/>
                </a:solidFill>
              </a:rPr>
              <a:t>in which a switch  connects </a:t>
            </a:r>
            <a:r>
              <a:rPr lang="en-US" spc="-10" dirty="0">
                <a:solidFill>
                  <a:schemeClr val="tx1"/>
                </a:solidFill>
              </a:rPr>
              <a:t>at </a:t>
            </a:r>
            <a:r>
              <a:rPr lang="en-US" spc="-5" dirty="0">
                <a:solidFill>
                  <a:schemeClr val="tx1"/>
                </a:solidFill>
              </a:rPr>
              <a:t>least two links </a:t>
            </a:r>
            <a:r>
              <a:rPr lang="en-US" spc="-20" dirty="0">
                <a:solidFill>
                  <a:schemeClr val="tx1"/>
                </a:solidFill>
              </a:rPr>
              <a:t>together. </a:t>
            </a:r>
            <a:r>
              <a:rPr lang="en-US" spc="-5" dirty="0">
                <a:solidFill>
                  <a:schemeClr val="tx1"/>
                </a:solidFill>
              </a:rPr>
              <a:t>A switch  needs to forward </a:t>
            </a:r>
            <a:r>
              <a:rPr lang="en-US" dirty="0">
                <a:solidFill>
                  <a:schemeClr val="tx1"/>
                </a:solidFill>
              </a:rPr>
              <a:t>data from </a:t>
            </a:r>
            <a:r>
              <a:rPr lang="en-US" spc="-5" dirty="0">
                <a:solidFill>
                  <a:schemeClr val="tx1"/>
                </a:solidFill>
              </a:rPr>
              <a:t>a link to another link  when</a:t>
            </a:r>
            <a:r>
              <a:rPr lang="en-US" spc="5" dirty="0">
                <a:solidFill>
                  <a:schemeClr val="tx1"/>
                </a:solidFill>
              </a:rPr>
              <a:t> </a:t>
            </a:r>
            <a:r>
              <a:rPr lang="en-US" dirty="0">
                <a:solidFill>
                  <a:schemeClr val="tx1"/>
                </a:solidFill>
              </a:rPr>
              <a:t>required</a:t>
            </a:r>
            <a:r>
              <a:rPr lang="en-US" dirty="0" smtClean="0">
                <a:solidFill>
                  <a:schemeClr val="tx1"/>
                </a:solidFill>
              </a:rPr>
              <a:t>.</a:t>
            </a:r>
          </a:p>
          <a:p>
            <a:pPr marL="457200" indent="-457200" algn="just">
              <a:buFont typeface="Arial" panose="020B0604020202020204" pitchFamily="34" charset="0"/>
              <a:buChar char="•"/>
            </a:pPr>
            <a:r>
              <a:rPr lang="en-US" dirty="0" smtClean="0">
                <a:solidFill>
                  <a:schemeClr val="tx1"/>
                </a:solidFill>
              </a:rPr>
              <a:t>The </a:t>
            </a:r>
            <a:r>
              <a:rPr lang="en-US" b="1" dirty="0" smtClean="0">
                <a:solidFill>
                  <a:schemeClr val="tx1"/>
                </a:solidFill>
              </a:rPr>
              <a:t>2 most common types of switched networks </a:t>
            </a:r>
            <a:r>
              <a:rPr lang="en-US" dirty="0" smtClean="0">
                <a:solidFill>
                  <a:schemeClr val="tx1"/>
                </a:solidFill>
              </a:rPr>
              <a:t>are</a:t>
            </a:r>
          </a:p>
          <a:p>
            <a:pPr algn="just"/>
            <a:r>
              <a:rPr lang="en-US" dirty="0" smtClean="0">
                <a:solidFill>
                  <a:schemeClr val="tx1"/>
                </a:solidFill>
              </a:rPr>
              <a:t>	1. Circuit-switched network</a:t>
            </a:r>
          </a:p>
          <a:p>
            <a:pPr algn="just"/>
            <a:r>
              <a:rPr lang="en-US" dirty="0" smtClean="0">
                <a:solidFill>
                  <a:schemeClr val="tx1"/>
                </a:solidFill>
              </a:rPr>
              <a:t>	2. Packet-switched network</a:t>
            </a:r>
            <a:endParaRPr lang="en-US"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718528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5400" y="271399"/>
            <a:ext cx="6158483" cy="696595"/>
          </a:xfrm>
          <a:prstGeom prst="rect">
            <a:avLst/>
          </a:prstGeom>
        </p:spPr>
        <p:txBody>
          <a:bodyPr vert="horz" wrap="square" lIns="0" tIns="12700" rIns="0" bIns="0" rtlCol="0">
            <a:spAutoFit/>
          </a:bodyPr>
          <a:lstStyle/>
          <a:p>
            <a:pPr marL="12700">
              <a:lnSpc>
                <a:spcPct val="100000"/>
              </a:lnSpc>
              <a:spcBef>
                <a:spcPts val="100"/>
              </a:spcBef>
            </a:pPr>
            <a:r>
              <a:rPr b="1" spc="-145" dirty="0">
                <a:solidFill>
                  <a:srgbClr val="FF0000"/>
                </a:solidFill>
                <a:latin typeface="Times New Roman" panose="02020603050405020304" pitchFamily="18" charset="0"/>
                <a:cs typeface="Times New Roman" panose="02020603050405020304" pitchFamily="18" charset="0"/>
              </a:rPr>
              <a:t>Circuit </a:t>
            </a:r>
            <a:r>
              <a:rPr b="1" spc="-200" dirty="0">
                <a:solidFill>
                  <a:srgbClr val="FF0000"/>
                </a:solidFill>
                <a:latin typeface="Times New Roman" panose="02020603050405020304" pitchFamily="18" charset="0"/>
                <a:cs typeface="Times New Roman" panose="02020603050405020304" pitchFamily="18" charset="0"/>
              </a:rPr>
              <a:t>Switched</a:t>
            </a:r>
            <a:r>
              <a:rPr b="1" spc="-385" dirty="0">
                <a:solidFill>
                  <a:srgbClr val="FF0000"/>
                </a:solidFill>
                <a:latin typeface="Times New Roman" panose="02020603050405020304" pitchFamily="18" charset="0"/>
                <a:cs typeface="Times New Roman" panose="02020603050405020304" pitchFamily="18" charset="0"/>
              </a:rPr>
              <a:t> </a:t>
            </a:r>
            <a:r>
              <a:rPr b="1" spc="-100" dirty="0">
                <a:solidFill>
                  <a:srgbClr val="FF0000"/>
                </a:solidFill>
                <a:latin typeface="Times New Roman" panose="02020603050405020304" pitchFamily="18" charset="0"/>
                <a:cs typeface="Times New Roman" panose="02020603050405020304" pitchFamily="18" charset="0"/>
              </a:rPr>
              <a:t>Network</a:t>
            </a:r>
          </a:p>
        </p:txBody>
      </p:sp>
      <p:sp>
        <p:nvSpPr>
          <p:cNvPr id="3" name="object 3"/>
          <p:cNvSpPr txBox="1"/>
          <p:nvPr/>
        </p:nvSpPr>
        <p:spPr>
          <a:xfrm>
            <a:off x="0" y="1295400"/>
            <a:ext cx="9067800" cy="4491870"/>
          </a:xfrm>
          <a:prstGeom prst="rect">
            <a:avLst/>
          </a:prstGeom>
        </p:spPr>
        <p:txBody>
          <a:bodyPr vert="horz" wrap="square" lIns="0" tIns="55244" rIns="0" bIns="0" rtlCol="0">
            <a:spAutoFit/>
          </a:bodyPr>
          <a:lstStyle/>
          <a:p>
            <a:pPr marL="355600" marR="98425" indent="-342900" algn="just">
              <a:lnSpc>
                <a:spcPct val="90000"/>
              </a:lnSpc>
              <a:spcBef>
                <a:spcPts val="434"/>
              </a:spcBef>
              <a:buFont typeface="Arial"/>
              <a:buChar char="•"/>
              <a:tabLst>
                <a:tab pos="356235" algn="l"/>
              </a:tabLst>
            </a:pPr>
            <a:r>
              <a:rPr sz="3200" spc="-5" dirty="0">
                <a:latin typeface="Times New Roman" panose="02020603050405020304" pitchFamily="18" charset="0"/>
                <a:cs typeface="Times New Roman" panose="02020603050405020304" pitchFamily="18" charset="0"/>
              </a:rPr>
              <a:t>A </a:t>
            </a:r>
            <a:r>
              <a:rPr sz="3200" dirty="0">
                <a:latin typeface="Times New Roman" panose="02020603050405020304" pitchFamily="18" charset="0"/>
                <a:cs typeface="Times New Roman" panose="02020603050405020304" pitchFamily="18" charset="0"/>
              </a:rPr>
              <a:t>circuit-switched </a:t>
            </a:r>
            <a:r>
              <a:rPr sz="3200" spc="-5" dirty="0">
                <a:latin typeface="Times New Roman" panose="02020603050405020304" pitchFamily="18" charset="0"/>
                <a:cs typeface="Times New Roman" panose="02020603050405020304" pitchFamily="18" charset="0"/>
              </a:rPr>
              <a:t>network is made of a</a:t>
            </a:r>
            <a:r>
              <a:rPr sz="3200" spc="-65" dirty="0">
                <a:latin typeface="Times New Roman" panose="02020603050405020304" pitchFamily="18" charset="0"/>
                <a:cs typeface="Times New Roman" panose="02020603050405020304" pitchFamily="18" charset="0"/>
              </a:rPr>
              <a:t> </a:t>
            </a:r>
            <a:r>
              <a:rPr sz="3200" b="1" spc="-5" dirty="0">
                <a:latin typeface="Times New Roman" panose="02020603050405020304" pitchFamily="18" charset="0"/>
                <a:cs typeface="Times New Roman" panose="02020603050405020304" pitchFamily="18" charset="0"/>
              </a:rPr>
              <a:t>set  of switches </a:t>
            </a:r>
            <a:r>
              <a:rPr sz="3200" spc="-5" dirty="0">
                <a:latin typeface="Times New Roman" panose="02020603050405020304" pitchFamily="18" charset="0"/>
                <a:cs typeface="Times New Roman" panose="02020603050405020304" pitchFamily="18" charset="0"/>
              </a:rPr>
              <a:t>connected by </a:t>
            </a:r>
            <a:r>
              <a:rPr sz="3200" spc="-10" dirty="0">
                <a:latin typeface="Times New Roman" panose="02020603050405020304" pitchFamily="18" charset="0"/>
                <a:cs typeface="Times New Roman" panose="02020603050405020304" pitchFamily="18" charset="0"/>
              </a:rPr>
              <a:t>physical </a:t>
            </a:r>
            <a:r>
              <a:rPr sz="3200" spc="-5" dirty="0">
                <a:latin typeface="Times New Roman" panose="02020603050405020304" pitchFamily="18" charset="0"/>
                <a:cs typeface="Times New Roman" panose="02020603050405020304" pitchFamily="18" charset="0"/>
              </a:rPr>
              <a:t>links, in  which </a:t>
            </a:r>
            <a:r>
              <a:rPr sz="3200" dirty="0">
                <a:latin typeface="Times New Roman" panose="02020603050405020304" pitchFamily="18" charset="0"/>
                <a:cs typeface="Times New Roman" panose="02020603050405020304" pitchFamily="18" charset="0"/>
              </a:rPr>
              <a:t>each </a:t>
            </a:r>
            <a:r>
              <a:rPr sz="3200" spc="-5" dirty="0">
                <a:latin typeface="Times New Roman" panose="02020603050405020304" pitchFamily="18" charset="0"/>
                <a:cs typeface="Times New Roman" panose="02020603050405020304" pitchFamily="18" charset="0"/>
              </a:rPr>
              <a:t>link is divided into </a:t>
            </a:r>
            <a:r>
              <a:rPr sz="3200" b="1" i="1" spc="-5" dirty="0">
                <a:latin typeface="Times New Roman" panose="02020603050405020304" pitchFamily="18" charset="0"/>
                <a:cs typeface="Times New Roman" panose="02020603050405020304" pitchFamily="18" charset="0"/>
              </a:rPr>
              <a:t>n</a:t>
            </a:r>
            <a:r>
              <a:rPr sz="3200" b="1" i="1" spc="80" dirty="0">
                <a:latin typeface="Times New Roman" panose="02020603050405020304" pitchFamily="18" charset="0"/>
                <a:cs typeface="Times New Roman" panose="02020603050405020304" pitchFamily="18" charset="0"/>
              </a:rPr>
              <a:t> </a:t>
            </a:r>
            <a:r>
              <a:rPr sz="3200" b="1" spc="-5" dirty="0">
                <a:latin typeface="Times New Roman" panose="02020603050405020304" pitchFamily="18" charset="0"/>
                <a:cs typeface="Times New Roman" panose="02020603050405020304" pitchFamily="18" charset="0"/>
              </a:rPr>
              <a:t>channels.</a:t>
            </a:r>
            <a:endParaRPr sz="3200" b="1" dirty="0">
              <a:latin typeface="Times New Roman" panose="02020603050405020304" pitchFamily="18" charset="0"/>
              <a:cs typeface="Times New Roman" panose="02020603050405020304" pitchFamily="18" charset="0"/>
            </a:endParaRPr>
          </a:p>
          <a:p>
            <a:pPr marL="355600" marR="217804" indent="-342900">
              <a:lnSpc>
                <a:spcPct val="90000"/>
              </a:lnSpc>
              <a:spcBef>
                <a:spcPts val="670"/>
              </a:spcBef>
              <a:buChar char="•"/>
              <a:tabLst>
                <a:tab pos="355600" algn="l"/>
                <a:tab pos="356235" algn="l"/>
              </a:tabLst>
            </a:pPr>
            <a:r>
              <a:rPr sz="3200" spc="-5" dirty="0">
                <a:latin typeface="Times New Roman" panose="02020603050405020304" pitchFamily="18" charset="0"/>
                <a:cs typeface="Times New Roman" panose="02020603050405020304" pitchFamily="18" charset="0"/>
              </a:rPr>
              <a:t>In </a:t>
            </a:r>
            <a:r>
              <a:rPr sz="3200" dirty="0">
                <a:latin typeface="Times New Roman" panose="02020603050405020304" pitchFamily="18" charset="0"/>
                <a:cs typeface="Times New Roman" panose="02020603050405020304" pitchFamily="18" charset="0"/>
              </a:rPr>
              <a:t>circuit </a:t>
            </a:r>
            <a:r>
              <a:rPr sz="3200" spc="-5" dirty="0">
                <a:latin typeface="Times New Roman" panose="02020603050405020304" pitchFamily="18" charset="0"/>
                <a:cs typeface="Times New Roman" panose="02020603050405020304" pitchFamily="18" charset="0"/>
              </a:rPr>
              <a:t>switching, </a:t>
            </a:r>
            <a:r>
              <a:rPr sz="3200" dirty="0">
                <a:latin typeface="Times New Roman" panose="02020603050405020304" pitchFamily="18" charset="0"/>
                <a:cs typeface="Times New Roman" panose="02020603050405020304" pitchFamily="18" charset="0"/>
              </a:rPr>
              <a:t>the </a:t>
            </a:r>
            <a:r>
              <a:rPr sz="3200" b="1" spc="-5" dirty="0">
                <a:latin typeface="Times New Roman" panose="02020603050405020304" pitchFamily="18" charset="0"/>
                <a:cs typeface="Times New Roman" panose="02020603050405020304" pitchFamily="18" charset="0"/>
              </a:rPr>
              <a:t>resources </a:t>
            </a:r>
            <a:r>
              <a:rPr sz="3200" spc="-5" dirty="0">
                <a:latin typeface="Times New Roman" panose="02020603050405020304" pitchFamily="18" charset="0"/>
                <a:cs typeface="Times New Roman" panose="02020603050405020304" pitchFamily="18" charset="0"/>
              </a:rPr>
              <a:t>need to be  </a:t>
            </a:r>
            <a:r>
              <a:rPr sz="3200" b="1" spc="-5" dirty="0">
                <a:latin typeface="Times New Roman" panose="02020603050405020304" pitchFamily="18" charset="0"/>
                <a:cs typeface="Times New Roman" panose="02020603050405020304" pitchFamily="18" charset="0"/>
              </a:rPr>
              <a:t>reserved </a:t>
            </a:r>
            <a:r>
              <a:rPr sz="3200" spc="-5" dirty="0">
                <a:latin typeface="Times New Roman" panose="02020603050405020304" pitchFamily="18" charset="0"/>
                <a:cs typeface="Times New Roman" panose="02020603050405020304" pitchFamily="18" charset="0"/>
              </a:rPr>
              <a:t>during the </a:t>
            </a:r>
            <a:r>
              <a:rPr sz="3200" b="1" dirty="0">
                <a:latin typeface="Times New Roman" panose="02020603050405020304" pitchFamily="18" charset="0"/>
                <a:cs typeface="Times New Roman" panose="02020603050405020304" pitchFamily="18" charset="0"/>
              </a:rPr>
              <a:t>setup phase</a:t>
            </a:r>
            <a:r>
              <a:rPr sz="3200"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The  </a:t>
            </a:r>
            <a:r>
              <a:rPr sz="3200" b="1" dirty="0">
                <a:latin typeface="Times New Roman" panose="02020603050405020304" pitchFamily="18" charset="0"/>
                <a:cs typeface="Times New Roman" panose="02020603050405020304" pitchFamily="18" charset="0"/>
              </a:rPr>
              <a:t>resources</a:t>
            </a:r>
            <a:r>
              <a:rPr sz="3200"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remain </a:t>
            </a:r>
            <a:r>
              <a:rPr sz="3200" b="1" spc="-5" dirty="0">
                <a:latin typeface="Times New Roman" panose="02020603050405020304" pitchFamily="18" charset="0"/>
                <a:cs typeface="Times New Roman" panose="02020603050405020304" pitchFamily="18" charset="0"/>
              </a:rPr>
              <a:t>dedicated </a:t>
            </a:r>
            <a:r>
              <a:rPr sz="3200" dirty="0">
                <a:latin typeface="Times New Roman" panose="02020603050405020304" pitchFamily="18" charset="0"/>
                <a:cs typeface="Times New Roman" panose="02020603050405020304" pitchFamily="18" charset="0"/>
              </a:rPr>
              <a:t>for </a:t>
            </a:r>
            <a:r>
              <a:rPr sz="3200" spc="-5" dirty="0">
                <a:latin typeface="Times New Roman" panose="02020603050405020304" pitchFamily="18" charset="0"/>
                <a:cs typeface="Times New Roman" panose="02020603050405020304" pitchFamily="18" charset="0"/>
              </a:rPr>
              <a:t>the entire  duration </a:t>
            </a:r>
            <a:r>
              <a:rPr sz="3200" dirty="0">
                <a:latin typeface="Times New Roman" panose="02020603050405020304" pitchFamily="18" charset="0"/>
                <a:cs typeface="Times New Roman" panose="02020603050405020304" pitchFamily="18" charset="0"/>
              </a:rPr>
              <a:t>of </a:t>
            </a:r>
            <a:r>
              <a:rPr sz="3200" spc="-5" dirty="0">
                <a:latin typeface="Times New Roman" panose="02020603050405020304" pitchFamily="18" charset="0"/>
                <a:cs typeface="Times New Roman" panose="02020603050405020304" pitchFamily="18" charset="0"/>
              </a:rPr>
              <a:t>data </a:t>
            </a:r>
            <a:r>
              <a:rPr sz="3200" dirty="0">
                <a:latin typeface="Times New Roman" panose="02020603050405020304" pitchFamily="18" charset="0"/>
                <a:cs typeface="Times New Roman" panose="02020603050405020304" pitchFamily="18" charset="0"/>
              </a:rPr>
              <a:t>transfer </a:t>
            </a:r>
            <a:r>
              <a:rPr sz="3200" spc="-5" dirty="0">
                <a:latin typeface="Times New Roman" panose="02020603050405020304" pitchFamily="18" charset="0"/>
                <a:cs typeface="Times New Roman" panose="02020603050405020304" pitchFamily="18" charset="0"/>
              </a:rPr>
              <a:t>until the </a:t>
            </a:r>
            <a:r>
              <a:rPr sz="3200" b="1" spc="-5" dirty="0">
                <a:latin typeface="Times New Roman" panose="02020603050405020304" pitchFamily="18" charset="0"/>
                <a:cs typeface="Times New Roman" panose="02020603050405020304" pitchFamily="18" charset="0"/>
              </a:rPr>
              <a:t>teardown  </a:t>
            </a:r>
            <a:r>
              <a:rPr sz="3200" b="1" dirty="0">
                <a:latin typeface="Times New Roman" panose="02020603050405020304" pitchFamily="18" charset="0"/>
                <a:cs typeface="Times New Roman" panose="02020603050405020304" pitchFamily="18" charset="0"/>
              </a:rPr>
              <a:t>phase</a:t>
            </a:r>
            <a:r>
              <a:rPr sz="3200" dirty="0">
                <a:latin typeface="Times New Roman" panose="02020603050405020304" pitchFamily="18" charset="0"/>
                <a:cs typeface="Times New Roman" panose="02020603050405020304" pitchFamily="18" charset="0"/>
              </a:rPr>
              <a:t>.</a:t>
            </a:r>
          </a:p>
          <a:p>
            <a:pPr marL="355600" marR="5080" indent="-342900">
              <a:lnSpc>
                <a:spcPts val="3020"/>
              </a:lnSpc>
              <a:spcBef>
                <a:spcPts val="725"/>
              </a:spcBef>
              <a:buChar char="•"/>
              <a:tabLst>
                <a:tab pos="355600" algn="l"/>
                <a:tab pos="356235" algn="l"/>
              </a:tabLst>
            </a:pPr>
            <a:r>
              <a:rPr sz="3200" spc="-5" dirty="0">
                <a:latin typeface="Times New Roman" panose="02020603050405020304" pitchFamily="18" charset="0"/>
                <a:cs typeface="Times New Roman" panose="02020603050405020304" pitchFamily="18" charset="0"/>
              </a:rPr>
              <a:t>Switching at the </a:t>
            </a:r>
            <a:r>
              <a:rPr sz="3200" dirty="0">
                <a:latin typeface="Times New Roman" panose="02020603050405020304" pitchFamily="18" charset="0"/>
                <a:cs typeface="Times New Roman" panose="02020603050405020304" pitchFamily="18" charset="0"/>
              </a:rPr>
              <a:t>physical layer in </a:t>
            </a:r>
            <a:r>
              <a:rPr sz="3200" spc="-5" dirty="0">
                <a:latin typeface="Times New Roman" panose="02020603050405020304" pitchFamily="18" charset="0"/>
                <a:cs typeface="Times New Roman" panose="02020603050405020304" pitchFamily="18" charset="0"/>
              </a:rPr>
              <a:t>the </a:t>
            </a:r>
            <a:r>
              <a:rPr sz="3200" dirty="0">
                <a:latin typeface="Times New Roman" panose="02020603050405020304" pitchFamily="18" charset="0"/>
                <a:cs typeface="Times New Roman" panose="02020603050405020304" pitchFamily="18" charset="0"/>
              </a:rPr>
              <a:t>traditional  </a:t>
            </a:r>
            <a:r>
              <a:rPr sz="3200" b="1" spc="-5" dirty="0">
                <a:latin typeface="Times New Roman" panose="02020603050405020304" pitchFamily="18" charset="0"/>
                <a:cs typeface="Times New Roman" panose="02020603050405020304" pitchFamily="18" charset="0"/>
              </a:rPr>
              <a:t>telephone network </a:t>
            </a:r>
            <a:r>
              <a:rPr sz="3200" spc="-5" dirty="0">
                <a:latin typeface="Times New Roman" panose="02020603050405020304" pitchFamily="18" charset="0"/>
                <a:cs typeface="Times New Roman" panose="02020603050405020304" pitchFamily="18" charset="0"/>
              </a:rPr>
              <a:t>uses the </a:t>
            </a:r>
            <a:r>
              <a:rPr sz="3200" dirty="0">
                <a:latin typeface="Times New Roman" panose="02020603050405020304" pitchFamily="18" charset="0"/>
                <a:cs typeface="Times New Roman" panose="02020603050405020304" pitchFamily="18" charset="0"/>
              </a:rPr>
              <a:t>circuit-switching  approach.</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00076"/>
            <a:ext cx="8227060" cy="505267"/>
          </a:xfrm>
          <a:prstGeom prst="rect">
            <a:avLst/>
          </a:prstGeom>
        </p:spPr>
        <p:txBody>
          <a:bodyPr vert="horz" wrap="square" lIns="0" tIns="12700" rIns="0" bIns="0" rtlCol="0">
            <a:spAutoFit/>
          </a:bodyPr>
          <a:lstStyle/>
          <a:p>
            <a:pPr marL="12700">
              <a:lnSpc>
                <a:spcPct val="100000"/>
              </a:lnSpc>
              <a:spcBef>
                <a:spcPts val="100"/>
              </a:spcBef>
            </a:pPr>
            <a:r>
              <a:rPr sz="2000" dirty="0" smtClean="0">
                <a:solidFill>
                  <a:srgbClr val="0000CC"/>
                </a:solidFill>
                <a:latin typeface="Times New Roman"/>
                <a:cs typeface="Times New Roman"/>
              </a:rPr>
              <a:t> </a:t>
            </a:r>
            <a:r>
              <a:rPr sz="3200" b="1" dirty="0">
                <a:latin typeface="Times New Roman"/>
                <a:cs typeface="Times New Roman"/>
              </a:rPr>
              <a:t>A </a:t>
            </a:r>
            <a:r>
              <a:rPr sz="3200" b="1" spc="-5" dirty="0">
                <a:latin typeface="Times New Roman"/>
                <a:cs typeface="Times New Roman"/>
              </a:rPr>
              <a:t>circuit-switched</a:t>
            </a:r>
            <a:r>
              <a:rPr sz="3200" b="1" spc="-300" dirty="0">
                <a:latin typeface="Times New Roman"/>
                <a:cs typeface="Times New Roman"/>
              </a:rPr>
              <a:t> </a:t>
            </a:r>
            <a:r>
              <a:rPr sz="3200" b="1" dirty="0">
                <a:latin typeface="Times New Roman"/>
                <a:cs typeface="Times New Roman"/>
              </a:rPr>
              <a:t>network</a:t>
            </a:r>
          </a:p>
        </p:txBody>
      </p:sp>
      <p:sp>
        <p:nvSpPr>
          <p:cNvPr id="3" name="object 3"/>
          <p:cNvSpPr/>
          <p:nvPr/>
        </p:nvSpPr>
        <p:spPr>
          <a:xfrm>
            <a:off x="6324600" y="2514600"/>
            <a:ext cx="2534411" cy="229819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16351" y="3610355"/>
            <a:ext cx="3572255" cy="10820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0248" y="2438400"/>
            <a:ext cx="2435352" cy="229819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084576" y="1700783"/>
            <a:ext cx="3037331" cy="82448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1"/>
            <a:ext cx="8839200" cy="677108"/>
          </a:xfrm>
        </p:spPr>
        <p:txBody>
          <a:bodyPr/>
          <a:lstStyle/>
          <a:p>
            <a:r>
              <a:rPr lang="en-IN" b="1" dirty="0">
                <a:solidFill>
                  <a:srgbClr val="FF0000"/>
                </a:solidFill>
                <a:latin typeface="Times New Roman" panose="02020603050405020304" pitchFamily="18" charset="0"/>
                <a:cs typeface="Times New Roman" panose="02020603050405020304" pitchFamily="18" charset="0"/>
              </a:rPr>
              <a:t>Packet Switched Networks</a:t>
            </a:r>
          </a:p>
        </p:txBody>
      </p:sp>
      <p:sp>
        <p:nvSpPr>
          <p:cNvPr id="4" name="Text Placeholder 3"/>
          <p:cNvSpPr>
            <a:spLocks noGrp="1"/>
          </p:cNvSpPr>
          <p:nvPr>
            <p:ph type="body" idx="1"/>
          </p:nvPr>
        </p:nvSpPr>
        <p:spPr>
          <a:xfrm>
            <a:off x="76200" y="1295400"/>
            <a:ext cx="9067800" cy="4178067"/>
          </a:xfrm>
        </p:spPr>
        <p:txBody>
          <a:bodyPr/>
          <a:lstStyle/>
          <a:p>
            <a:pPr marL="355600" marR="1403350" indent="-342900">
              <a:lnSpc>
                <a:spcPts val="3240"/>
              </a:lnSpc>
              <a:spcBef>
                <a:spcPts val="509"/>
              </a:spcBef>
              <a:buChar char="•"/>
              <a:tabLst>
                <a:tab pos="355600" algn="l"/>
                <a:tab pos="356235" algn="l"/>
              </a:tabLst>
            </a:pPr>
            <a:r>
              <a:rPr lang="en-US" spc="-85" dirty="0">
                <a:solidFill>
                  <a:schemeClr val="tx1"/>
                </a:solidFill>
                <a:latin typeface="Times New Roman" panose="02020603050405020304" pitchFamily="18" charset="0"/>
                <a:cs typeface="Times New Roman" panose="02020603050405020304" pitchFamily="18" charset="0"/>
              </a:rPr>
              <a:t>In </a:t>
            </a:r>
            <a:r>
              <a:rPr lang="en-US" spc="-235" dirty="0">
                <a:solidFill>
                  <a:schemeClr val="tx1"/>
                </a:solidFill>
                <a:latin typeface="Times New Roman" panose="02020603050405020304" pitchFamily="18" charset="0"/>
                <a:cs typeface="Times New Roman" panose="02020603050405020304" pitchFamily="18" charset="0"/>
              </a:rPr>
              <a:t>a </a:t>
            </a:r>
            <a:r>
              <a:rPr lang="en-US" spc="-120" dirty="0">
                <a:solidFill>
                  <a:schemeClr val="tx1"/>
                </a:solidFill>
                <a:latin typeface="Times New Roman" panose="02020603050405020304" pitchFamily="18" charset="0"/>
                <a:cs typeface="Times New Roman" panose="02020603050405020304" pitchFamily="18" charset="0"/>
              </a:rPr>
              <a:t>packet-switched </a:t>
            </a:r>
            <a:r>
              <a:rPr lang="en-US" spc="-60" dirty="0">
                <a:solidFill>
                  <a:schemeClr val="tx1"/>
                </a:solidFill>
                <a:latin typeface="Times New Roman" panose="02020603050405020304" pitchFamily="18" charset="0"/>
                <a:cs typeface="Times New Roman" panose="02020603050405020304" pitchFamily="18" charset="0"/>
              </a:rPr>
              <a:t>network,</a:t>
            </a:r>
            <a:r>
              <a:rPr lang="en-US" spc="-245" dirty="0">
                <a:solidFill>
                  <a:schemeClr val="tx1"/>
                </a:solidFill>
                <a:latin typeface="Times New Roman" panose="02020603050405020304" pitchFamily="18" charset="0"/>
                <a:cs typeface="Times New Roman" panose="02020603050405020304" pitchFamily="18" charset="0"/>
              </a:rPr>
              <a:t> </a:t>
            </a:r>
            <a:r>
              <a:rPr lang="en-US" spc="-55" dirty="0">
                <a:solidFill>
                  <a:schemeClr val="tx1"/>
                </a:solidFill>
                <a:latin typeface="Times New Roman" panose="02020603050405020304" pitchFamily="18" charset="0"/>
                <a:cs typeface="Times New Roman" panose="02020603050405020304" pitchFamily="18" charset="0"/>
              </a:rPr>
              <a:t>there  </a:t>
            </a:r>
            <a:r>
              <a:rPr lang="en-US" spc="-155" dirty="0">
                <a:solidFill>
                  <a:schemeClr val="tx1"/>
                </a:solidFill>
                <a:latin typeface="Times New Roman" panose="02020603050405020304" pitchFamily="18" charset="0"/>
                <a:cs typeface="Times New Roman" panose="02020603050405020304" pitchFamily="18" charset="0"/>
              </a:rPr>
              <a:t>is </a:t>
            </a:r>
            <a:r>
              <a:rPr lang="en-US" b="1" spc="-95" dirty="0">
                <a:solidFill>
                  <a:schemeClr val="tx1"/>
                </a:solidFill>
                <a:latin typeface="Times New Roman" panose="02020603050405020304" pitchFamily="18" charset="0"/>
                <a:cs typeface="Times New Roman" panose="02020603050405020304" pitchFamily="18" charset="0"/>
              </a:rPr>
              <a:t>no </a:t>
            </a:r>
            <a:r>
              <a:rPr lang="en-US" b="1" spc="-140" dirty="0">
                <a:solidFill>
                  <a:schemeClr val="tx1"/>
                </a:solidFill>
                <a:latin typeface="Times New Roman" panose="02020603050405020304" pitchFamily="18" charset="0"/>
                <a:cs typeface="Times New Roman" panose="02020603050405020304" pitchFamily="18" charset="0"/>
              </a:rPr>
              <a:t>resource</a:t>
            </a:r>
            <a:r>
              <a:rPr lang="en-US" b="1" spc="-240" dirty="0">
                <a:solidFill>
                  <a:schemeClr val="tx1"/>
                </a:solidFill>
                <a:latin typeface="Times New Roman" panose="02020603050405020304" pitchFamily="18" charset="0"/>
                <a:cs typeface="Times New Roman" panose="02020603050405020304" pitchFamily="18" charset="0"/>
              </a:rPr>
              <a:t> </a:t>
            </a:r>
            <a:r>
              <a:rPr lang="en-US" b="1" spc="-90" dirty="0">
                <a:solidFill>
                  <a:schemeClr val="tx1"/>
                </a:solidFill>
                <a:latin typeface="Times New Roman" panose="02020603050405020304" pitchFamily="18" charset="0"/>
                <a:cs typeface="Times New Roman" panose="02020603050405020304" pitchFamily="18" charset="0"/>
              </a:rPr>
              <a:t>reservation;</a:t>
            </a:r>
            <a:endParaRPr lang="en-US" b="1" dirty="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315"/>
              </a:spcBef>
              <a:buChar char="•"/>
              <a:tabLst>
                <a:tab pos="355600" algn="l"/>
                <a:tab pos="356235" algn="l"/>
              </a:tabLst>
            </a:pPr>
            <a:r>
              <a:rPr lang="en-US" b="1" spc="-160" dirty="0" smtClean="0">
                <a:solidFill>
                  <a:schemeClr val="tx1"/>
                </a:solidFill>
                <a:latin typeface="Times New Roman" panose="02020603050405020304" pitchFamily="18" charset="0"/>
                <a:cs typeface="Times New Roman" panose="02020603050405020304" pitchFamily="18" charset="0"/>
              </a:rPr>
              <a:t>Resources</a:t>
            </a:r>
            <a:r>
              <a:rPr lang="en-US" spc="-160" dirty="0" smtClean="0">
                <a:solidFill>
                  <a:schemeClr val="tx1"/>
                </a:solidFill>
                <a:latin typeface="Times New Roman" panose="02020603050405020304" pitchFamily="18" charset="0"/>
                <a:cs typeface="Times New Roman" panose="02020603050405020304" pitchFamily="18" charset="0"/>
              </a:rPr>
              <a:t> </a:t>
            </a:r>
            <a:r>
              <a:rPr lang="en-US" spc="-135" dirty="0">
                <a:solidFill>
                  <a:schemeClr val="tx1"/>
                </a:solidFill>
                <a:latin typeface="Times New Roman" panose="02020603050405020304" pitchFamily="18" charset="0"/>
                <a:cs typeface="Times New Roman" panose="02020603050405020304" pitchFamily="18" charset="0"/>
              </a:rPr>
              <a:t>are </a:t>
            </a:r>
            <a:r>
              <a:rPr lang="en-US" spc="-105" dirty="0">
                <a:solidFill>
                  <a:schemeClr val="tx1"/>
                </a:solidFill>
                <a:latin typeface="Times New Roman" panose="02020603050405020304" pitchFamily="18" charset="0"/>
                <a:cs typeface="Times New Roman" panose="02020603050405020304" pitchFamily="18" charset="0"/>
              </a:rPr>
              <a:t>allocated </a:t>
            </a:r>
            <a:r>
              <a:rPr lang="en-US" b="1" spc="-95" dirty="0">
                <a:solidFill>
                  <a:schemeClr val="tx1"/>
                </a:solidFill>
                <a:latin typeface="Times New Roman" panose="02020603050405020304" pitchFamily="18" charset="0"/>
                <a:cs typeface="Times New Roman" panose="02020603050405020304" pitchFamily="18" charset="0"/>
              </a:rPr>
              <a:t>on</a:t>
            </a:r>
            <a:r>
              <a:rPr lang="en-US" b="1" spc="-275" dirty="0">
                <a:solidFill>
                  <a:schemeClr val="tx1"/>
                </a:solidFill>
                <a:latin typeface="Times New Roman" panose="02020603050405020304" pitchFamily="18" charset="0"/>
                <a:cs typeface="Times New Roman" panose="02020603050405020304" pitchFamily="18" charset="0"/>
              </a:rPr>
              <a:t> </a:t>
            </a:r>
            <a:r>
              <a:rPr lang="en-US" b="1" spc="-130" dirty="0">
                <a:solidFill>
                  <a:schemeClr val="tx1"/>
                </a:solidFill>
                <a:latin typeface="Times New Roman" panose="02020603050405020304" pitchFamily="18" charset="0"/>
                <a:cs typeface="Times New Roman" panose="02020603050405020304" pitchFamily="18" charset="0"/>
              </a:rPr>
              <a:t>demand.</a:t>
            </a:r>
            <a:endParaRPr lang="en-US" b="1" dirty="0">
              <a:solidFill>
                <a:schemeClr val="tx1"/>
              </a:solidFill>
              <a:latin typeface="Times New Roman" panose="02020603050405020304" pitchFamily="18" charset="0"/>
              <a:cs typeface="Times New Roman" panose="02020603050405020304" pitchFamily="18" charset="0"/>
            </a:endParaRPr>
          </a:p>
          <a:p>
            <a:pPr marL="355600" marR="114300" indent="-342900">
              <a:lnSpc>
                <a:spcPts val="3240"/>
              </a:lnSpc>
              <a:spcBef>
                <a:spcPts val="765"/>
              </a:spcBef>
              <a:buChar char="•"/>
              <a:tabLst>
                <a:tab pos="355600" algn="l"/>
                <a:tab pos="356235" algn="l"/>
              </a:tabLst>
            </a:pPr>
            <a:r>
              <a:rPr lang="en-US" spc="-265" dirty="0">
                <a:solidFill>
                  <a:schemeClr val="tx1"/>
                </a:solidFill>
                <a:latin typeface="Times New Roman" panose="02020603050405020304" pitchFamily="18" charset="0"/>
                <a:cs typeface="Times New Roman" panose="02020603050405020304" pitchFamily="18" charset="0"/>
              </a:rPr>
              <a:t>A </a:t>
            </a:r>
            <a:r>
              <a:rPr lang="en-US" spc="-90" dirty="0">
                <a:solidFill>
                  <a:schemeClr val="tx1"/>
                </a:solidFill>
                <a:latin typeface="Times New Roman" panose="02020603050405020304" pitchFamily="18" charset="0"/>
                <a:cs typeface="Times New Roman" panose="02020603050405020304" pitchFamily="18" charset="0"/>
              </a:rPr>
              <a:t>switch </a:t>
            </a:r>
            <a:r>
              <a:rPr lang="en-US" spc="-240" dirty="0">
                <a:solidFill>
                  <a:schemeClr val="tx1"/>
                </a:solidFill>
                <a:latin typeface="Times New Roman" panose="02020603050405020304" pitchFamily="18" charset="0"/>
                <a:cs typeface="Times New Roman" panose="02020603050405020304" pitchFamily="18" charset="0"/>
              </a:rPr>
              <a:t>uses </a:t>
            </a:r>
            <a:r>
              <a:rPr lang="en-US" spc="-35" dirty="0">
                <a:solidFill>
                  <a:schemeClr val="tx1"/>
                </a:solidFill>
                <a:latin typeface="Times New Roman" panose="02020603050405020304" pitchFamily="18" charset="0"/>
                <a:cs typeface="Times New Roman" panose="02020603050405020304" pitchFamily="18" charset="0"/>
              </a:rPr>
              <a:t>the </a:t>
            </a:r>
            <a:r>
              <a:rPr lang="en-US" b="1" spc="-100" dirty="0">
                <a:solidFill>
                  <a:schemeClr val="tx1"/>
                </a:solidFill>
                <a:latin typeface="Times New Roman" panose="02020603050405020304" pitchFamily="18" charset="0"/>
                <a:cs typeface="Times New Roman" panose="02020603050405020304" pitchFamily="18" charset="0"/>
              </a:rPr>
              <a:t>store </a:t>
            </a:r>
            <a:r>
              <a:rPr lang="en-US" b="1" spc="-140" dirty="0">
                <a:solidFill>
                  <a:schemeClr val="tx1"/>
                </a:solidFill>
                <a:latin typeface="Times New Roman" panose="02020603050405020304" pitchFamily="18" charset="0"/>
                <a:cs typeface="Times New Roman" panose="02020603050405020304" pitchFamily="18" charset="0"/>
              </a:rPr>
              <a:t>and </a:t>
            </a:r>
            <a:r>
              <a:rPr lang="en-US" b="1" spc="-60" dirty="0">
                <a:solidFill>
                  <a:schemeClr val="tx1"/>
                </a:solidFill>
                <a:latin typeface="Times New Roman" panose="02020603050405020304" pitchFamily="18" charset="0"/>
                <a:cs typeface="Times New Roman" panose="02020603050405020304" pitchFamily="18" charset="0"/>
              </a:rPr>
              <a:t>forward</a:t>
            </a:r>
            <a:r>
              <a:rPr lang="en-US" b="1" spc="-275" dirty="0">
                <a:solidFill>
                  <a:schemeClr val="tx1"/>
                </a:solidFill>
                <a:latin typeface="Times New Roman" panose="02020603050405020304" pitchFamily="18" charset="0"/>
                <a:cs typeface="Times New Roman" panose="02020603050405020304" pitchFamily="18" charset="0"/>
              </a:rPr>
              <a:t> </a:t>
            </a:r>
            <a:r>
              <a:rPr lang="en-US" b="1" spc="-120" dirty="0">
                <a:solidFill>
                  <a:schemeClr val="tx1"/>
                </a:solidFill>
                <a:latin typeface="Times New Roman" panose="02020603050405020304" pitchFamily="18" charset="0"/>
                <a:cs typeface="Times New Roman" panose="02020603050405020304" pitchFamily="18" charset="0"/>
              </a:rPr>
              <a:t>concept  </a:t>
            </a:r>
            <a:r>
              <a:rPr lang="en-US" spc="-150" dirty="0">
                <a:solidFill>
                  <a:schemeClr val="tx1"/>
                </a:solidFill>
                <a:latin typeface="Times New Roman" panose="02020603050405020304" pitchFamily="18" charset="0"/>
                <a:cs typeface="Times New Roman" panose="02020603050405020304" pitchFamily="18" charset="0"/>
              </a:rPr>
              <a:t>(queues</a:t>
            </a:r>
            <a:r>
              <a:rPr lang="en-US" spc="-150"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355600" marR="121920" indent="-342900">
              <a:lnSpc>
                <a:spcPts val="3240"/>
              </a:lnSpc>
              <a:spcBef>
                <a:spcPts val="725"/>
              </a:spcBef>
              <a:buChar char="•"/>
              <a:tabLst>
                <a:tab pos="355600" algn="l"/>
                <a:tab pos="356235" algn="l"/>
              </a:tabLst>
            </a:pPr>
            <a:r>
              <a:rPr lang="en-US" spc="-270" dirty="0">
                <a:solidFill>
                  <a:schemeClr val="tx1"/>
                </a:solidFill>
                <a:latin typeface="Times New Roman" panose="02020603050405020304" pitchFamily="18" charset="0"/>
                <a:cs typeface="Times New Roman" panose="02020603050405020304" pitchFamily="18" charset="0"/>
              </a:rPr>
              <a:t>A </a:t>
            </a:r>
            <a:r>
              <a:rPr lang="en-US" spc="-90" dirty="0">
                <a:solidFill>
                  <a:schemeClr val="tx1"/>
                </a:solidFill>
                <a:latin typeface="Times New Roman" panose="02020603050405020304" pitchFamily="18" charset="0"/>
                <a:cs typeface="Times New Roman" panose="02020603050405020304" pitchFamily="18" charset="0"/>
              </a:rPr>
              <a:t>switch </a:t>
            </a:r>
            <a:r>
              <a:rPr lang="en-US" spc="-114" dirty="0">
                <a:solidFill>
                  <a:schemeClr val="tx1"/>
                </a:solidFill>
                <a:latin typeface="Times New Roman" panose="02020603050405020304" pitchFamily="18" charset="0"/>
                <a:cs typeface="Times New Roman" panose="02020603050405020304" pitchFamily="18" charset="0"/>
              </a:rPr>
              <a:t>(layer-3) </a:t>
            </a:r>
            <a:r>
              <a:rPr lang="en-US" spc="-235" dirty="0">
                <a:solidFill>
                  <a:schemeClr val="tx1"/>
                </a:solidFill>
                <a:latin typeface="Times New Roman" panose="02020603050405020304" pitchFamily="18" charset="0"/>
                <a:cs typeface="Times New Roman" panose="02020603050405020304" pitchFamily="18" charset="0"/>
              </a:rPr>
              <a:t>uses a </a:t>
            </a:r>
            <a:r>
              <a:rPr lang="en-US" spc="-55" dirty="0">
                <a:solidFill>
                  <a:schemeClr val="tx1"/>
                </a:solidFill>
                <a:latin typeface="Times New Roman" panose="02020603050405020304" pitchFamily="18" charset="0"/>
                <a:cs typeface="Times New Roman" panose="02020603050405020304" pitchFamily="18" charset="0"/>
              </a:rPr>
              <a:t>routing </a:t>
            </a:r>
            <a:r>
              <a:rPr lang="en-US" spc="-70" dirty="0">
                <a:solidFill>
                  <a:schemeClr val="tx1"/>
                </a:solidFill>
                <a:latin typeface="Times New Roman" panose="02020603050405020304" pitchFamily="18" charset="0"/>
                <a:cs typeface="Times New Roman" panose="02020603050405020304" pitchFamily="18" charset="0"/>
              </a:rPr>
              <a:t>table </a:t>
            </a:r>
            <a:r>
              <a:rPr lang="en-US" spc="-5" dirty="0">
                <a:solidFill>
                  <a:schemeClr val="tx1"/>
                </a:solidFill>
                <a:latin typeface="Times New Roman" panose="02020603050405020304" pitchFamily="18" charset="0"/>
                <a:cs typeface="Times New Roman" panose="02020603050405020304" pitchFamily="18" charset="0"/>
              </a:rPr>
              <a:t>that</a:t>
            </a:r>
            <a:r>
              <a:rPr lang="en-US" spc="-254" dirty="0">
                <a:solidFill>
                  <a:schemeClr val="tx1"/>
                </a:solidFill>
                <a:latin typeface="Times New Roman" panose="02020603050405020304" pitchFamily="18" charset="0"/>
                <a:cs typeface="Times New Roman" panose="02020603050405020304" pitchFamily="18" charset="0"/>
              </a:rPr>
              <a:t> </a:t>
            </a:r>
            <a:r>
              <a:rPr lang="en-US" spc="-155" dirty="0">
                <a:solidFill>
                  <a:schemeClr val="tx1"/>
                </a:solidFill>
                <a:latin typeface="Times New Roman" panose="02020603050405020304" pitchFamily="18" charset="0"/>
                <a:cs typeface="Times New Roman" panose="02020603050405020304" pitchFamily="18" charset="0"/>
              </a:rPr>
              <a:t>is  </a:t>
            </a:r>
            <a:r>
              <a:rPr lang="en-US" spc="-190" dirty="0">
                <a:solidFill>
                  <a:schemeClr val="tx1"/>
                </a:solidFill>
                <a:latin typeface="Times New Roman" panose="02020603050405020304" pitchFamily="18" charset="0"/>
                <a:cs typeface="Times New Roman" panose="02020603050405020304" pitchFamily="18" charset="0"/>
              </a:rPr>
              <a:t>based </a:t>
            </a:r>
            <a:r>
              <a:rPr lang="en-US" spc="-95" dirty="0">
                <a:solidFill>
                  <a:schemeClr val="tx1"/>
                </a:solidFill>
                <a:latin typeface="Times New Roman" panose="02020603050405020304" pitchFamily="18" charset="0"/>
                <a:cs typeface="Times New Roman" panose="02020603050405020304" pitchFamily="18" charset="0"/>
              </a:rPr>
              <a:t>on </a:t>
            </a:r>
            <a:r>
              <a:rPr lang="en-US" spc="-35" dirty="0">
                <a:solidFill>
                  <a:schemeClr val="tx1"/>
                </a:solidFill>
                <a:latin typeface="Times New Roman" panose="02020603050405020304" pitchFamily="18" charset="0"/>
                <a:cs typeface="Times New Roman" panose="02020603050405020304" pitchFamily="18" charset="0"/>
              </a:rPr>
              <a:t>the </a:t>
            </a:r>
            <a:r>
              <a:rPr lang="en-US" spc="-75" dirty="0">
                <a:solidFill>
                  <a:schemeClr val="tx1"/>
                </a:solidFill>
                <a:latin typeface="Times New Roman" panose="02020603050405020304" pitchFamily="18" charset="0"/>
                <a:cs typeface="Times New Roman" panose="02020603050405020304" pitchFamily="18" charset="0"/>
              </a:rPr>
              <a:t>destination</a:t>
            </a:r>
            <a:r>
              <a:rPr lang="en-US" spc="-355" dirty="0">
                <a:solidFill>
                  <a:schemeClr val="tx1"/>
                </a:solidFill>
                <a:latin typeface="Times New Roman" panose="02020603050405020304" pitchFamily="18" charset="0"/>
                <a:cs typeface="Times New Roman" panose="02020603050405020304" pitchFamily="18" charset="0"/>
              </a:rPr>
              <a:t> </a:t>
            </a:r>
            <a:r>
              <a:rPr lang="en-US" spc="-165" dirty="0">
                <a:solidFill>
                  <a:schemeClr val="tx1"/>
                </a:solidFill>
                <a:latin typeface="Times New Roman" panose="02020603050405020304" pitchFamily="18" charset="0"/>
                <a:cs typeface="Times New Roman" panose="02020603050405020304" pitchFamily="18" charset="0"/>
              </a:rPr>
              <a:t>address.</a:t>
            </a:r>
            <a:endParaRPr lang="en-US" dirty="0">
              <a:solidFill>
                <a:schemeClr val="tx1"/>
              </a:solidFill>
              <a:latin typeface="Times New Roman" panose="02020603050405020304" pitchFamily="18" charset="0"/>
              <a:cs typeface="Times New Roman" panose="02020603050405020304" pitchFamily="18" charset="0"/>
            </a:endParaRPr>
          </a:p>
          <a:p>
            <a:pPr marL="355600" marR="5080" indent="-342900">
              <a:lnSpc>
                <a:spcPts val="3240"/>
              </a:lnSpc>
              <a:spcBef>
                <a:spcPts val="720"/>
              </a:spcBef>
              <a:buChar char="•"/>
              <a:tabLst>
                <a:tab pos="355600" algn="l"/>
                <a:tab pos="356235" algn="l"/>
              </a:tabLst>
            </a:pPr>
            <a:r>
              <a:rPr lang="en-US" spc="-130" dirty="0">
                <a:solidFill>
                  <a:schemeClr val="tx1"/>
                </a:solidFill>
                <a:latin typeface="Times New Roman" panose="02020603050405020304" pitchFamily="18" charset="0"/>
                <a:cs typeface="Times New Roman" panose="02020603050405020304" pitchFamily="18" charset="0"/>
              </a:rPr>
              <a:t>Switching </a:t>
            </a:r>
            <a:r>
              <a:rPr lang="en-US" spc="-40" dirty="0">
                <a:solidFill>
                  <a:schemeClr val="tx1"/>
                </a:solidFill>
                <a:latin typeface="Times New Roman" panose="02020603050405020304" pitchFamily="18" charset="0"/>
                <a:cs typeface="Times New Roman" panose="02020603050405020304" pitchFamily="18" charset="0"/>
              </a:rPr>
              <a:t>in </a:t>
            </a:r>
            <a:r>
              <a:rPr lang="en-US" spc="-35" dirty="0">
                <a:solidFill>
                  <a:schemeClr val="tx1"/>
                </a:solidFill>
                <a:latin typeface="Times New Roman" panose="02020603050405020304" pitchFamily="18" charset="0"/>
                <a:cs typeface="Times New Roman" panose="02020603050405020304" pitchFamily="18" charset="0"/>
              </a:rPr>
              <a:t>the </a:t>
            </a:r>
            <a:r>
              <a:rPr lang="en-US" b="1" spc="-45" dirty="0" smtClean="0">
                <a:solidFill>
                  <a:schemeClr val="tx1"/>
                </a:solidFill>
                <a:latin typeface="Times New Roman" panose="02020603050405020304" pitchFamily="18" charset="0"/>
                <a:cs typeface="Times New Roman" panose="02020603050405020304" pitchFamily="18" charset="0"/>
              </a:rPr>
              <a:t>internet</a:t>
            </a:r>
            <a:r>
              <a:rPr lang="en-US" spc="-615" dirty="0" smtClean="0">
                <a:solidFill>
                  <a:schemeClr val="tx1"/>
                </a:solidFill>
                <a:latin typeface="Times New Roman" panose="02020603050405020304" pitchFamily="18" charset="0"/>
                <a:cs typeface="Times New Roman" panose="02020603050405020304" pitchFamily="18" charset="0"/>
              </a:rPr>
              <a:t>  </a:t>
            </a:r>
            <a:r>
              <a:rPr lang="en-US" spc="-155" dirty="0" smtClean="0">
                <a:solidFill>
                  <a:schemeClr val="tx1"/>
                </a:solidFill>
                <a:latin typeface="Times New Roman" panose="02020603050405020304" pitchFamily="18" charset="0"/>
                <a:cs typeface="Times New Roman" panose="02020603050405020304" pitchFamily="18" charset="0"/>
              </a:rPr>
              <a:t>is </a:t>
            </a:r>
            <a:r>
              <a:rPr lang="en-US" spc="-120" dirty="0">
                <a:solidFill>
                  <a:schemeClr val="tx1"/>
                </a:solidFill>
                <a:latin typeface="Times New Roman" panose="02020603050405020304" pitchFamily="18" charset="0"/>
                <a:cs typeface="Times New Roman" panose="02020603050405020304" pitchFamily="18" charset="0"/>
              </a:rPr>
              <a:t>done by </a:t>
            </a:r>
            <a:r>
              <a:rPr lang="en-US" spc="-155" dirty="0">
                <a:solidFill>
                  <a:schemeClr val="tx1"/>
                </a:solidFill>
                <a:latin typeface="Times New Roman" panose="02020603050405020304" pitchFamily="18" charset="0"/>
                <a:cs typeface="Times New Roman" panose="02020603050405020304" pitchFamily="18" charset="0"/>
              </a:rPr>
              <a:t>using </a:t>
            </a:r>
            <a:r>
              <a:rPr lang="en-US" spc="-35" dirty="0">
                <a:solidFill>
                  <a:schemeClr val="tx1"/>
                </a:solidFill>
                <a:latin typeface="Times New Roman" panose="02020603050405020304" pitchFamily="18" charset="0"/>
                <a:cs typeface="Times New Roman" panose="02020603050405020304" pitchFamily="18" charset="0"/>
              </a:rPr>
              <a:t>the  </a:t>
            </a:r>
            <a:r>
              <a:rPr lang="en-US" b="1" spc="-140" dirty="0">
                <a:solidFill>
                  <a:schemeClr val="tx1"/>
                </a:solidFill>
                <a:latin typeface="Times New Roman" panose="02020603050405020304" pitchFamily="18" charset="0"/>
                <a:cs typeface="Times New Roman" panose="02020603050405020304" pitchFamily="18" charset="0"/>
              </a:rPr>
              <a:t>packet </a:t>
            </a:r>
            <a:r>
              <a:rPr lang="en-US" b="1" spc="-100" dirty="0">
                <a:solidFill>
                  <a:schemeClr val="tx1"/>
                </a:solidFill>
                <a:latin typeface="Times New Roman" panose="02020603050405020304" pitchFamily="18" charset="0"/>
                <a:cs typeface="Times New Roman" panose="02020603050405020304" pitchFamily="18" charset="0"/>
              </a:rPr>
              <a:t>switching</a:t>
            </a:r>
            <a:r>
              <a:rPr lang="en-US" spc="-100" dirty="0">
                <a:solidFill>
                  <a:schemeClr val="tx1"/>
                </a:solidFill>
                <a:latin typeface="Times New Roman" panose="02020603050405020304" pitchFamily="18" charset="0"/>
                <a:cs typeface="Times New Roman" panose="02020603050405020304" pitchFamily="18" charset="0"/>
              </a:rPr>
              <a:t> </a:t>
            </a:r>
            <a:r>
              <a:rPr lang="en-US" spc="-45" dirty="0">
                <a:solidFill>
                  <a:schemeClr val="tx1"/>
                </a:solidFill>
                <a:latin typeface="Times New Roman" panose="02020603050405020304" pitchFamily="18" charset="0"/>
                <a:cs typeface="Times New Roman" panose="02020603050405020304" pitchFamily="18" charset="0"/>
              </a:rPr>
              <a:t>at </a:t>
            </a:r>
            <a:r>
              <a:rPr lang="en-US" spc="-35" dirty="0">
                <a:solidFill>
                  <a:schemeClr val="tx1"/>
                </a:solidFill>
                <a:latin typeface="Times New Roman" panose="02020603050405020304" pitchFamily="18" charset="0"/>
                <a:cs typeface="Times New Roman" panose="02020603050405020304" pitchFamily="18" charset="0"/>
              </a:rPr>
              <a:t>the </a:t>
            </a:r>
            <a:r>
              <a:rPr lang="en-US" spc="-55" dirty="0">
                <a:solidFill>
                  <a:schemeClr val="tx1"/>
                </a:solidFill>
                <a:latin typeface="Times New Roman" panose="02020603050405020304" pitchFamily="18" charset="0"/>
                <a:cs typeface="Times New Roman" panose="02020603050405020304" pitchFamily="18" charset="0"/>
              </a:rPr>
              <a:t>network</a:t>
            </a:r>
            <a:r>
              <a:rPr lang="en-US" spc="-550" dirty="0">
                <a:solidFill>
                  <a:schemeClr val="tx1"/>
                </a:solidFill>
                <a:latin typeface="Times New Roman" panose="02020603050405020304" pitchFamily="18" charset="0"/>
                <a:cs typeface="Times New Roman" panose="02020603050405020304" pitchFamily="18" charset="0"/>
              </a:rPr>
              <a:t> </a:t>
            </a:r>
            <a:r>
              <a:rPr lang="en-US" spc="-165" dirty="0">
                <a:solidFill>
                  <a:schemeClr val="tx1"/>
                </a:solidFill>
                <a:latin typeface="Times New Roman" panose="02020603050405020304" pitchFamily="18" charset="0"/>
                <a:cs typeface="Times New Roman" panose="02020603050405020304" pitchFamily="18" charset="0"/>
              </a:rPr>
              <a:t>layer.</a:t>
            </a:r>
            <a:endParaRPr lang="en-US"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09684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492235" y="6465214"/>
            <a:ext cx="128270" cy="177800"/>
          </a:xfrm>
          <a:prstGeom prst="rect">
            <a:avLst/>
          </a:prstGeom>
        </p:spPr>
        <p:txBody>
          <a:bodyPr vert="horz" wrap="square" lIns="0" tIns="0" rIns="0" bIns="0" rtlCol="0">
            <a:spAutoFit/>
          </a:bodyPr>
          <a:lstStyle/>
          <a:p>
            <a:pPr marL="25400">
              <a:lnSpc>
                <a:spcPts val="1240"/>
              </a:lnSpc>
            </a:pPr>
            <a:fld id="{81D60167-4931-47E6-BA6A-407CBD079E47}" type="slidenum">
              <a:rPr sz="1200" spc="-60" dirty="0">
                <a:solidFill>
                  <a:srgbClr val="888888"/>
                </a:solidFill>
                <a:latin typeface="Arial"/>
                <a:cs typeface="Arial"/>
              </a:rPr>
              <a:t>3</a:t>
            </a:fld>
            <a:endParaRPr sz="1200" dirty="0">
              <a:latin typeface="Arial"/>
              <a:cs typeface="Arial"/>
            </a:endParaRPr>
          </a:p>
        </p:txBody>
      </p:sp>
      <p:sp>
        <p:nvSpPr>
          <p:cNvPr id="2" name="object 2"/>
          <p:cNvSpPr txBox="1">
            <a:spLocks noGrp="1"/>
          </p:cNvSpPr>
          <p:nvPr>
            <p:ph type="title"/>
          </p:nvPr>
        </p:nvSpPr>
        <p:spPr>
          <a:xfrm>
            <a:off x="2373629" y="461899"/>
            <a:ext cx="4396740" cy="696595"/>
          </a:xfrm>
          <a:prstGeom prst="rect">
            <a:avLst/>
          </a:prstGeom>
        </p:spPr>
        <p:txBody>
          <a:bodyPr vert="horz" wrap="square" lIns="0" tIns="13335" rIns="0" bIns="0" rtlCol="0">
            <a:spAutoFit/>
          </a:bodyPr>
          <a:lstStyle/>
          <a:p>
            <a:pPr marL="12700">
              <a:lnSpc>
                <a:spcPct val="100000"/>
              </a:lnSpc>
              <a:spcBef>
                <a:spcPts val="105"/>
              </a:spcBef>
            </a:pPr>
            <a:r>
              <a:rPr b="1" spc="-175" dirty="0">
                <a:latin typeface="Times New Roman" panose="02020603050405020304" pitchFamily="18" charset="0"/>
                <a:cs typeface="Times New Roman" panose="02020603050405020304" pitchFamily="18" charset="0"/>
              </a:rPr>
              <a:t>Computer</a:t>
            </a:r>
            <a:r>
              <a:rPr b="1" spc="-300" dirty="0">
                <a:latin typeface="Times New Roman" panose="02020603050405020304" pitchFamily="18" charset="0"/>
                <a:cs typeface="Times New Roman" panose="02020603050405020304" pitchFamily="18" charset="0"/>
              </a:rPr>
              <a:t> </a:t>
            </a:r>
            <a:r>
              <a:rPr b="1" spc="-100" dirty="0">
                <a:latin typeface="Times New Roman" panose="02020603050405020304" pitchFamily="18" charset="0"/>
                <a:cs typeface="Times New Roman" panose="02020603050405020304" pitchFamily="18" charset="0"/>
              </a:rPr>
              <a:t>Network</a:t>
            </a:r>
          </a:p>
        </p:txBody>
      </p:sp>
      <p:sp>
        <p:nvSpPr>
          <p:cNvPr id="3" name="object 3"/>
          <p:cNvSpPr txBox="1"/>
          <p:nvPr/>
        </p:nvSpPr>
        <p:spPr>
          <a:xfrm>
            <a:off x="381000" y="1523999"/>
            <a:ext cx="8686800" cy="2129429"/>
          </a:xfrm>
          <a:prstGeom prst="rect">
            <a:avLst/>
          </a:prstGeom>
        </p:spPr>
        <p:txBody>
          <a:bodyPr vert="horz" wrap="square" lIns="0" tIns="13335" rIns="0" bIns="0" rtlCol="0">
            <a:spAutoFit/>
          </a:bodyPr>
          <a:lstStyle/>
          <a:p>
            <a:pPr marL="355600" indent="-342900">
              <a:lnSpc>
                <a:spcPts val="2875"/>
              </a:lnSpc>
              <a:buFont typeface="Wingdings" panose="05000000000000000000" pitchFamily="2" charset="2"/>
              <a:buChar char="ü"/>
              <a:tabLst>
                <a:tab pos="355600" algn="l"/>
                <a:tab pos="356235" algn="l"/>
              </a:tabLst>
            </a:pPr>
            <a:r>
              <a:rPr lang="en-IN" sz="2400" spc="-75" dirty="0">
                <a:latin typeface="Arial"/>
                <a:cs typeface="Arial"/>
              </a:rPr>
              <a:t> </a:t>
            </a:r>
            <a:r>
              <a:rPr lang="en-IN" sz="2400" spc="-75" dirty="0" smtClean="0">
                <a:latin typeface="Arial"/>
                <a:cs typeface="Arial"/>
              </a:rPr>
              <a:t>        </a:t>
            </a:r>
            <a:r>
              <a:rPr lang="en-IN" sz="3200" spc="-75" dirty="0" smtClean="0">
                <a:latin typeface="Times New Roman" panose="02020603050405020304" pitchFamily="18" charset="0"/>
                <a:cs typeface="Times New Roman" panose="02020603050405020304" pitchFamily="18" charset="0"/>
              </a:rPr>
              <a:t>Overview of the internet</a:t>
            </a:r>
          </a:p>
          <a:p>
            <a:pPr marL="1023620" lvl="1" indent="-514350">
              <a:lnSpc>
                <a:spcPts val="3354"/>
              </a:lnSpc>
              <a:buFont typeface="Wingdings" panose="05000000000000000000" pitchFamily="2" charset="2"/>
              <a:buChar char="ü"/>
              <a:tabLst>
                <a:tab pos="796290" algn="l"/>
              </a:tabLst>
            </a:pPr>
            <a:r>
              <a:rPr lang="en-IN" sz="3200" spc="-70" dirty="0" smtClean="0">
                <a:latin typeface="Times New Roman" panose="02020603050405020304" pitchFamily="18" charset="0"/>
                <a:cs typeface="Times New Roman" panose="02020603050405020304" pitchFamily="18" charset="0"/>
              </a:rPr>
              <a:t>The </a:t>
            </a:r>
            <a:r>
              <a:rPr sz="3200" spc="-70" dirty="0" smtClean="0">
                <a:latin typeface="Times New Roman" panose="02020603050405020304" pitchFamily="18" charset="0"/>
                <a:cs typeface="Times New Roman" panose="02020603050405020304" pitchFamily="18" charset="0"/>
              </a:rPr>
              <a:t>Network </a:t>
            </a:r>
            <a:r>
              <a:rPr sz="3200" spc="-155" dirty="0" smtClean="0">
                <a:latin typeface="Times New Roman" panose="02020603050405020304" pitchFamily="18" charset="0"/>
                <a:cs typeface="Times New Roman" panose="02020603050405020304" pitchFamily="18" charset="0"/>
              </a:rPr>
              <a:t>edge</a:t>
            </a:r>
            <a:r>
              <a:rPr lang="en-IN" sz="3200" spc="-155" dirty="0" smtClean="0">
                <a:latin typeface="Times New Roman" panose="02020603050405020304" pitchFamily="18" charset="0"/>
                <a:cs typeface="Times New Roman" panose="02020603050405020304" pitchFamily="18" charset="0"/>
              </a:rPr>
              <a:t>—Access N/</a:t>
            </a:r>
            <a:r>
              <a:rPr lang="en-IN" sz="3200" spc="-155" dirty="0" err="1" smtClean="0">
                <a:latin typeface="Times New Roman" panose="02020603050405020304" pitchFamily="18" charset="0"/>
                <a:cs typeface="Times New Roman" panose="02020603050405020304" pitchFamily="18" charset="0"/>
              </a:rPr>
              <a:t>Ws</a:t>
            </a:r>
            <a:r>
              <a:rPr lang="en-IN" sz="3200" spc="-155" dirty="0" smtClean="0">
                <a:latin typeface="Times New Roman" panose="02020603050405020304" pitchFamily="18" charset="0"/>
                <a:cs typeface="Times New Roman" panose="02020603050405020304" pitchFamily="18" charset="0"/>
              </a:rPr>
              <a:t>, Physical media</a:t>
            </a:r>
          </a:p>
          <a:p>
            <a:pPr marL="1023620" lvl="1" indent="-514350">
              <a:lnSpc>
                <a:spcPts val="3354"/>
              </a:lnSpc>
              <a:buFont typeface="Wingdings" panose="05000000000000000000" pitchFamily="2" charset="2"/>
              <a:buChar char="ü"/>
              <a:tabLst>
                <a:tab pos="796290" algn="l"/>
              </a:tabLst>
            </a:pPr>
            <a:r>
              <a:rPr lang="en-IN" sz="3200" spc="-155" dirty="0" smtClean="0">
                <a:latin typeface="Times New Roman" panose="02020603050405020304" pitchFamily="18" charset="0"/>
                <a:cs typeface="Times New Roman" panose="02020603050405020304" pitchFamily="18" charset="0"/>
              </a:rPr>
              <a:t>The</a:t>
            </a:r>
            <a:r>
              <a:rPr sz="3200" spc="-155" dirty="0" smtClean="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Network</a:t>
            </a:r>
            <a:r>
              <a:rPr sz="3200" spc="-215" dirty="0">
                <a:latin typeface="Times New Roman" panose="02020603050405020304" pitchFamily="18" charset="0"/>
                <a:cs typeface="Times New Roman" panose="02020603050405020304" pitchFamily="18" charset="0"/>
              </a:rPr>
              <a:t> </a:t>
            </a:r>
            <a:r>
              <a:rPr sz="3200" spc="-125" dirty="0" smtClean="0">
                <a:latin typeface="Times New Roman" panose="02020603050405020304" pitchFamily="18" charset="0"/>
                <a:cs typeface="Times New Roman" panose="02020603050405020304" pitchFamily="18" charset="0"/>
              </a:rPr>
              <a:t>core</a:t>
            </a:r>
            <a:r>
              <a:rPr lang="en-IN" sz="3200" spc="-125" dirty="0" smtClean="0">
                <a:latin typeface="Times New Roman" panose="02020603050405020304" pitchFamily="18" charset="0"/>
                <a:cs typeface="Times New Roman" panose="02020603050405020304" pitchFamily="18" charset="0"/>
              </a:rPr>
              <a:t>---packet  circuit Switching </a:t>
            </a:r>
            <a:endParaRPr lang="en-IN" sz="3200" dirty="0">
              <a:latin typeface="Times New Roman" panose="02020603050405020304" pitchFamily="18" charset="0"/>
              <a:cs typeface="Times New Roman" panose="02020603050405020304" pitchFamily="18" charset="0"/>
            </a:endParaRPr>
          </a:p>
          <a:p>
            <a:pPr marL="1023620" lvl="1" indent="-514350">
              <a:lnSpc>
                <a:spcPts val="3354"/>
              </a:lnSpc>
              <a:buFont typeface="Wingdings" panose="05000000000000000000" pitchFamily="2" charset="2"/>
              <a:buChar char="ü"/>
              <a:tabLst>
                <a:tab pos="796290" algn="l"/>
              </a:tabLst>
            </a:pPr>
            <a:r>
              <a:rPr lang="en-IN" sz="3200" spc="-165" dirty="0">
                <a:latin typeface="Times New Roman" panose="02020603050405020304" pitchFamily="18" charset="0"/>
                <a:cs typeface="Times New Roman" panose="02020603050405020304" pitchFamily="18" charset="0"/>
              </a:rPr>
              <a:t> </a:t>
            </a:r>
            <a:r>
              <a:rPr sz="3200" spc="-165" dirty="0" smtClean="0">
                <a:latin typeface="Times New Roman" panose="02020603050405020304" pitchFamily="18" charset="0"/>
                <a:cs typeface="Times New Roman" panose="02020603050405020304" pitchFamily="18" charset="0"/>
              </a:rPr>
              <a:t>Delay </a:t>
            </a:r>
            <a:r>
              <a:rPr lang="en-IN" sz="3200" spc="-165" dirty="0" smtClean="0">
                <a:latin typeface="Times New Roman" panose="02020603050405020304" pitchFamily="18" charset="0"/>
                <a:cs typeface="Times New Roman" panose="02020603050405020304" pitchFamily="18" charset="0"/>
              </a:rPr>
              <a:t>, </a:t>
            </a:r>
            <a:r>
              <a:rPr sz="3200" spc="-135" dirty="0" smtClean="0">
                <a:latin typeface="Times New Roman" panose="02020603050405020304" pitchFamily="18" charset="0"/>
                <a:cs typeface="Times New Roman" panose="02020603050405020304" pitchFamily="18" charset="0"/>
              </a:rPr>
              <a:t>loss</a:t>
            </a:r>
            <a:r>
              <a:rPr sz="3200" spc="-135" dirty="0">
                <a:latin typeface="Times New Roman" panose="02020603050405020304" pitchFamily="18" charset="0"/>
                <a:cs typeface="Times New Roman" panose="02020603050405020304" pitchFamily="18" charset="0"/>
              </a:rPr>
              <a:t>,</a:t>
            </a:r>
            <a:r>
              <a:rPr sz="3200" spc="-105" dirty="0">
                <a:latin typeface="Times New Roman" panose="02020603050405020304" pitchFamily="18" charset="0"/>
                <a:cs typeface="Times New Roman" panose="02020603050405020304" pitchFamily="18" charset="0"/>
              </a:rPr>
              <a:t> </a:t>
            </a:r>
            <a:r>
              <a:rPr sz="3200" spc="-40" dirty="0">
                <a:latin typeface="Times New Roman" panose="02020603050405020304" pitchFamily="18" charset="0"/>
                <a:cs typeface="Times New Roman" panose="02020603050405020304" pitchFamily="18" charset="0"/>
              </a:rPr>
              <a:t>throughput</a:t>
            </a:r>
            <a:endParaRPr sz="3200" dirty="0">
              <a:latin typeface="Times New Roman" panose="02020603050405020304" pitchFamily="18" charset="0"/>
              <a:cs typeface="Times New Roman" panose="02020603050405020304" pitchFamily="18" charset="0"/>
            </a:endParaRPr>
          </a:p>
          <a:p>
            <a:pPr marL="1023620" lvl="1" indent="-514350">
              <a:lnSpc>
                <a:spcPts val="3350"/>
              </a:lnSpc>
              <a:buFont typeface="Wingdings" panose="05000000000000000000" pitchFamily="2" charset="2"/>
              <a:buChar char="ü"/>
              <a:tabLst>
                <a:tab pos="796290" algn="l"/>
              </a:tabLst>
            </a:pPr>
            <a:r>
              <a:rPr sz="3200" spc="-100" dirty="0" smtClean="0">
                <a:latin typeface="Times New Roman" panose="02020603050405020304" pitchFamily="18" charset="0"/>
                <a:cs typeface="Times New Roman" panose="02020603050405020304" pitchFamily="18" charset="0"/>
              </a:rPr>
              <a:t>Protocol</a:t>
            </a:r>
            <a:r>
              <a:rPr sz="3200" spc="-145" dirty="0" smtClean="0">
                <a:latin typeface="Times New Roman" panose="02020603050405020304" pitchFamily="18" charset="0"/>
                <a:cs typeface="Times New Roman" panose="02020603050405020304" pitchFamily="18" charset="0"/>
              </a:rPr>
              <a:t> </a:t>
            </a:r>
            <a:r>
              <a:rPr sz="3200" spc="-114" dirty="0">
                <a:latin typeface="Times New Roman" panose="02020603050405020304" pitchFamily="18" charset="0"/>
                <a:cs typeface="Times New Roman" panose="02020603050405020304" pitchFamily="18" charset="0"/>
              </a:rPr>
              <a:t>layering</a:t>
            </a:r>
            <a:endParaRPr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9720" y="96723"/>
            <a:ext cx="8310880" cy="504625"/>
          </a:xfrm>
          <a:prstGeom prst="rect">
            <a:avLst/>
          </a:prstGeom>
        </p:spPr>
        <p:txBody>
          <a:bodyPr vert="horz" wrap="square" lIns="0" tIns="12065" rIns="0" bIns="0" rtlCol="0">
            <a:spAutoFit/>
          </a:bodyPr>
          <a:lstStyle/>
          <a:p>
            <a:pPr marL="12700">
              <a:lnSpc>
                <a:spcPct val="100000"/>
              </a:lnSpc>
              <a:spcBef>
                <a:spcPts val="95"/>
              </a:spcBef>
            </a:pPr>
            <a:r>
              <a:rPr sz="3200" b="1" spc="-5" dirty="0">
                <a:latin typeface="Times New Roman"/>
                <a:cs typeface="Times New Roman"/>
              </a:rPr>
              <a:t>A packet-switched</a:t>
            </a:r>
            <a:r>
              <a:rPr sz="3200" b="1" spc="-204" dirty="0">
                <a:latin typeface="Times New Roman"/>
                <a:cs typeface="Times New Roman"/>
              </a:rPr>
              <a:t> </a:t>
            </a:r>
            <a:r>
              <a:rPr sz="3200" b="1" spc="-5" dirty="0">
                <a:latin typeface="Times New Roman"/>
                <a:cs typeface="Times New Roman"/>
              </a:rPr>
              <a:t>network</a:t>
            </a:r>
            <a:endParaRPr sz="3200" b="1" dirty="0">
              <a:latin typeface="Times New Roman"/>
              <a:cs typeface="Times New Roman"/>
            </a:endParaRPr>
          </a:p>
        </p:txBody>
      </p:sp>
      <p:sp>
        <p:nvSpPr>
          <p:cNvPr id="3" name="object 3"/>
          <p:cNvSpPr/>
          <p:nvPr/>
        </p:nvSpPr>
        <p:spPr>
          <a:xfrm>
            <a:off x="457200" y="2863595"/>
            <a:ext cx="2694432" cy="23180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67400" y="2863595"/>
            <a:ext cx="2633472" cy="231800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667000" y="3968496"/>
            <a:ext cx="3671316" cy="10820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938272" y="1693164"/>
            <a:ext cx="3005328" cy="826008"/>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241385" cy="690574"/>
          </a:xfrm>
          <a:prstGeom prst="rect">
            <a:avLst/>
          </a:prstGeom>
        </p:spPr>
        <p:txBody>
          <a:bodyPr vert="horz" wrap="square" lIns="0" tIns="13335" rIns="0" bIns="0" rtlCol="0">
            <a:spAutoFit/>
          </a:bodyPr>
          <a:lstStyle/>
          <a:p>
            <a:pPr marL="12700">
              <a:lnSpc>
                <a:spcPct val="100000"/>
              </a:lnSpc>
              <a:spcBef>
                <a:spcPts val="105"/>
              </a:spcBef>
            </a:pPr>
            <a:r>
              <a:rPr b="1" spc="-950" dirty="0" smtClean="0">
                <a:latin typeface="Times New Roman" panose="02020603050405020304" pitchFamily="18" charset="0"/>
                <a:cs typeface="Times New Roman" panose="02020603050405020304" pitchFamily="18" charset="0"/>
              </a:rPr>
              <a:t>S</a:t>
            </a:r>
            <a:r>
              <a:rPr lang="en-IN" b="1" spc="-950" dirty="0" smtClean="0">
                <a:latin typeface="Times New Roman" panose="02020603050405020304" pitchFamily="18" charset="0"/>
                <a:cs typeface="Times New Roman" panose="02020603050405020304" pitchFamily="18" charset="0"/>
              </a:rPr>
              <a:t>   </a:t>
            </a:r>
            <a:r>
              <a:rPr b="1" spc="95" dirty="0" smtClean="0">
                <a:latin typeface="Times New Roman" panose="02020603050405020304" pitchFamily="18" charset="0"/>
                <a:cs typeface="Times New Roman" panose="02020603050405020304" pitchFamily="18" charset="0"/>
              </a:rPr>
              <a:t>wi</a:t>
            </a:r>
            <a:r>
              <a:rPr b="1" dirty="0" smtClean="0">
                <a:latin typeface="Times New Roman" panose="02020603050405020304" pitchFamily="18" charset="0"/>
                <a:cs typeface="Times New Roman" panose="02020603050405020304" pitchFamily="18" charset="0"/>
              </a:rPr>
              <a:t>t</a:t>
            </a:r>
            <a:r>
              <a:rPr b="1" spc="-190" dirty="0" smtClean="0">
                <a:latin typeface="Times New Roman" panose="02020603050405020304" pitchFamily="18" charset="0"/>
                <a:cs typeface="Times New Roman" panose="02020603050405020304" pitchFamily="18" charset="0"/>
              </a:rPr>
              <a:t>ching</a:t>
            </a:r>
            <a:endParaRPr b="1" spc="-190" dirty="0">
              <a:latin typeface="Times New Roman" panose="02020603050405020304" pitchFamily="18" charset="0"/>
              <a:cs typeface="Times New Roman" panose="02020603050405020304" pitchFamily="18" charset="0"/>
            </a:endParaRPr>
          </a:p>
        </p:txBody>
      </p:sp>
      <p:sp>
        <p:nvSpPr>
          <p:cNvPr id="3" name="object 3"/>
          <p:cNvSpPr txBox="1"/>
          <p:nvPr/>
        </p:nvSpPr>
        <p:spPr>
          <a:xfrm>
            <a:off x="0" y="1158494"/>
            <a:ext cx="9067800" cy="2680862"/>
          </a:xfrm>
          <a:prstGeom prst="rect">
            <a:avLst/>
          </a:prstGeom>
        </p:spPr>
        <p:txBody>
          <a:bodyPr vert="horz" wrap="square" lIns="0" tIns="13335" rIns="0" bIns="0" rtlCol="0">
            <a:spAutoFit/>
          </a:bodyPr>
          <a:lstStyle/>
          <a:p>
            <a:pPr marL="355600" marR="439420" indent="-342900">
              <a:lnSpc>
                <a:spcPct val="100000"/>
              </a:lnSpc>
              <a:spcBef>
                <a:spcPts val="105"/>
              </a:spcBef>
              <a:buChar char="•"/>
              <a:tabLst>
                <a:tab pos="355600" algn="l"/>
                <a:tab pos="356235" algn="l"/>
              </a:tabLst>
            </a:pPr>
            <a:r>
              <a:rPr sz="3200" b="1" spc="-105" dirty="0">
                <a:solidFill>
                  <a:schemeClr val="accent1"/>
                </a:solidFill>
                <a:latin typeface="Times New Roman" panose="02020603050405020304" pitchFamily="18" charset="0"/>
                <a:cs typeface="Times New Roman" panose="02020603050405020304" pitchFamily="18" charset="0"/>
              </a:rPr>
              <a:t>Circuit </a:t>
            </a:r>
            <a:r>
              <a:rPr sz="3200" b="1" spc="-140" dirty="0">
                <a:solidFill>
                  <a:schemeClr val="accent1"/>
                </a:solidFill>
                <a:latin typeface="Times New Roman" panose="02020603050405020304" pitchFamily="18" charset="0"/>
                <a:cs typeface="Times New Roman" panose="02020603050405020304" pitchFamily="18" charset="0"/>
              </a:rPr>
              <a:t>Switching </a:t>
            </a:r>
            <a:r>
              <a:rPr sz="3200" spc="-185" dirty="0">
                <a:latin typeface="Times New Roman" panose="02020603050405020304" pitchFamily="18" charset="0"/>
                <a:cs typeface="Times New Roman" panose="02020603050405020304" pitchFamily="18" charset="0"/>
              </a:rPr>
              <a:t>– </a:t>
            </a:r>
            <a:r>
              <a:rPr sz="3200" spc="-120" dirty="0">
                <a:latin typeface="Times New Roman" panose="02020603050405020304" pitchFamily="18" charset="0"/>
                <a:cs typeface="Times New Roman" panose="02020603050405020304" pitchFamily="18" charset="0"/>
              </a:rPr>
              <a:t>dedicated </a:t>
            </a:r>
            <a:r>
              <a:rPr sz="3200" spc="-100" dirty="0">
                <a:latin typeface="Times New Roman" panose="02020603050405020304" pitchFamily="18" charset="0"/>
                <a:cs typeface="Times New Roman" panose="02020603050405020304" pitchFamily="18" charset="0"/>
              </a:rPr>
              <a:t>connection  </a:t>
            </a:r>
            <a:r>
              <a:rPr sz="3200" spc="-95" dirty="0">
                <a:latin typeface="Times New Roman" panose="02020603050405020304" pitchFamily="18" charset="0"/>
                <a:cs typeface="Times New Roman" panose="02020603050405020304" pitchFamily="18" charset="0"/>
              </a:rPr>
              <a:t>between </a:t>
            </a:r>
            <a:r>
              <a:rPr sz="3200" spc="10" dirty="0">
                <a:latin typeface="Times New Roman" panose="02020603050405020304" pitchFamily="18" charset="0"/>
                <a:cs typeface="Times New Roman" panose="02020603050405020304" pitchFamily="18" charset="0"/>
              </a:rPr>
              <a:t>two </a:t>
            </a:r>
            <a:r>
              <a:rPr sz="3200" spc="-95" dirty="0">
                <a:latin typeface="Times New Roman" panose="02020603050405020304" pitchFamily="18" charset="0"/>
                <a:cs typeface="Times New Roman" panose="02020603050405020304" pitchFamily="18" charset="0"/>
              </a:rPr>
              <a:t>endpoints, </a:t>
            </a:r>
            <a:r>
              <a:rPr sz="3200" spc="-185" dirty="0" smtClean="0">
                <a:latin typeface="Times New Roman" panose="02020603050405020304" pitchFamily="18" charset="0"/>
                <a:cs typeface="Times New Roman" panose="02020603050405020304" pitchFamily="18" charset="0"/>
              </a:rPr>
              <a:t>always</a:t>
            </a:r>
            <a:r>
              <a:rPr lang="en-IN" sz="3200" spc="-185" dirty="0" smtClean="0">
                <a:latin typeface="Times New Roman" panose="02020603050405020304" pitchFamily="18" charset="0"/>
                <a:cs typeface="Times New Roman" panose="02020603050405020304" pitchFamily="18" charset="0"/>
              </a:rPr>
              <a:t> </a:t>
            </a:r>
            <a:r>
              <a:rPr sz="3200" spc="-515" dirty="0" smtClean="0">
                <a:latin typeface="Times New Roman" panose="02020603050405020304" pitchFamily="18" charset="0"/>
                <a:cs typeface="Times New Roman" panose="02020603050405020304" pitchFamily="18" charset="0"/>
              </a:rPr>
              <a:t> </a:t>
            </a:r>
            <a:r>
              <a:rPr sz="3200" spc="-130" dirty="0">
                <a:latin typeface="Times New Roman" panose="02020603050405020304" pitchFamily="18" charset="0"/>
                <a:cs typeface="Times New Roman" panose="02020603050405020304" pitchFamily="18" charset="0"/>
              </a:rPr>
              <a:t>available.</a:t>
            </a:r>
            <a:endParaRPr sz="3200" dirty="0">
              <a:latin typeface="Times New Roman" panose="02020603050405020304" pitchFamily="18" charset="0"/>
              <a:cs typeface="Times New Roman" panose="02020603050405020304" pitchFamily="18" charset="0"/>
            </a:endParaRPr>
          </a:p>
          <a:p>
            <a:pPr marL="355600" marR="5080" indent="-342900">
              <a:lnSpc>
                <a:spcPct val="100000"/>
              </a:lnSpc>
              <a:spcBef>
                <a:spcPts val="770"/>
              </a:spcBef>
              <a:buChar char="•"/>
              <a:tabLst>
                <a:tab pos="355600" algn="l"/>
                <a:tab pos="356235" algn="l"/>
              </a:tabLst>
            </a:pPr>
            <a:r>
              <a:rPr sz="3200" b="1" spc="-220" dirty="0">
                <a:solidFill>
                  <a:schemeClr val="accent1"/>
                </a:solidFill>
                <a:latin typeface="Times New Roman" panose="02020603050405020304" pitchFamily="18" charset="0"/>
                <a:cs typeface="Times New Roman" panose="02020603050405020304" pitchFamily="18" charset="0"/>
              </a:rPr>
              <a:t>Packet </a:t>
            </a:r>
            <a:r>
              <a:rPr sz="3200" b="1" spc="-140" dirty="0">
                <a:solidFill>
                  <a:schemeClr val="accent1"/>
                </a:solidFill>
                <a:latin typeface="Times New Roman" panose="02020603050405020304" pitchFamily="18" charset="0"/>
                <a:cs typeface="Times New Roman" panose="02020603050405020304" pitchFamily="18" charset="0"/>
              </a:rPr>
              <a:t>Switching </a:t>
            </a:r>
            <a:r>
              <a:rPr sz="3200" spc="-185" dirty="0">
                <a:latin typeface="Times New Roman" panose="02020603050405020304" pitchFamily="18" charset="0"/>
                <a:cs typeface="Times New Roman" panose="02020603050405020304" pitchFamily="18" charset="0"/>
              </a:rPr>
              <a:t>– </a:t>
            </a:r>
            <a:r>
              <a:rPr sz="3200" spc="-250" dirty="0">
                <a:latin typeface="Times New Roman" panose="02020603050405020304" pitchFamily="18" charset="0"/>
                <a:cs typeface="Times New Roman" panose="02020603050405020304" pitchFamily="18" charset="0"/>
              </a:rPr>
              <a:t>uses </a:t>
            </a:r>
            <a:r>
              <a:rPr sz="3200" spc="-160" dirty="0">
                <a:latin typeface="Times New Roman" panose="02020603050405020304" pitchFamily="18" charset="0"/>
                <a:cs typeface="Times New Roman" panose="02020603050405020304" pitchFamily="18" charset="0"/>
              </a:rPr>
              <a:t>blocks </a:t>
            </a:r>
            <a:r>
              <a:rPr sz="3200" spc="-5" dirty="0">
                <a:latin typeface="Times New Roman" panose="02020603050405020304" pitchFamily="18" charset="0"/>
                <a:cs typeface="Times New Roman" panose="02020603050405020304" pitchFamily="18" charset="0"/>
              </a:rPr>
              <a:t>of </a:t>
            </a:r>
            <a:r>
              <a:rPr sz="3200" spc="-125" dirty="0">
                <a:latin typeface="Times New Roman" panose="02020603050405020304" pitchFamily="18" charset="0"/>
                <a:cs typeface="Times New Roman" panose="02020603050405020304" pitchFamily="18" charset="0"/>
              </a:rPr>
              <a:t>data</a:t>
            </a:r>
            <a:r>
              <a:rPr sz="3200" spc="-220" dirty="0">
                <a:latin typeface="Times New Roman" panose="02020603050405020304" pitchFamily="18" charset="0"/>
                <a:cs typeface="Times New Roman" panose="02020603050405020304" pitchFamily="18" charset="0"/>
              </a:rPr>
              <a:t> </a:t>
            </a:r>
            <a:r>
              <a:rPr sz="3200" spc="-125" dirty="0">
                <a:latin typeface="Times New Roman" panose="02020603050405020304" pitchFamily="18" charset="0"/>
                <a:cs typeface="Times New Roman" panose="02020603050405020304" pitchFamily="18" charset="0"/>
              </a:rPr>
              <a:t>called  </a:t>
            </a:r>
            <a:r>
              <a:rPr sz="3200" spc="-170" dirty="0">
                <a:latin typeface="Times New Roman" panose="02020603050405020304" pitchFamily="18" charset="0"/>
                <a:cs typeface="Times New Roman" panose="02020603050405020304" pitchFamily="18" charset="0"/>
              </a:rPr>
              <a:t>packets, </a:t>
            </a:r>
            <a:r>
              <a:rPr sz="3200" spc="-250" dirty="0">
                <a:latin typeface="Times New Roman" panose="02020603050405020304" pitchFamily="18" charset="0"/>
                <a:cs typeface="Times New Roman" panose="02020603050405020304" pitchFamily="18" charset="0"/>
              </a:rPr>
              <a:t>uses </a:t>
            </a:r>
            <a:r>
              <a:rPr sz="3200" spc="-105" dirty="0">
                <a:latin typeface="Times New Roman" panose="02020603050405020304" pitchFamily="18" charset="0"/>
                <a:cs typeface="Times New Roman" panose="02020603050405020304" pitchFamily="18" charset="0"/>
              </a:rPr>
              <a:t>store </a:t>
            </a:r>
            <a:r>
              <a:rPr sz="3200" spc="-145" dirty="0">
                <a:latin typeface="Times New Roman" panose="02020603050405020304" pitchFamily="18" charset="0"/>
                <a:cs typeface="Times New Roman" panose="02020603050405020304" pitchFamily="18" charset="0"/>
              </a:rPr>
              <a:t>and </a:t>
            </a:r>
            <a:r>
              <a:rPr sz="3200" spc="-60" dirty="0">
                <a:latin typeface="Times New Roman" panose="02020603050405020304" pitchFamily="18" charset="0"/>
                <a:cs typeface="Times New Roman" panose="02020603050405020304" pitchFamily="18" charset="0"/>
              </a:rPr>
              <a:t>forward</a:t>
            </a:r>
            <a:r>
              <a:rPr sz="3200" spc="-165" dirty="0">
                <a:latin typeface="Times New Roman" panose="02020603050405020304" pitchFamily="18" charset="0"/>
                <a:cs typeface="Times New Roman" panose="02020603050405020304" pitchFamily="18" charset="0"/>
              </a:rPr>
              <a:t> </a:t>
            </a:r>
            <a:r>
              <a:rPr sz="3200" spc="-100" dirty="0" smtClean="0">
                <a:latin typeface="Times New Roman" panose="02020603050405020304" pitchFamily="18" charset="0"/>
                <a:cs typeface="Times New Roman" panose="02020603050405020304" pitchFamily="18" charset="0"/>
              </a:rPr>
              <a:t>technique</a:t>
            </a:r>
            <a:r>
              <a:rPr lang="en-IN" sz="3200" spc="-100"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sz="3200" spc="-165" dirty="0">
                <a:latin typeface="Times New Roman" panose="02020603050405020304" pitchFamily="18" charset="0"/>
                <a:cs typeface="Times New Roman" panose="02020603050405020304" pitchFamily="18" charset="0"/>
              </a:rPr>
              <a:t>Analogy </a:t>
            </a:r>
            <a:r>
              <a:rPr sz="3200" spc="-185" dirty="0">
                <a:latin typeface="Times New Roman" panose="02020603050405020304" pitchFamily="18" charset="0"/>
                <a:cs typeface="Times New Roman" panose="02020603050405020304" pitchFamily="18" charset="0"/>
              </a:rPr>
              <a:t>– </a:t>
            </a:r>
            <a:r>
              <a:rPr sz="3200" b="1" spc="-180" dirty="0">
                <a:latin typeface="Times New Roman" panose="02020603050405020304" pitchFamily="18" charset="0"/>
                <a:cs typeface="Times New Roman" panose="02020603050405020304" pitchFamily="18" charset="0"/>
              </a:rPr>
              <a:t>Telephone </a:t>
            </a:r>
            <a:r>
              <a:rPr sz="3200" b="1" spc="-75" dirty="0">
                <a:latin typeface="Times New Roman" panose="02020603050405020304" pitchFamily="18" charset="0"/>
                <a:cs typeface="Times New Roman" panose="02020603050405020304" pitchFamily="18" charset="0"/>
              </a:rPr>
              <a:t>Network </a:t>
            </a:r>
            <a:r>
              <a:rPr sz="3200" b="1" spc="-150" dirty="0">
                <a:latin typeface="Times New Roman" panose="02020603050405020304" pitchFamily="18" charset="0"/>
                <a:cs typeface="Times New Roman" panose="02020603050405020304" pitchFamily="18" charset="0"/>
              </a:rPr>
              <a:t>and</a:t>
            </a:r>
            <a:r>
              <a:rPr sz="3200" b="1" spc="-220" dirty="0">
                <a:latin typeface="Times New Roman" panose="02020603050405020304" pitchFamily="18" charset="0"/>
                <a:cs typeface="Times New Roman" panose="02020603050405020304" pitchFamily="18" charset="0"/>
              </a:rPr>
              <a:t> </a:t>
            </a:r>
            <a:r>
              <a:rPr sz="3200" b="1" spc="-114" dirty="0" smtClean="0">
                <a:latin typeface="Times New Roman" panose="02020603050405020304" pitchFamily="18" charset="0"/>
                <a:cs typeface="Times New Roman" panose="02020603050405020304" pitchFamily="18" charset="0"/>
              </a:rPr>
              <a:t>postal</a:t>
            </a:r>
            <a:r>
              <a:rPr lang="en-IN" sz="3200" b="1" spc="-114" dirty="0" smtClean="0">
                <a:latin typeface="Times New Roman" panose="02020603050405020304" pitchFamily="18" charset="0"/>
                <a:cs typeface="Times New Roman" panose="02020603050405020304" pitchFamily="18" charset="0"/>
              </a:rPr>
              <a:t> </a:t>
            </a:r>
            <a:r>
              <a:rPr sz="3200" b="1" spc="-240" dirty="0" smtClean="0">
                <a:latin typeface="Times New Roman" panose="02020603050405020304" pitchFamily="18" charset="0"/>
                <a:cs typeface="Times New Roman" panose="02020603050405020304" pitchFamily="18" charset="0"/>
              </a:rPr>
              <a:t>System</a:t>
            </a:r>
            <a:r>
              <a:rPr lang="en-IN" sz="3200" b="1" spc="-240" dirty="0" smtClean="0">
                <a:latin typeface="Times New Roman" panose="02020603050405020304" pitchFamily="18" charset="0"/>
                <a:cs typeface="Times New Roman" panose="02020603050405020304" pitchFamily="18" charset="0"/>
              </a:rPr>
              <a:t>.</a:t>
            </a:r>
            <a:endParaRP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8621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0" y="1607261"/>
            <a:ext cx="9144000" cy="1100942"/>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sz="3200" spc="-220" dirty="0">
                <a:latin typeface="Times New Roman" panose="02020603050405020304" pitchFamily="18" charset="0"/>
                <a:cs typeface="Times New Roman" panose="02020603050405020304" pitchFamily="18" charset="0"/>
              </a:rPr>
              <a:t>Packet </a:t>
            </a:r>
            <a:r>
              <a:rPr sz="3200" spc="-105" dirty="0">
                <a:latin typeface="Times New Roman" panose="02020603050405020304" pitchFamily="18" charset="0"/>
                <a:cs typeface="Times New Roman" panose="02020603050405020304" pitchFamily="18" charset="0"/>
              </a:rPr>
              <a:t>switching </a:t>
            </a:r>
            <a:r>
              <a:rPr sz="3200" spc="-165" dirty="0">
                <a:latin typeface="Times New Roman" panose="02020603050405020304" pitchFamily="18" charset="0"/>
                <a:cs typeface="Times New Roman" panose="02020603050405020304" pitchFamily="18" charset="0"/>
              </a:rPr>
              <a:t>is </a:t>
            </a:r>
            <a:r>
              <a:rPr sz="3200" b="1" spc="-185" dirty="0">
                <a:latin typeface="Times New Roman" panose="02020603050405020304" pitchFamily="18" charset="0"/>
                <a:cs typeface="Times New Roman" panose="02020603050405020304" pitchFamily="18" charset="0"/>
              </a:rPr>
              <a:t>more </a:t>
            </a:r>
            <a:r>
              <a:rPr sz="3200" b="1" spc="-204" dirty="0">
                <a:latin typeface="Times New Roman" panose="02020603050405020304" pitchFamily="18" charset="0"/>
                <a:cs typeface="Times New Roman" panose="02020603050405020304" pitchFamily="18" charset="0"/>
              </a:rPr>
              <a:t>efficient </a:t>
            </a:r>
            <a:r>
              <a:rPr sz="3200" spc="-65" dirty="0">
                <a:latin typeface="Times New Roman" panose="02020603050405020304" pitchFamily="18" charset="0"/>
                <a:cs typeface="Times New Roman" panose="02020603050405020304" pitchFamily="18" charset="0"/>
              </a:rPr>
              <a:t>than</a:t>
            </a:r>
            <a:r>
              <a:rPr sz="3200" spc="-254" dirty="0">
                <a:latin typeface="Times New Roman" panose="02020603050405020304" pitchFamily="18" charset="0"/>
                <a:cs typeface="Times New Roman" panose="02020603050405020304" pitchFamily="18" charset="0"/>
              </a:rPr>
              <a:t> </a:t>
            </a:r>
            <a:r>
              <a:rPr sz="3200" spc="-55" dirty="0">
                <a:latin typeface="Times New Roman" panose="02020603050405020304" pitchFamily="18" charset="0"/>
                <a:cs typeface="Times New Roman" panose="02020603050405020304" pitchFamily="18" charset="0"/>
              </a:rPr>
              <a:t>circuit  </a:t>
            </a:r>
            <a:r>
              <a:rPr sz="3200" spc="-105" dirty="0" smtClean="0">
                <a:latin typeface="Times New Roman" panose="02020603050405020304" pitchFamily="18" charset="0"/>
                <a:cs typeface="Times New Roman" panose="02020603050405020304" pitchFamily="18" charset="0"/>
              </a:rPr>
              <a:t>switching</a:t>
            </a:r>
            <a:r>
              <a:rPr lang="en-IN" sz="3200" spc="-10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sz="3200" spc="-240" dirty="0">
                <a:latin typeface="Times New Roman" panose="02020603050405020304" pitchFamily="18" charset="0"/>
                <a:cs typeface="Times New Roman" panose="02020603050405020304" pitchFamily="18" charset="0"/>
              </a:rPr>
              <a:t>Packets </a:t>
            </a:r>
            <a:r>
              <a:rPr sz="3200" spc="-195" dirty="0">
                <a:latin typeface="Times New Roman" panose="02020603050405020304" pitchFamily="18" charset="0"/>
                <a:cs typeface="Times New Roman" panose="02020603050405020304" pitchFamily="18" charset="0"/>
              </a:rPr>
              <a:t>may </a:t>
            </a:r>
            <a:r>
              <a:rPr sz="3200" spc="-100" dirty="0">
                <a:latin typeface="Times New Roman" panose="02020603050405020304" pitchFamily="18" charset="0"/>
                <a:cs typeface="Times New Roman" panose="02020603050405020304" pitchFamily="18" charset="0"/>
              </a:rPr>
              <a:t>encounter </a:t>
            </a:r>
            <a:r>
              <a:rPr sz="3200" spc="-190" dirty="0">
                <a:latin typeface="Times New Roman" panose="02020603050405020304" pitchFamily="18" charset="0"/>
                <a:cs typeface="Times New Roman" panose="02020603050405020304" pitchFamily="18" charset="0"/>
              </a:rPr>
              <a:t>some</a:t>
            </a:r>
            <a:r>
              <a:rPr sz="3200" spc="-160" dirty="0">
                <a:latin typeface="Times New Roman" panose="02020603050405020304" pitchFamily="18" charset="0"/>
                <a:cs typeface="Times New Roman" panose="02020603050405020304" pitchFamily="18" charset="0"/>
              </a:rPr>
              <a:t> </a:t>
            </a:r>
            <a:r>
              <a:rPr sz="3200" b="1" spc="-175" dirty="0" smtClean="0">
                <a:latin typeface="Times New Roman" panose="02020603050405020304" pitchFamily="18" charset="0"/>
                <a:cs typeface="Times New Roman" panose="02020603050405020304" pitchFamily="18" charset="0"/>
              </a:rPr>
              <a:t>delays</a:t>
            </a:r>
            <a:r>
              <a:rPr lang="en-IN" sz="3200" b="1" spc="-17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p:txBody>
      </p:sp>
      <p:sp>
        <p:nvSpPr>
          <p:cNvPr id="5" name="Title 4"/>
          <p:cNvSpPr>
            <a:spLocks noGrp="1"/>
          </p:cNvSpPr>
          <p:nvPr>
            <p:ph type="title"/>
          </p:nvPr>
        </p:nvSpPr>
        <p:spPr>
          <a:xfrm>
            <a:off x="0" y="461899"/>
            <a:ext cx="8469985" cy="696594"/>
          </a:xfrm>
        </p:spPr>
        <p:txBody>
          <a:bodyPr/>
          <a:lstStyle/>
          <a:p>
            <a:r>
              <a:rPr lang="en-IN" b="1" spc="-5" dirty="0">
                <a:latin typeface="Times New Roman"/>
                <a:cs typeface="Times New Roman"/>
              </a:rPr>
              <a:t>Switching</a:t>
            </a:r>
            <a:endParaRPr lang="en-I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52401"/>
            <a:ext cx="5541899" cy="690574"/>
          </a:xfrm>
          <a:prstGeom prst="rect">
            <a:avLst/>
          </a:prstGeom>
        </p:spPr>
        <p:txBody>
          <a:bodyPr vert="horz" wrap="square" lIns="0" tIns="13335" rIns="0" bIns="0" rtlCol="0">
            <a:spAutoFit/>
          </a:bodyPr>
          <a:lstStyle/>
          <a:p>
            <a:pPr marL="12700">
              <a:lnSpc>
                <a:spcPct val="100000"/>
              </a:lnSpc>
              <a:spcBef>
                <a:spcPts val="105"/>
              </a:spcBef>
            </a:pPr>
            <a:r>
              <a:rPr lang="en-IN" b="1" spc="-65" dirty="0" smtClean="0">
                <a:latin typeface="Times New Roman" panose="02020603050405020304" pitchFamily="18" charset="0"/>
                <a:cs typeface="Times New Roman" panose="02020603050405020304" pitchFamily="18" charset="0"/>
              </a:rPr>
              <a:t>The </a:t>
            </a:r>
            <a:r>
              <a:rPr b="1" spc="-65" dirty="0" smtClean="0">
                <a:latin typeface="Times New Roman" panose="02020603050405020304" pitchFamily="18" charset="0"/>
                <a:cs typeface="Times New Roman" panose="02020603050405020304" pitchFamily="18" charset="0"/>
              </a:rPr>
              <a:t>Internet</a:t>
            </a:r>
            <a:endParaRPr b="1" spc="-65" dirty="0">
              <a:latin typeface="Times New Roman" panose="02020603050405020304" pitchFamily="18" charset="0"/>
              <a:cs typeface="Times New Roman" panose="02020603050405020304" pitchFamily="18" charset="0"/>
            </a:endParaRPr>
          </a:p>
        </p:txBody>
      </p:sp>
      <p:sp>
        <p:nvSpPr>
          <p:cNvPr id="3" name="object 3"/>
          <p:cNvSpPr txBox="1"/>
          <p:nvPr/>
        </p:nvSpPr>
        <p:spPr>
          <a:xfrm>
            <a:off x="0" y="1523998"/>
            <a:ext cx="9144000" cy="3631763"/>
          </a:xfrm>
          <a:prstGeom prst="rect">
            <a:avLst/>
          </a:prstGeom>
        </p:spPr>
        <p:txBody>
          <a:bodyPr vert="horz" wrap="square" lIns="0" tIns="55880" rIns="0" bIns="0" rtlCol="0">
            <a:spAutoFit/>
          </a:bodyPr>
          <a:lstStyle/>
          <a:p>
            <a:pPr marL="796290" indent="-287020">
              <a:lnSpc>
                <a:spcPct val="100000"/>
              </a:lnSpc>
              <a:spcBef>
                <a:spcPts val="440"/>
              </a:spcBef>
              <a:buChar char="•"/>
              <a:tabLst>
                <a:tab pos="795655" algn="l"/>
                <a:tab pos="796290" algn="l"/>
              </a:tabLst>
            </a:pPr>
            <a:r>
              <a:rPr sz="3200" spc="-15" dirty="0">
                <a:solidFill>
                  <a:srgbClr val="002939"/>
                </a:solidFill>
                <a:latin typeface="Times New Roman" panose="02020603050405020304" pitchFamily="18" charset="0"/>
                <a:cs typeface="Times New Roman" panose="02020603050405020304" pitchFamily="18" charset="0"/>
              </a:rPr>
              <a:t>“network </a:t>
            </a:r>
            <a:r>
              <a:rPr sz="3200" spc="-10" dirty="0">
                <a:solidFill>
                  <a:srgbClr val="002939"/>
                </a:solidFill>
                <a:latin typeface="Times New Roman" panose="02020603050405020304" pitchFamily="18" charset="0"/>
                <a:cs typeface="Times New Roman" panose="02020603050405020304" pitchFamily="18" charset="0"/>
              </a:rPr>
              <a:t>of</a:t>
            </a:r>
            <a:r>
              <a:rPr sz="3200" spc="-290" dirty="0">
                <a:solidFill>
                  <a:srgbClr val="002939"/>
                </a:solidFill>
                <a:latin typeface="Times New Roman" panose="02020603050405020304" pitchFamily="18" charset="0"/>
                <a:cs typeface="Times New Roman" panose="02020603050405020304" pitchFamily="18" charset="0"/>
              </a:rPr>
              <a:t> </a:t>
            </a:r>
            <a:r>
              <a:rPr sz="3200" spc="-50" dirty="0">
                <a:solidFill>
                  <a:srgbClr val="002939"/>
                </a:solidFill>
                <a:latin typeface="Times New Roman" panose="02020603050405020304" pitchFamily="18" charset="0"/>
                <a:cs typeface="Times New Roman" panose="02020603050405020304" pitchFamily="18" charset="0"/>
              </a:rPr>
              <a:t>networks”</a:t>
            </a:r>
            <a:endParaRPr sz="3200" dirty="0">
              <a:latin typeface="Times New Roman" panose="02020603050405020304" pitchFamily="18" charset="0"/>
              <a:cs typeface="Times New Roman" panose="02020603050405020304" pitchFamily="18" charset="0"/>
            </a:endParaRPr>
          </a:p>
          <a:p>
            <a:pPr marL="796290" indent="-287020">
              <a:lnSpc>
                <a:spcPct val="100000"/>
              </a:lnSpc>
              <a:spcBef>
                <a:spcPts val="340"/>
              </a:spcBef>
              <a:buChar char="•"/>
              <a:tabLst>
                <a:tab pos="795655" algn="l"/>
                <a:tab pos="796290" algn="l"/>
              </a:tabLst>
            </a:pPr>
            <a:r>
              <a:rPr sz="3200" spc="-90" dirty="0">
                <a:latin typeface="Times New Roman" panose="02020603050405020304" pitchFamily="18" charset="0"/>
                <a:cs typeface="Times New Roman" panose="02020603050405020304" pitchFamily="18" charset="0"/>
              </a:rPr>
              <a:t>Interconnected</a:t>
            </a:r>
            <a:r>
              <a:rPr sz="3200" spc="-145" dirty="0">
                <a:latin typeface="Times New Roman" panose="02020603050405020304" pitchFamily="18" charset="0"/>
                <a:cs typeface="Times New Roman" panose="02020603050405020304" pitchFamily="18" charset="0"/>
              </a:rPr>
              <a:t> </a:t>
            </a:r>
            <a:r>
              <a:rPr sz="3200" spc="-365" dirty="0" smtClean="0">
                <a:latin typeface="Times New Roman" panose="02020603050405020304" pitchFamily="18" charset="0"/>
                <a:cs typeface="Times New Roman" panose="02020603050405020304" pitchFamily="18" charset="0"/>
              </a:rPr>
              <a:t>I</a:t>
            </a:r>
            <a:r>
              <a:rPr lang="en-IN" sz="3200" spc="-365" dirty="0" smtClean="0">
                <a:latin typeface="Times New Roman" panose="02020603050405020304" pitchFamily="18" charset="0"/>
                <a:cs typeface="Times New Roman" panose="02020603050405020304" pitchFamily="18" charset="0"/>
              </a:rPr>
              <a:t> </a:t>
            </a:r>
            <a:r>
              <a:rPr sz="3200" spc="-365" dirty="0" smtClean="0">
                <a:latin typeface="Times New Roman" panose="02020603050405020304" pitchFamily="18" charset="0"/>
                <a:cs typeface="Times New Roman" panose="02020603050405020304" pitchFamily="18" charset="0"/>
              </a:rPr>
              <a:t>S</a:t>
            </a:r>
            <a:r>
              <a:rPr lang="en-IN" sz="3200" spc="-365" dirty="0" smtClean="0">
                <a:latin typeface="Times New Roman" panose="02020603050405020304" pitchFamily="18" charset="0"/>
                <a:cs typeface="Times New Roman" panose="02020603050405020304" pitchFamily="18" charset="0"/>
              </a:rPr>
              <a:t> </a:t>
            </a:r>
            <a:r>
              <a:rPr sz="3200" spc="-365" dirty="0" smtClean="0">
                <a:latin typeface="Times New Roman" panose="02020603050405020304" pitchFamily="18" charset="0"/>
                <a:cs typeface="Times New Roman" panose="02020603050405020304" pitchFamily="18" charset="0"/>
              </a:rPr>
              <a:t>Ps</a:t>
            </a:r>
            <a:endParaRPr sz="3200" dirty="0">
              <a:latin typeface="Times New Roman" panose="02020603050405020304" pitchFamily="18" charset="0"/>
              <a:cs typeface="Times New Roman" panose="02020603050405020304" pitchFamily="18" charset="0"/>
            </a:endParaRPr>
          </a:p>
          <a:p>
            <a:pPr marL="355600" marR="5080" indent="-342900">
              <a:lnSpc>
                <a:spcPts val="3460"/>
              </a:lnSpc>
              <a:spcBef>
                <a:spcPts val="815"/>
              </a:spcBef>
              <a:buChar char="•"/>
              <a:tabLst>
                <a:tab pos="355600" algn="l"/>
                <a:tab pos="356235" algn="l"/>
              </a:tabLst>
            </a:pPr>
            <a:r>
              <a:rPr sz="3200" spc="-40" dirty="0" smtClean="0">
                <a:latin typeface="Times New Roman" panose="02020603050405020304" pitchFamily="18" charset="0"/>
                <a:cs typeface="Times New Roman" panose="02020603050405020304" pitchFamily="18" charset="0"/>
              </a:rPr>
              <a:t>Internet </a:t>
            </a:r>
            <a:r>
              <a:rPr sz="3200" spc="-165" dirty="0">
                <a:latin typeface="Times New Roman" panose="02020603050405020304" pitchFamily="18" charset="0"/>
                <a:cs typeface="Times New Roman" panose="02020603050405020304" pitchFamily="18" charset="0"/>
              </a:rPr>
              <a:t>is </a:t>
            </a:r>
            <a:r>
              <a:rPr sz="3200" spc="-245" dirty="0">
                <a:latin typeface="Times New Roman" panose="02020603050405020304" pitchFamily="18" charset="0"/>
                <a:cs typeface="Times New Roman" panose="02020603050405020304" pitchFamily="18" charset="0"/>
              </a:rPr>
              <a:t>a </a:t>
            </a:r>
            <a:r>
              <a:rPr sz="3200" b="1" spc="-85" dirty="0">
                <a:latin typeface="Times New Roman" panose="02020603050405020304" pitchFamily="18" charset="0"/>
                <a:cs typeface="Times New Roman" panose="02020603050405020304" pitchFamily="18" charset="0"/>
              </a:rPr>
              <a:t>combination </a:t>
            </a:r>
            <a:r>
              <a:rPr sz="3200" b="1" spc="-5" dirty="0">
                <a:latin typeface="Times New Roman" panose="02020603050405020304" pitchFamily="18" charset="0"/>
                <a:cs typeface="Times New Roman" panose="02020603050405020304" pitchFamily="18" charset="0"/>
              </a:rPr>
              <a:t>of </a:t>
            </a:r>
            <a:r>
              <a:rPr sz="3200" b="1" spc="-114" dirty="0">
                <a:latin typeface="Times New Roman" panose="02020603050405020304" pitchFamily="18" charset="0"/>
                <a:cs typeface="Times New Roman" panose="02020603050405020304" pitchFamily="18" charset="0"/>
              </a:rPr>
              <a:t>links,</a:t>
            </a:r>
            <a:r>
              <a:rPr sz="3200" b="1" spc="-470" dirty="0">
                <a:latin typeface="Times New Roman" panose="02020603050405020304" pitchFamily="18" charset="0"/>
                <a:cs typeface="Times New Roman" panose="02020603050405020304" pitchFamily="18" charset="0"/>
              </a:rPr>
              <a:t> </a:t>
            </a:r>
            <a:r>
              <a:rPr sz="3200" b="1" spc="-180" dirty="0">
                <a:latin typeface="Times New Roman" panose="02020603050405020304" pitchFamily="18" charset="0"/>
                <a:cs typeface="Times New Roman" panose="02020603050405020304" pitchFamily="18" charset="0"/>
              </a:rPr>
              <a:t>Switches  </a:t>
            </a:r>
            <a:r>
              <a:rPr sz="3200" b="1" spc="-145" dirty="0">
                <a:latin typeface="Times New Roman" panose="02020603050405020304" pitchFamily="18" charset="0"/>
                <a:cs typeface="Times New Roman" panose="02020603050405020304" pitchFamily="18" charset="0"/>
              </a:rPr>
              <a:t>and</a:t>
            </a:r>
            <a:r>
              <a:rPr sz="3200" b="1" spc="-160" dirty="0">
                <a:latin typeface="Times New Roman" panose="02020603050405020304" pitchFamily="18" charset="0"/>
                <a:cs typeface="Times New Roman" panose="02020603050405020304" pitchFamily="18" charset="0"/>
              </a:rPr>
              <a:t> </a:t>
            </a:r>
            <a:r>
              <a:rPr sz="3200" b="1" spc="-180" dirty="0">
                <a:latin typeface="Times New Roman" panose="02020603050405020304" pitchFamily="18" charset="0"/>
                <a:cs typeface="Times New Roman" panose="02020603050405020304" pitchFamily="18" charset="0"/>
              </a:rPr>
              <a:t>Routers</a:t>
            </a:r>
            <a:endParaRPr sz="3200" b="1" dirty="0">
              <a:latin typeface="Times New Roman" panose="02020603050405020304" pitchFamily="18" charset="0"/>
              <a:cs typeface="Times New Roman" panose="02020603050405020304" pitchFamily="18" charset="0"/>
            </a:endParaRPr>
          </a:p>
          <a:p>
            <a:pPr marL="355600" marR="233045" indent="-342900">
              <a:lnSpc>
                <a:spcPts val="3460"/>
              </a:lnSpc>
              <a:spcBef>
                <a:spcPts val="760"/>
              </a:spcBef>
              <a:buChar char="•"/>
              <a:tabLst>
                <a:tab pos="355600" algn="l"/>
                <a:tab pos="356235" algn="l"/>
              </a:tabLst>
            </a:pPr>
            <a:r>
              <a:rPr sz="3200" spc="50" dirty="0">
                <a:latin typeface="Times New Roman" panose="02020603050405020304" pitchFamily="18" charset="0"/>
                <a:cs typeface="Times New Roman" panose="02020603050405020304" pitchFamily="18" charset="0"/>
              </a:rPr>
              <a:t>It </a:t>
            </a:r>
            <a:r>
              <a:rPr sz="3200" spc="-165" dirty="0">
                <a:latin typeface="Times New Roman" panose="02020603050405020304" pitchFamily="18" charset="0"/>
                <a:cs typeface="Times New Roman" panose="02020603050405020304" pitchFamily="18" charset="0"/>
              </a:rPr>
              <a:t>is </a:t>
            </a:r>
            <a:r>
              <a:rPr sz="3200" spc="-245" dirty="0">
                <a:latin typeface="Times New Roman" panose="02020603050405020304" pitchFamily="18" charset="0"/>
                <a:cs typeface="Times New Roman" panose="02020603050405020304" pitchFamily="18" charset="0"/>
              </a:rPr>
              <a:t>a </a:t>
            </a:r>
            <a:r>
              <a:rPr sz="3200" b="1" spc="-110" dirty="0">
                <a:latin typeface="Times New Roman" panose="02020603050405020304" pitchFamily="18" charset="0"/>
                <a:cs typeface="Times New Roman" panose="02020603050405020304" pitchFamily="18" charset="0"/>
              </a:rPr>
              <a:t>switched </a:t>
            </a:r>
            <a:r>
              <a:rPr sz="3200" b="1" spc="-55" dirty="0">
                <a:latin typeface="Times New Roman" panose="02020603050405020304" pitchFamily="18" charset="0"/>
                <a:cs typeface="Times New Roman" panose="02020603050405020304" pitchFamily="18" charset="0"/>
              </a:rPr>
              <a:t>network </a:t>
            </a:r>
            <a:r>
              <a:rPr sz="3200" spc="-40" dirty="0">
                <a:latin typeface="Times New Roman" panose="02020603050405020304" pitchFamily="18" charset="0"/>
                <a:cs typeface="Times New Roman" panose="02020603050405020304" pitchFamily="18" charset="0"/>
              </a:rPr>
              <a:t>in </a:t>
            </a:r>
            <a:r>
              <a:rPr sz="3200" spc="-90" dirty="0">
                <a:latin typeface="Times New Roman" panose="02020603050405020304" pitchFamily="18" charset="0"/>
                <a:cs typeface="Times New Roman" panose="02020603050405020304" pitchFamily="18" charset="0"/>
              </a:rPr>
              <a:t>which</a:t>
            </a:r>
            <a:r>
              <a:rPr sz="3200" spc="-530" dirty="0">
                <a:latin typeface="Times New Roman" panose="02020603050405020304" pitchFamily="18" charset="0"/>
                <a:cs typeface="Times New Roman" panose="02020603050405020304" pitchFamily="18" charset="0"/>
              </a:rPr>
              <a:t> </a:t>
            </a:r>
            <a:r>
              <a:rPr lang="en-IN" sz="3200" spc="-530" dirty="0" smtClean="0">
                <a:latin typeface="Times New Roman" panose="02020603050405020304" pitchFamily="18" charset="0"/>
                <a:cs typeface="Times New Roman" panose="02020603050405020304" pitchFamily="18" charset="0"/>
              </a:rPr>
              <a:t>  </a:t>
            </a:r>
            <a:r>
              <a:rPr sz="3200" spc="-245" dirty="0" smtClean="0">
                <a:latin typeface="Times New Roman" panose="02020603050405020304" pitchFamily="18" charset="0"/>
                <a:cs typeface="Times New Roman" panose="02020603050405020304" pitchFamily="18" charset="0"/>
              </a:rPr>
              <a:t>a </a:t>
            </a:r>
            <a:r>
              <a:rPr lang="en-IN" sz="3200" spc="-245" dirty="0" smtClean="0">
                <a:latin typeface="Times New Roman" panose="02020603050405020304" pitchFamily="18" charset="0"/>
                <a:cs typeface="Times New Roman" panose="02020603050405020304" pitchFamily="18" charset="0"/>
              </a:rPr>
              <a:t> </a:t>
            </a:r>
            <a:r>
              <a:rPr sz="3200" spc="-95" dirty="0" smtClean="0">
                <a:latin typeface="Times New Roman" panose="02020603050405020304" pitchFamily="18" charset="0"/>
                <a:cs typeface="Times New Roman" panose="02020603050405020304" pitchFamily="18" charset="0"/>
              </a:rPr>
              <a:t>switch  </a:t>
            </a:r>
            <a:r>
              <a:rPr sz="3200" spc="-150" dirty="0">
                <a:latin typeface="Times New Roman" panose="02020603050405020304" pitchFamily="18" charset="0"/>
                <a:cs typeface="Times New Roman" panose="02020603050405020304" pitchFamily="18" charset="0"/>
              </a:rPr>
              <a:t>connects </a:t>
            </a:r>
            <a:r>
              <a:rPr sz="3200" spc="-50" dirty="0">
                <a:latin typeface="Times New Roman" panose="02020603050405020304" pitchFamily="18" charset="0"/>
                <a:cs typeface="Times New Roman" panose="02020603050405020304" pitchFamily="18" charset="0"/>
              </a:rPr>
              <a:t>at </a:t>
            </a:r>
            <a:r>
              <a:rPr sz="3200" spc="-125" dirty="0">
                <a:latin typeface="Times New Roman" panose="02020603050405020304" pitchFamily="18" charset="0"/>
                <a:cs typeface="Times New Roman" panose="02020603050405020304" pitchFamily="18" charset="0"/>
              </a:rPr>
              <a:t>least </a:t>
            </a:r>
            <a:r>
              <a:rPr sz="3200" spc="10" dirty="0">
                <a:latin typeface="Times New Roman" panose="02020603050405020304" pitchFamily="18" charset="0"/>
                <a:cs typeface="Times New Roman" panose="02020603050405020304" pitchFamily="18" charset="0"/>
              </a:rPr>
              <a:t>two </a:t>
            </a:r>
            <a:r>
              <a:rPr sz="3200" spc="-120" dirty="0">
                <a:latin typeface="Times New Roman" panose="02020603050405020304" pitchFamily="18" charset="0"/>
                <a:cs typeface="Times New Roman" panose="02020603050405020304" pitchFamily="18" charset="0"/>
              </a:rPr>
              <a:t>links</a:t>
            </a:r>
            <a:r>
              <a:rPr sz="3200" spc="-535" dirty="0">
                <a:latin typeface="Times New Roman" panose="02020603050405020304" pitchFamily="18" charset="0"/>
                <a:cs typeface="Times New Roman" panose="02020603050405020304" pitchFamily="18" charset="0"/>
              </a:rPr>
              <a:t> </a:t>
            </a:r>
            <a:r>
              <a:rPr sz="3200" spc="-65" dirty="0" smtClean="0">
                <a:latin typeface="Times New Roman" panose="02020603050405020304" pitchFamily="18" charset="0"/>
                <a:cs typeface="Times New Roman" panose="02020603050405020304" pitchFamily="18" charset="0"/>
              </a:rPr>
              <a:t>together</a:t>
            </a:r>
            <a:r>
              <a:rPr lang="en-IN" sz="3200" spc="-65" dirty="0" smtClean="0">
                <a:latin typeface="Times New Roman" panose="02020603050405020304" pitchFamily="18" charset="0"/>
                <a:cs typeface="Times New Roman" panose="02020603050405020304" pitchFamily="18" charset="0"/>
              </a:rPr>
              <a:t>.</a:t>
            </a:r>
          </a:p>
          <a:p>
            <a:pPr marL="355600" marR="233045" indent="-342900">
              <a:lnSpc>
                <a:spcPts val="3460"/>
              </a:lnSpc>
              <a:spcBef>
                <a:spcPts val="760"/>
              </a:spcBef>
              <a:buChar char="•"/>
              <a:tabLst>
                <a:tab pos="355600" algn="l"/>
                <a:tab pos="356235" algn="l"/>
              </a:tabLst>
            </a:pPr>
            <a:r>
              <a:rPr lang="en-IN" sz="3200" spc="-65" dirty="0" smtClean="0">
                <a:latin typeface="Times New Roman" panose="02020603050405020304" pitchFamily="18" charset="0"/>
                <a:cs typeface="Times New Roman" panose="02020603050405020304" pitchFamily="18" charset="0"/>
              </a:rPr>
              <a:t>Figure shows  a </a:t>
            </a:r>
            <a:r>
              <a:rPr lang="en-IN" sz="3200" b="1" spc="-65" dirty="0" smtClean="0">
                <a:latin typeface="Times New Roman" panose="02020603050405020304" pitchFamily="18" charset="0"/>
                <a:cs typeface="Times New Roman" panose="02020603050405020304" pitchFamily="18" charset="0"/>
              </a:rPr>
              <a:t>conceptual</a:t>
            </a:r>
            <a:r>
              <a:rPr lang="en-IN" sz="3200" spc="-65" dirty="0" smtClean="0">
                <a:latin typeface="Times New Roman" panose="02020603050405020304" pitchFamily="18" charset="0"/>
                <a:cs typeface="Times New Roman" panose="02020603050405020304" pitchFamily="18" charset="0"/>
              </a:rPr>
              <a:t>(not geographical) </a:t>
            </a:r>
            <a:r>
              <a:rPr lang="en-IN" sz="3200" b="1" spc="-65" dirty="0" smtClean="0">
                <a:latin typeface="Times New Roman" panose="02020603050405020304" pitchFamily="18" charset="0"/>
                <a:cs typeface="Times New Roman" panose="02020603050405020304" pitchFamily="18" charset="0"/>
              </a:rPr>
              <a:t>view</a:t>
            </a:r>
            <a:r>
              <a:rPr lang="en-IN" sz="3200" spc="-65" dirty="0" smtClean="0">
                <a:latin typeface="Times New Roman" panose="02020603050405020304" pitchFamily="18" charset="0"/>
                <a:cs typeface="Times New Roman" panose="02020603050405020304" pitchFamily="18" charset="0"/>
              </a:rPr>
              <a:t> of the internet.</a:t>
            </a:r>
            <a:endParaRPr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39" y="96723"/>
            <a:ext cx="7769859" cy="627736"/>
          </a:xfrm>
          <a:prstGeom prst="rect">
            <a:avLst/>
          </a:prstGeom>
        </p:spPr>
        <p:txBody>
          <a:bodyPr vert="horz" wrap="square" lIns="0" tIns="12065" rIns="0" bIns="0" rtlCol="0">
            <a:spAutoFit/>
          </a:bodyPr>
          <a:lstStyle/>
          <a:p>
            <a:pPr marL="12700">
              <a:lnSpc>
                <a:spcPct val="100000"/>
              </a:lnSpc>
              <a:spcBef>
                <a:spcPts val="95"/>
              </a:spcBef>
            </a:pPr>
            <a:r>
              <a:rPr sz="4000" b="1" spc="-5" dirty="0">
                <a:latin typeface="Times New Roman"/>
                <a:cs typeface="Times New Roman"/>
              </a:rPr>
              <a:t>The </a:t>
            </a:r>
            <a:r>
              <a:rPr sz="4000" b="1" dirty="0">
                <a:latin typeface="Times New Roman"/>
                <a:cs typeface="Times New Roman"/>
              </a:rPr>
              <a:t>Internet</a:t>
            </a:r>
            <a:r>
              <a:rPr sz="4000" b="1" spc="-95" dirty="0">
                <a:latin typeface="Times New Roman"/>
                <a:cs typeface="Times New Roman"/>
              </a:rPr>
              <a:t> </a:t>
            </a:r>
            <a:r>
              <a:rPr sz="4000" b="1" dirty="0">
                <a:latin typeface="Times New Roman"/>
                <a:cs typeface="Times New Roman"/>
              </a:rPr>
              <a:t>today</a:t>
            </a:r>
          </a:p>
        </p:txBody>
      </p:sp>
      <p:sp>
        <p:nvSpPr>
          <p:cNvPr id="3" name="object 3"/>
          <p:cNvSpPr/>
          <p:nvPr/>
        </p:nvSpPr>
        <p:spPr>
          <a:xfrm>
            <a:off x="2090927" y="2971800"/>
            <a:ext cx="4994148" cy="116586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41212" y="2453536"/>
            <a:ext cx="1359535" cy="867410"/>
          </a:xfrm>
          <a:custGeom>
            <a:avLst/>
            <a:gdLst/>
            <a:ahLst/>
            <a:cxnLst/>
            <a:rect l="l" t="t" r="r" b="b"/>
            <a:pathLst>
              <a:path w="1359535" h="867410">
                <a:moveTo>
                  <a:pt x="9605" y="0"/>
                </a:moveTo>
                <a:lnTo>
                  <a:pt x="0" y="15235"/>
                </a:lnTo>
                <a:lnTo>
                  <a:pt x="1349579" y="867047"/>
                </a:lnTo>
                <a:lnTo>
                  <a:pt x="1359195" y="851832"/>
                </a:lnTo>
                <a:lnTo>
                  <a:pt x="9605" y="0"/>
                </a:lnTo>
                <a:close/>
              </a:path>
            </a:pathLst>
          </a:custGeom>
          <a:solidFill>
            <a:srgbClr val="000000"/>
          </a:solidFill>
        </p:spPr>
        <p:txBody>
          <a:bodyPr wrap="square" lIns="0" tIns="0" rIns="0" bIns="0" rtlCol="0"/>
          <a:lstStyle/>
          <a:p>
            <a:endParaRPr/>
          </a:p>
        </p:txBody>
      </p:sp>
      <p:sp>
        <p:nvSpPr>
          <p:cNvPr id="5" name="object 5"/>
          <p:cNvSpPr/>
          <p:nvPr/>
        </p:nvSpPr>
        <p:spPr>
          <a:xfrm>
            <a:off x="3151761" y="2459609"/>
            <a:ext cx="135255" cy="685800"/>
          </a:xfrm>
          <a:custGeom>
            <a:avLst/>
            <a:gdLst/>
            <a:ahLst/>
            <a:cxnLst/>
            <a:rect l="l" t="t" r="r" b="b"/>
            <a:pathLst>
              <a:path w="135254" h="685800">
                <a:moveTo>
                  <a:pt x="116966" y="0"/>
                </a:moveTo>
                <a:lnTo>
                  <a:pt x="0" y="682377"/>
                </a:lnTo>
                <a:lnTo>
                  <a:pt x="17736" y="685419"/>
                </a:lnTo>
                <a:lnTo>
                  <a:pt x="134700" y="3036"/>
                </a:lnTo>
                <a:lnTo>
                  <a:pt x="116966" y="0"/>
                </a:lnTo>
                <a:close/>
              </a:path>
            </a:pathLst>
          </a:custGeom>
          <a:solidFill>
            <a:srgbClr val="000000"/>
          </a:solidFill>
        </p:spPr>
        <p:txBody>
          <a:bodyPr wrap="square" lIns="0" tIns="0" rIns="0" bIns="0" rtlCol="0"/>
          <a:lstStyle/>
          <a:p>
            <a:endParaRPr/>
          </a:p>
        </p:txBody>
      </p:sp>
      <p:sp>
        <p:nvSpPr>
          <p:cNvPr id="6" name="object 6"/>
          <p:cNvSpPr/>
          <p:nvPr/>
        </p:nvSpPr>
        <p:spPr>
          <a:xfrm>
            <a:off x="6200981" y="2451561"/>
            <a:ext cx="501015" cy="1124585"/>
          </a:xfrm>
          <a:custGeom>
            <a:avLst/>
            <a:gdLst/>
            <a:ahLst/>
            <a:cxnLst/>
            <a:rect l="l" t="t" r="r" b="b"/>
            <a:pathLst>
              <a:path w="501015" h="1124585">
                <a:moveTo>
                  <a:pt x="484337" y="0"/>
                </a:moveTo>
                <a:lnTo>
                  <a:pt x="0" y="1117285"/>
                </a:lnTo>
                <a:lnTo>
                  <a:pt x="16498" y="1124444"/>
                </a:lnTo>
                <a:lnTo>
                  <a:pt x="500835" y="7136"/>
                </a:lnTo>
                <a:lnTo>
                  <a:pt x="484337" y="0"/>
                </a:lnTo>
                <a:close/>
              </a:path>
            </a:pathLst>
          </a:custGeom>
          <a:solidFill>
            <a:srgbClr val="000000"/>
          </a:solidFill>
        </p:spPr>
        <p:txBody>
          <a:bodyPr wrap="square" lIns="0" tIns="0" rIns="0" bIns="0" rtlCol="0"/>
          <a:lstStyle/>
          <a:p>
            <a:endParaRPr/>
          </a:p>
        </p:txBody>
      </p:sp>
      <p:sp>
        <p:nvSpPr>
          <p:cNvPr id="7" name="object 7"/>
          <p:cNvSpPr/>
          <p:nvPr/>
        </p:nvSpPr>
        <p:spPr>
          <a:xfrm>
            <a:off x="6236965" y="2451561"/>
            <a:ext cx="246379" cy="535305"/>
          </a:xfrm>
          <a:custGeom>
            <a:avLst/>
            <a:gdLst/>
            <a:ahLst/>
            <a:cxnLst/>
            <a:rect l="l" t="t" r="r" b="b"/>
            <a:pathLst>
              <a:path w="246379" h="535305">
                <a:moveTo>
                  <a:pt x="229414" y="0"/>
                </a:moveTo>
                <a:lnTo>
                  <a:pt x="0" y="527868"/>
                </a:lnTo>
                <a:lnTo>
                  <a:pt x="16498" y="535055"/>
                </a:lnTo>
                <a:lnTo>
                  <a:pt x="245913" y="7187"/>
                </a:lnTo>
                <a:lnTo>
                  <a:pt x="229414" y="0"/>
                </a:lnTo>
                <a:close/>
              </a:path>
            </a:pathLst>
          </a:custGeom>
          <a:solidFill>
            <a:srgbClr val="000000"/>
          </a:solidFill>
        </p:spPr>
        <p:txBody>
          <a:bodyPr wrap="square" lIns="0" tIns="0" rIns="0" bIns="0" rtlCol="0"/>
          <a:lstStyle/>
          <a:p>
            <a:endParaRPr/>
          </a:p>
        </p:txBody>
      </p:sp>
      <p:sp>
        <p:nvSpPr>
          <p:cNvPr id="8" name="object 8"/>
          <p:cNvSpPr/>
          <p:nvPr/>
        </p:nvSpPr>
        <p:spPr>
          <a:xfrm>
            <a:off x="5523201" y="4126970"/>
            <a:ext cx="1400175" cy="667385"/>
          </a:xfrm>
          <a:custGeom>
            <a:avLst/>
            <a:gdLst/>
            <a:ahLst/>
            <a:cxnLst/>
            <a:rect l="l" t="t" r="r" b="b"/>
            <a:pathLst>
              <a:path w="1400175" h="667385">
                <a:moveTo>
                  <a:pt x="7593" y="0"/>
                </a:moveTo>
                <a:lnTo>
                  <a:pt x="0" y="16290"/>
                </a:lnTo>
                <a:lnTo>
                  <a:pt x="1391958" y="666862"/>
                </a:lnTo>
                <a:lnTo>
                  <a:pt x="1399603" y="650567"/>
                </a:lnTo>
                <a:lnTo>
                  <a:pt x="7593" y="0"/>
                </a:lnTo>
                <a:close/>
              </a:path>
            </a:pathLst>
          </a:custGeom>
          <a:solidFill>
            <a:srgbClr val="000000"/>
          </a:solidFill>
        </p:spPr>
        <p:txBody>
          <a:bodyPr wrap="square" lIns="0" tIns="0" rIns="0" bIns="0" rtlCol="0"/>
          <a:lstStyle/>
          <a:p>
            <a:endParaRPr/>
          </a:p>
        </p:txBody>
      </p:sp>
      <p:sp>
        <p:nvSpPr>
          <p:cNvPr id="9" name="object 9"/>
          <p:cNvSpPr/>
          <p:nvPr/>
        </p:nvSpPr>
        <p:spPr>
          <a:xfrm>
            <a:off x="1115373" y="4126717"/>
            <a:ext cx="1710689" cy="667385"/>
          </a:xfrm>
          <a:custGeom>
            <a:avLst/>
            <a:gdLst/>
            <a:ahLst/>
            <a:cxnLst/>
            <a:rect l="l" t="t" r="r" b="b"/>
            <a:pathLst>
              <a:path w="1710689" h="667385">
                <a:moveTo>
                  <a:pt x="1703946" y="0"/>
                </a:moveTo>
                <a:lnTo>
                  <a:pt x="0" y="650565"/>
                </a:lnTo>
                <a:lnTo>
                  <a:pt x="6423" y="667369"/>
                </a:lnTo>
                <a:lnTo>
                  <a:pt x="1710376" y="16796"/>
                </a:lnTo>
                <a:lnTo>
                  <a:pt x="1703946" y="0"/>
                </a:lnTo>
                <a:close/>
              </a:path>
            </a:pathLst>
          </a:custGeom>
          <a:solidFill>
            <a:srgbClr val="000000"/>
          </a:solidFill>
        </p:spPr>
        <p:txBody>
          <a:bodyPr wrap="square" lIns="0" tIns="0" rIns="0" bIns="0" rtlCol="0"/>
          <a:lstStyle/>
          <a:p>
            <a:endParaRPr/>
          </a:p>
        </p:txBody>
      </p:sp>
      <p:sp>
        <p:nvSpPr>
          <p:cNvPr id="10" name="object 10"/>
          <p:cNvSpPr/>
          <p:nvPr/>
        </p:nvSpPr>
        <p:spPr>
          <a:xfrm>
            <a:off x="6354093" y="3884990"/>
            <a:ext cx="544830" cy="644525"/>
          </a:xfrm>
          <a:custGeom>
            <a:avLst/>
            <a:gdLst/>
            <a:ahLst/>
            <a:cxnLst/>
            <a:rect l="l" t="t" r="r" b="b"/>
            <a:pathLst>
              <a:path w="544829" h="644525">
                <a:moveTo>
                  <a:pt x="13769" y="0"/>
                </a:moveTo>
                <a:lnTo>
                  <a:pt x="0" y="11585"/>
                </a:lnTo>
                <a:lnTo>
                  <a:pt x="530995" y="644149"/>
                </a:lnTo>
                <a:lnTo>
                  <a:pt x="544765" y="632589"/>
                </a:lnTo>
                <a:lnTo>
                  <a:pt x="13769" y="0"/>
                </a:lnTo>
                <a:close/>
              </a:path>
            </a:pathLst>
          </a:custGeom>
          <a:solidFill>
            <a:srgbClr val="000000"/>
          </a:solidFill>
        </p:spPr>
        <p:txBody>
          <a:bodyPr wrap="square" lIns="0" tIns="0" rIns="0" bIns="0" rtlCol="0"/>
          <a:lstStyle/>
          <a:p>
            <a:endParaRPr/>
          </a:p>
        </p:txBody>
      </p:sp>
      <p:sp>
        <p:nvSpPr>
          <p:cNvPr id="11" name="object 11"/>
          <p:cNvSpPr/>
          <p:nvPr/>
        </p:nvSpPr>
        <p:spPr>
          <a:xfrm>
            <a:off x="4175527" y="4135111"/>
            <a:ext cx="0" cy="398780"/>
          </a:xfrm>
          <a:custGeom>
            <a:avLst/>
            <a:gdLst/>
            <a:ahLst/>
            <a:cxnLst/>
            <a:rect l="l" t="t" r="r" b="b"/>
            <a:pathLst>
              <a:path h="398779">
                <a:moveTo>
                  <a:pt x="0" y="0"/>
                </a:moveTo>
                <a:lnTo>
                  <a:pt x="0" y="398738"/>
                </a:lnTo>
              </a:path>
            </a:pathLst>
          </a:custGeom>
          <a:ln w="17999">
            <a:solidFill>
              <a:srgbClr val="000000"/>
            </a:solidFill>
          </a:ln>
        </p:spPr>
        <p:txBody>
          <a:bodyPr wrap="square" lIns="0" tIns="0" rIns="0" bIns="0" rtlCol="0"/>
          <a:lstStyle/>
          <a:p>
            <a:endParaRPr/>
          </a:p>
        </p:txBody>
      </p:sp>
      <p:sp>
        <p:nvSpPr>
          <p:cNvPr id="12" name="object 12"/>
          <p:cNvSpPr/>
          <p:nvPr/>
        </p:nvSpPr>
        <p:spPr>
          <a:xfrm>
            <a:off x="152400" y="4495800"/>
            <a:ext cx="8215883" cy="1437132"/>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2010155" y="1121663"/>
            <a:ext cx="5990844" cy="1392936"/>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6240" y="2133600"/>
            <a:ext cx="3276600" cy="2458212"/>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6172327" y="2971926"/>
            <a:ext cx="2202053" cy="135318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The Internet</a:t>
            </a:r>
            <a:endParaRPr lang="en-IN"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228600" y="1295400"/>
            <a:ext cx="8915400" cy="4724400"/>
          </a:xfrm>
        </p:spPr>
        <p:txBody>
          <a:bodyPr/>
          <a:lstStyle/>
          <a:p>
            <a:pPr marL="457200" indent="-457200">
              <a:buFont typeface="Arial" panose="020B0604020202020204" pitchFamily="34" charset="0"/>
              <a:buChar char="•"/>
            </a:pPr>
            <a:r>
              <a:rPr lang="en-IN" dirty="0" smtClean="0">
                <a:solidFill>
                  <a:schemeClr val="tx1"/>
                </a:solidFill>
              </a:rPr>
              <a:t>The internet as several </a:t>
            </a:r>
            <a:r>
              <a:rPr lang="en-IN" b="1" dirty="0" smtClean="0">
                <a:solidFill>
                  <a:schemeClr val="tx1"/>
                </a:solidFill>
              </a:rPr>
              <a:t>backbones, provider networks and customer networks</a:t>
            </a:r>
            <a:r>
              <a:rPr lang="en-IN" dirty="0" smtClean="0">
                <a:solidFill>
                  <a:schemeClr val="tx1"/>
                </a:solidFill>
              </a:rPr>
              <a:t>.</a:t>
            </a:r>
          </a:p>
          <a:p>
            <a:pPr marL="457200" indent="-457200">
              <a:buFont typeface="Arial" panose="020B0604020202020204" pitchFamily="34" charset="0"/>
              <a:buChar char="•"/>
            </a:pPr>
            <a:r>
              <a:rPr lang="en-IN" b="1" dirty="0" smtClean="0">
                <a:solidFill>
                  <a:srgbClr val="FF0000"/>
                </a:solidFill>
              </a:rPr>
              <a:t>Backbones</a:t>
            </a:r>
            <a:r>
              <a:rPr lang="en-IN" b="1" dirty="0" smtClean="0">
                <a:solidFill>
                  <a:schemeClr val="tx1"/>
                </a:solidFill>
              </a:rPr>
              <a:t>—</a:t>
            </a:r>
            <a:r>
              <a:rPr lang="en-IN" dirty="0" smtClean="0">
                <a:solidFill>
                  <a:schemeClr val="tx1"/>
                </a:solidFill>
              </a:rPr>
              <a:t>These are </a:t>
            </a:r>
            <a:r>
              <a:rPr lang="en-IN" b="1" dirty="0" smtClean="0">
                <a:solidFill>
                  <a:schemeClr val="tx1"/>
                </a:solidFill>
              </a:rPr>
              <a:t>large networks </a:t>
            </a:r>
            <a:r>
              <a:rPr lang="en-IN" dirty="0" smtClean="0">
                <a:solidFill>
                  <a:schemeClr val="tx1"/>
                </a:solidFill>
              </a:rPr>
              <a:t>owned by some communication companies such as Sprint, Verizon, AT&amp;T and NTT.</a:t>
            </a:r>
          </a:p>
          <a:p>
            <a:pPr marL="457200" indent="-457200">
              <a:buFont typeface="Arial" panose="020B0604020202020204" pitchFamily="34" charset="0"/>
              <a:buChar char="•"/>
            </a:pPr>
            <a:r>
              <a:rPr lang="en-IN" dirty="0" smtClean="0">
                <a:solidFill>
                  <a:schemeClr val="tx1"/>
                </a:solidFill>
              </a:rPr>
              <a:t>The backbone n/</a:t>
            </a:r>
            <a:r>
              <a:rPr lang="en-IN" dirty="0" err="1" smtClean="0">
                <a:solidFill>
                  <a:schemeClr val="tx1"/>
                </a:solidFill>
              </a:rPr>
              <a:t>ws</a:t>
            </a:r>
            <a:r>
              <a:rPr lang="en-IN" dirty="0" smtClean="0">
                <a:solidFill>
                  <a:schemeClr val="tx1"/>
                </a:solidFill>
              </a:rPr>
              <a:t> are connected through some complex switching systems, called </a:t>
            </a:r>
            <a:r>
              <a:rPr lang="en-IN" b="1" dirty="0" smtClean="0">
                <a:solidFill>
                  <a:schemeClr val="tx1"/>
                </a:solidFill>
              </a:rPr>
              <a:t>peering points.</a:t>
            </a:r>
          </a:p>
          <a:p>
            <a:endParaRPr lang="en-IN" dirty="0">
              <a:solidFill>
                <a:schemeClr val="tx1"/>
              </a:solidFill>
            </a:endParaRPr>
          </a:p>
        </p:txBody>
      </p:sp>
    </p:spTree>
    <p:extLst>
      <p:ext uri="{BB962C8B-B14F-4D97-AF65-F5344CB8AC3E}">
        <p14:creationId xmlns:p14="http://schemas.microsoft.com/office/powerpoint/2010/main" val="18453216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0" y="228600"/>
            <a:ext cx="9144000" cy="7386638"/>
          </a:xfrm>
        </p:spPr>
        <p:txBody>
          <a:bodyPr/>
          <a:lstStyle/>
          <a:p>
            <a:r>
              <a:rPr lang="en-IN" b="1" dirty="0" smtClean="0">
                <a:solidFill>
                  <a:srgbClr val="FF0000"/>
                </a:solidFill>
              </a:rPr>
              <a:t>Provider networks–</a:t>
            </a:r>
            <a:r>
              <a:rPr lang="en-IN" b="1" dirty="0" smtClean="0"/>
              <a:t> </a:t>
            </a:r>
            <a:r>
              <a:rPr lang="en-IN" dirty="0" smtClean="0">
                <a:solidFill>
                  <a:schemeClr val="tx1"/>
                </a:solidFill>
              </a:rPr>
              <a:t>At the second level, there are </a:t>
            </a:r>
            <a:r>
              <a:rPr lang="en-IN" b="1" dirty="0" smtClean="0">
                <a:solidFill>
                  <a:schemeClr val="tx1"/>
                </a:solidFill>
              </a:rPr>
              <a:t>smaller networks</a:t>
            </a:r>
            <a:r>
              <a:rPr lang="en-IN" dirty="0" smtClean="0">
                <a:solidFill>
                  <a:schemeClr val="tx1"/>
                </a:solidFill>
              </a:rPr>
              <a:t>, called </a:t>
            </a:r>
            <a:r>
              <a:rPr lang="en-IN" b="1" dirty="0" smtClean="0">
                <a:solidFill>
                  <a:schemeClr val="tx1"/>
                </a:solidFill>
              </a:rPr>
              <a:t>provider networks.</a:t>
            </a:r>
          </a:p>
          <a:p>
            <a:pPr marL="457200" indent="-457200">
              <a:buFont typeface="Arial" panose="020B0604020202020204" pitchFamily="34" charset="0"/>
              <a:buChar char="•"/>
            </a:pPr>
            <a:r>
              <a:rPr lang="en-IN" dirty="0" smtClean="0">
                <a:solidFill>
                  <a:schemeClr val="tx1"/>
                </a:solidFill>
              </a:rPr>
              <a:t>Use the services of the backbones for a fee.</a:t>
            </a:r>
          </a:p>
          <a:p>
            <a:pPr marL="457200" indent="-457200">
              <a:buFont typeface="Arial" panose="020B0604020202020204" pitchFamily="34" charset="0"/>
              <a:buChar char="•"/>
            </a:pPr>
            <a:r>
              <a:rPr lang="en-IN" dirty="0" smtClean="0">
                <a:solidFill>
                  <a:schemeClr val="tx1"/>
                </a:solidFill>
              </a:rPr>
              <a:t>The provider networks are connected to backbones and sometimes to other provider networks.</a:t>
            </a:r>
          </a:p>
          <a:p>
            <a:r>
              <a:rPr lang="en-IN" b="1" dirty="0" smtClean="0">
                <a:solidFill>
                  <a:srgbClr val="FF0000"/>
                </a:solidFill>
              </a:rPr>
              <a:t>Customer networks—</a:t>
            </a:r>
            <a:r>
              <a:rPr lang="en-IN" dirty="0" smtClean="0">
                <a:solidFill>
                  <a:schemeClr val="tx1"/>
                </a:solidFill>
              </a:rPr>
              <a:t>These are networks at the </a:t>
            </a:r>
            <a:r>
              <a:rPr lang="en-IN" b="1" dirty="0" smtClean="0">
                <a:solidFill>
                  <a:schemeClr val="tx1"/>
                </a:solidFill>
              </a:rPr>
              <a:t>edge of the internet </a:t>
            </a:r>
            <a:r>
              <a:rPr lang="en-IN" dirty="0" smtClean="0">
                <a:solidFill>
                  <a:schemeClr val="tx1"/>
                </a:solidFill>
              </a:rPr>
              <a:t>that actually use the services provided by the internet.</a:t>
            </a:r>
          </a:p>
          <a:p>
            <a:pPr marL="457200" indent="-457200">
              <a:buFont typeface="Arial" panose="020B0604020202020204" pitchFamily="34" charset="0"/>
              <a:buChar char="•"/>
            </a:pPr>
            <a:r>
              <a:rPr lang="en-IN" dirty="0" smtClean="0">
                <a:solidFill>
                  <a:schemeClr val="tx1"/>
                </a:solidFill>
              </a:rPr>
              <a:t>They pay fees to provider networks for receiving services.</a:t>
            </a:r>
          </a:p>
          <a:p>
            <a:r>
              <a:rPr lang="en-IN" dirty="0" smtClean="0">
                <a:solidFill>
                  <a:srgbClr val="392D93"/>
                </a:solidFill>
              </a:rPr>
              <a:t>Backbones, Provider networks-</a:t>
            </a:r>
            <a:r>
              <a:rPr lang="en-IN" dirty="0" smtClean="0">
                <a:solidFill>
                  <a:schemeClr val="tx1"/>
                </a:solidFill>
              </a:rPr>
              <a:t>--Internet Service Providers(ISPs). </a:t>
            </a:r>
            <a:r>
              <a:rPr lang="en-IN" b="1" dirty="0" smtClean="0">
                <a:solidFill>
                  <a:schemeClr val="tx1"/>
                </a:solidFill>
              </a:rPr>
              <a:t>International </a:t>
            </a:r>
            <a:r>
              <a:rPr lang="en-IN" dirty="0" smtClean="0">
                <a:solidFill>
                  <a:schemeClr val="tx1"/>
                </a:solidFill>
              </a:rPr>
              <a:t>ISPs—Backbones, </a:t>
            </a:r>
            <a:r>
              <a:rPr lang="en-IN" b="1" dirty="0" smtClean="0">
                <a:solidFill>
                  <a:schemeClr val="tx1"/>
                </a:solidFill>
              </a:rPr>
              <a:t>National /Regional </a:t>
            </a:r>
            <a:r>
              <a:rPr lang="en-IN" dirty="0" smtClean="0">
                <a:solidFill>
                  <a:schemeClr val="tx1"/>
                </a:solidFill>
              </a:rPr>
              <a:t>ISPs—Provider networks</a:t>
            </a:r>
          </a:p>
          <a:p>
            <a:endParaRPr lang="en-IN" dirty="0" smtClean="0">
              <a:solidFill>
                <a:schemeClr val="tx1"/>
              </a:solidFill>
            </a:endParaRP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23126664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461899"/>
            <a:ext cx="8305800" cy="690574"/>
          </a:xfrm>
          <a:prstGeom prst="rect">
            <a:avLst/>
          </a:prstGeom>
        </p:spPr>
        <p:txBody>
          <a:bodyPr vert="horz" wrap="square" lIns="0" tIns="13335" rIns="0" bIns="0" rtlCol="0">
            <a:spAutoFit/>
          </a:bodyPr>
          <a:lstStyle/>
          <a:p>
            <a:pPr marL="12700">
              <a:lnSpc>
                <a:spcPct val="100000"/>
              </a:lnSpc>
              <a:spcBef>
                <a:spcPts val="105"/>
              </a:spcBef>
            </a:pPr>
            <a:r>
              <a:rPr b="1" spc="-305" dirty="0">
                <a:latin typeface="Times New Roman" panose="02020603050405020304" pitchFamily="18" charset="0"/>
                <a:cs typeface="Times New Roman" panose="02020603050405020304" pitchFamily="18" charset="0"/>
              </a:rPr>
              <a:t>Accessing </a:t>
            </a:r>
            <a:r>
              <a:rPr b="1" spc="-50" dirty="0">
                <a:latin typeface="Times New Roman" panose="02020603050405020304" pitchFamily="18" charset="0"/>
                <a:cs typeface="Times New Roman" panose="02020603050405020304" pitchFamily="18" charset="0"/>
              </a:rPr>
              <a:t>the</a:t>
            </a:r>
            <a:r>
              <a:rPr b="1" spc="-225" dirty="0">
                <a:latin typeface="Times New Roman" panose="02020603050405020304" pitchFamily="18" charset="0"/>
                <a:cs typeface="Times New Roman" panose="02020603050405020304" pitchFamily="18" charset="0"/>
              </a:rPr>
              <a:t> </a:t>
            </a:r>
            <a:r>
              <a:rPr b="1" spc="-50" dirty="0">
                <a:latin typeface="Times New Roman" panose="02020603050405020304" pitchFamily="18" charset="0"/>
                <a:cs typeface="Times New Roman" panose="02020603050405020304" pitchFamily="18" charset="0"/>
              </a:rPr>
              <a:t>Internet</a:t>
            </a:r>
          </a:p>
        </p:txBody>
      </p:sp>
      <p:sp>
        <p:nvSpPr>
          <p:cNvPr id="3" name="object 3"/>
          <p:cNvSpPr txBox="1"/>
          <p:nvPr/>
        </p:nvSpPr>
        <p:spPr>
          <a:xfrm>
            <a:off x="0" y="1509941"/>
            <a:ext cx="9144000" cy="2389115"/>
          </a:xfrm>
          <a:prstGeom prst="rect">
            <a:avLst/>
          </a:prstGeom>
        </p:spPr>
        <p:txBody>
          <a:bodyPr vert="horz" wrap="square" lIns="0" tIns="110489" rIns="0" bIns="0" rtlCol="0">
            <a:spAutoFit/>
          </a:bodyPr>
          <a:lstStyle/>
          <a:p>
            <a:pPr marL="355600" indent="-342900">
              <a:lnSpc>
                <a:spcPct val="100000"/>
              </a:lnSpc>
              <a:spcBef>
                <a:spcPts val="869"/>
              </a:spcBef>
              <a:buChar char="•"/>
              <a:tabLst>
                <a:tab pos="355600" algn="l"/>
                <a:tab pos="356235" algn="l"/>
              </a:tabLst>
            </a:pPr>
            <a:r>
              <a:rPr sz="3200" spc="-195" dirty="0" smtClean="0">
                <a:latin typeface="Times New Roman" panose="02020603050405020304" pitchFamily="18" charset="0"/>
                <a:cs typeface="Times New Roman" panose="02020603050405020304" pitchFamily="18" charset="0"/>
              </a:rPr>
              <a:t>Using </a:t>
            </a:r>
            <a:r>
              <a:rPr sz="3200" spc="-180" dirty="0">
                <a:latin typeface="Times New Roman" panose="02020603050405020304" pitchFamily="18" charset="0"/>
                <a:cs typeface="Times New Roman" panose="02020603050405020304" pitchFamily="18" charset="0"/>
              </a:rPr>
              <a:t>Telephone </a:t>
            </a:r>
            <a:r>
              <a:rPr sz="3200" spc="-95" dirty="0">
                <a:latin typeface="Times New Roman" panose="02020603050405020304" pitchFamily="18" charset="0"/>
                <a:cs typeface="Times New Roman" panose="02020603050405020304" pitchFamily="18" charset="0"/>
              </a:rPr>
              <a:t>networks </a:t>
            </a:r>
            <a:r>
              <a:rPr sz="3200" spc="-185"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rPr>
              <a:t>dial-up,</a:t>
            </a:r>
            <a:r>
              <a:rPr sz="3200" spc="-185" dirty="0">
                <a:latin typeface="Times New Roman" panose="02020603050405020304" pitchFamily="18" charset="0"/>
                <a:cs typeface="Times New Roman" panose="02020603050405020304" pitchFamily="18" charset="0"/>
              </a:rPr>
              <a:t> </a:t>
            </a:r>
            <a:r>
              <a:rPr sz="3200" spc="-484" dirty="0" smtClean="0">
                <a:latin typeface="Times New Roman" panose="02020603050405020304" pitchFamily="18" charset="0"/>
                <a:cs typeface="Times New Roman" panose="02020603050405020304" pitchFamily="18" charset="0"/>
              </a:rPr>
              <a:t>D</a:t>
            </a:r>
            <a:r>
              <a:rPr lang="en-IN" sz="3200" spc="-484" dirty="0" smtClean="0">
                <a:latin typeface="Times New Roman" panose="02020603050405020304" pitchFamily="18" charset="0"/>
                <a:cs typeface="Times New Roman" panose="02020603050405020304" pitchFamily="18" charset="0"/>
              </a:rPr>
              <a:t> </a:t>
            </a:r>
            <a:r>
              <a:rPr sz="3200" spc="-484" dirty="0" smtClean="0">
                <a:latin typeface="Times New Roman" panose="02020603050405020304" pitchFamily="18" charset="0"/>
                <a:cs typeface="Times New Roman" panose="02020603050405020304" pitchFamily="18" charset="0"/>
              </a:rPr>
              <a:t>S</a:t>
            </a:r>
            <a:r>
              <a:rPr lang="en-IN" sz="3200" spc="-484" dirty="0" smtClean="0">
                <a:latin typeface="Times New Roman" panose="02020603050405020304" pitchFamily="18" charset="0"/>
                <a:cs typeface="Times New Roman" panose="02020603050405020304" pitchFamily="18" charset="0"/>
              </a:rPr>
              <a:t> </a:t>
            </a:r>
            <a:r>
              <a:rPr sz="3200" spc="-484" dirty="0" smtClean="0">
                <a:latin typeface="Times New Roman" panose="02020603050405020304" pitchFamily="18" charset="0"/>
                <a:cs typeface="Times New Roman" panose="02020603050405020304" pitchFamily="18" charset="0"/>
              </a:rPr>
              <a:t>L</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sz="3200" spc="-195" dirty="0">
                <a:latin typeface="Times New Roman" panose="02020603050405020304" pitchFamily="18" charset="0"/>
                <a:cs typeface="Times New Roman" panose="02020603050405020304" pitchFamily="18" charset="0"/>
              </a:rPr>
              <a:t>Using </a:t>
            </a:r>
            <a:r>
              <a:rPr sz="3200" spc="-225" dirty="0">
                <a:latin typeface="Times New Roman" panose="02020603050405020304" pitchFamily="18" charset="0"/>
                <a:cs typeface="Times New Roman" panose="02020603050405020304" pitchFamily="18" charset="0"/>
              </a:rPr>
              <a:t>Cable</a:t>
            </a:r>
            <a:r>
              <a:rPr sz="3200" spc="-130" dirty="0">
                <a:latin typeface="Times New Roman" panose="02020603050405020304" pitchFamily="18" charset="0"/>
                <a:cs typeface="Times New Roman" panose="02020603050405020304" pitchFamily="18" charset="0"/>
              </a:rPr>
              <a:t> </a:t>
            </a:r>
            <a:r>
              <a:rPr sz="3200" spc="-95" dirty="0">
                <a:latin typeface="Times New Roman" panose="02020603050405020304" pitchFamily="18" charset="0"/>
                <a:cs typeface="Times New Roman" panose="02020603050405020304" pitchFamily="18" charset="0"/>
              </a:rPr>
              <a:t>networks</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sz="3200" spc="-195" dirty="0">
                <a:latin typeface="Times New Roman" panose="02020603050405020304" pitchFamily="18" charset="0"/>
                <a:cs typeface="Times New Roman" panose="02020603050405020304" pitchFamily="18" charset="0"/>
              </a:rPr>
              <a:t>Using </a:t>
            </a:r>
            <a:r>
              <a:rPr sz="3200" spc="-130" dirty="0">
                <a:latin typeface="Times New Roman" panose="02020603050405020304" pitchFamily="18" charset="0"/>
                <a:cs typeface="Times New Roman" panose="02020603050405020304" pitchFamily="18" charset="0"/>
              </a:rPr>
              <a:t>wireless</a:t>
            </a:r>
            <a:r>
              <a:rPr sz="3200" spc="-155" dirty="0">
                <a:latin typeface="Times New Roman" panose="02020603050405020304" pitchFamily="18" charset="0"/>
                <a:cs typeface="Times New Roman" panose="02020603050405020304" pitchFamily="18" charset="0"/>
              </a:rPr>
              <a:t> </a:t>
            </a:r>
            <a:r>
              <a:rPr sz="3200" spc="-95" dirty="0" smtClean="0">
                <a:latin typeface="Times New Roman" panose="02020603050405020304" pitchFamily="18" charset="0"/>
                <a:cs typeface="Times New Roman" panose="02020603050405020304" pitchFamily="18" charset="0"/>
              </a:rPr>
              <a:t>networks</a:t>
            </a:r>
            <a:endParaRPr lang="en-IN" sz="3200" spc="-95" dirty="0" smtClean="0">
              <a:latin typeface="Times New Roman" panose="02020603050405020304" pitchFamily="18" charset="0"/>
              <a:cs typeface="Times New Roman" panose="02020603050405020304" pitchFamily="18" charset="0"/>
            </a:endParaRPr>
          </a:p>
          <a:p>
            <a:pPr marL="355600" indent="-342900">
              <a:lnSpc>
                <a:spcPct val="100000"/>
              </a:lnSpc>
              <a:spcBef>
                <a:spcPts val="770"/>
              </a:spcBef>
              <a:buChar char="•"/>
              <a:tabLst>
                <a:tab pos="355600" algn="l"/>
                <a:tab pos="356235" algn="l"/>
              </a:tabLst>
            </a:pPr>
            <a:r>
              <a:rPr lang="en-IN" sz="3200" spc="-95" dirty="0" smtClean="0">
                <a:latin typeface="Times New Roman" panose="02020603050405020304" pitchFamily="18" charset="0"/>
                <a:cs typeface="Times New Roman" panose="02020603050405020304" pitchFamily="18" charset="0"/>
              </a:rPr>
              <a:t>Direct connection to the internet</a:t>
            </a:r>
            <a:endParaRP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60596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spc="-195" dirty="0">
                <a:solidFill>
                  <a:srgbClr val="FF0000"/>
                </a:solidFill>
                <a:latin typeface="Times New Roman" panose="02020603050405020304" pitchFamily="18" charset="0"/>
                <a:cs typeface="Times New Roman" panose="02020603050405020304" pitchFamily="18" charset="0"/>
              </a:rPr>
              <a:t>Using </a:t>
            </a:r>
            <a:r>
              <a:rPr lang="en-IN" b="1" spc="-180" dirty="0">
                <a:solidFill>
                  <a:srgbClr val="FF0000"/>
                </a:solidFill>
                <a:latin typeface="Times New Roman" panose="02020603050405020304" pitchFamily="18" charset="0"/>
                <a:cs typeface="Times New Roman" panose="02020603050405020304" pitchFamily="18" charset="0"/>
              </a:rPr>
              <a:t>Telephone </a:t>
            </a:r>
            <a:r>
              <a:rPr lang="en-IN" b="1" spc="-95" dirty="0">
                <a:solidFill>
                  <a:srgbClr val="FF0000"/>
                </a:solidFill>
                <a:latin typeface="Times New Roman" panose="02020603050405020304" pitchFamily="18" charset="0"/>
                <a:cs typeface="Times New Roman" panose="02020603050405020304" pitchFamily="18" charset="0"/>
              </a:rPr>
              <a:t>networks</a:t>
            </a:r>
            <a:endParaRPr lang="en-IN" b="1" dirty="0">
              <a:solidFill>
                <a:srgbClr val="FF0000"/>
              </a:solidFill>
            </a:endParaRPr>
          </a:p>
        </p:txBody>
      </p:sp>
      <p:sp>
        <p:nvSpPr>
          <p:cNvPr id="4" name="Text Placeholder 3"/>
          <p:cNvSpPr>
            <a:spLocks noGrp="1"/>
          </p:cNvSpPr>
          <p:nvPr>
            <p:ph type="body" idx="1"/>
          </p:nvPr>
        </p:nvSpPr>
        <p:spPr>
          <a:xfrm>
            <a:off x="152400" y="1676400"/>
            <a:ext cx="9144000" cy="4431983"/>
          </a:xfrm>
        </p:spPr>
        <p:txBody>
          <a:bodyPr/>
          <a:lstStyle/>
          <a:p>
            <a:pPr marL="457200" indent="-457200">
              <a:buFont typeface="Arial" panose="020B0604020202020204" pitchFamily="34" charset="0"/>
              <a:buChar char="•"/>
            </a:pPr>
            <a:r>
              <a:rPr lang="en-IN" b="1" dirty="0" smtClean="0">
                <a:solidFill>
                  <a:schemeClr val="tx1"/>
                </a:solidFill>
              </a:rPr>
              <a:t>Residences and small businesses </a:t>
            </a:r>
            <a:r>
              <a:rPr lang="en-IN" dirty="0" smtClean="0">
                <a:solidFill>
                  <a:schemeClr val="tx1"/>
                </a:solidFill>
              </a:rPr>
              <a:t>have telephone service, they are connected to a telephone network.</a:t>
            </a:r>
          </a:p>
          <a:p>
            <a:pPr marL="457200" indent="-457200">
              <a:buFont typeface="Arial" panose="020B0604020202020204" pitchFamily="34" charset="0"/>
              <a:buChar char="•"/>
            </a:pPr>
            <a:r>
              <a:rPr lang="en-IN" dirty="0" smtClean="0">
                <a:solidFill>
                  <a:schemeClr val="tx1"/>
                </a:solidFill>
              </a:rPr>
              <a:t>Telephone networks already connected to internet.</a:t>
            </a:r>
          </a:p>
          <a:p>
            <a:pPr marL="457200" indent="-457200">
              <a:buFont typeface="Arial" panose="020B0604020202020204" pitchFamily="34" charset="0"/>
              <a:buChar char="•"/>
            </a:pPr>
            <a:r>
              <a:rPr lang="en-IN" dirty="0" smtClean="0">
                <a:solidFill>
                  <a:schemeClr val="tx1"/>
                </a:solidFill>
              </a:rPr>
              <a:t>This can be done in 2 ways</a:t>
            </a:r>
          </a:p>
          <a:p>
            <a:r>
              <a:rPr lang="en-IN" dirty="0" smtClean="0">
                <a:solidFill>
                  <a:schemeClr val="tx1"/>
                </a:solidFill>
              </a:rPr>
              <a:t>1.Dial-up service</a:t>
            </a:r>
          </a:p>
          <a:p>
            <a:r>
              <a:rPr lang="en-IN" dirty="0" smtClean="0">
                <a:solidFill>
                  <a:schemeClr val="tx1"/>
                </a:solidFill>
              </a:rPr>
              <a:t>2. DSL service(</a:t>
            </a:r>
            <a:r>
              <a:rPr lang="en-IN" dirty="0"/>
              <a:t>Digital Subscriber </a:t>
            </a:r>
            <a:r>
              <a:rPr lang="en-IN" dirty="0" smtClean="0"/>
              <a:t>Line)</a:t>
            </a:r>
            <a:endParaRPr lang="en-IN" dirty="0" smtClean="0">
              <a:solidFill>
                <a:schemeClr val="tx1"/>
              </a:solidFill>
            </a:endParaRPr>
          </a:p>
          <a:p>
            <a:endParaRPr lang="en-IN" dirty="0"/>
          </a:p>
        </p:txBody>
      </p:sp>
    </p:spTree>
    <p:extLst>
      <p:ext uri="{BB962C8B-B14F-4D97-AF65-F5344CB8AC3E}">
        <p14:creationId xmlns:p14="http://schemas.microsoft.com/office/powerpoint/2010/main" val="27658008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991600" cy="5970865"/>
          </a:xfrm>
        </p:spPr>
        <p:txBody>
          <a:bodyPr/>
          <a:lstStyle/>
          <a:p>
            <a:r>
              <a:rPr lang="en-IN" sz="3600" b="1" dirty="0">
                <a:solidFill>
                  <a:srgbClr val="392D93"/>
                </a:solidFill>
                <a:latin typeface="Times New Roman" panose="02020603050405020304" pitchFamily="18" charset="0"/>
                <a:cs typeface="Times New Roman" panose="02020603050405020304" pitchFamily="18" charset="0"/>
              </a:rPr>
              <a:t>1.Dial-up service</a:t>
            </a:r>
            <a:r>
              <a:rPr lang="en-IN" dirty="0">
                <a:solidFill>
                  <a:schemeClr val="tx1"/>
                </a:solidFill>
                <a:latin typeface="Times New Roman" panose="02020603050405020304" pitchFamily="18" charset="0"/>
                <a:cs typeface="Times New Roman" panose="02020603050405020304" pitchFamily="18" charset="0"/>
              </a:rPr>
              <a:t>—add to the telephone line a modem that converts data to voice. The software installed on the computer dials the ISP and imitates making a telephone connection</a:t>
            </a:r>
            <a:r>
              <a:rPr lang="en-IN" dirty="0" smtClean="0">
                <a:solidFill>
                  <a:schemeClr val="tx1"/>
                </a:solidFill>
                <a:latin typeface="Times New Roman" panose="02020603050405020304" pitchFamily="18" charset="0"/>
                <a:cs typeface="Times New Roman" panose="02020603050405020304" pitchFamily="18" charset="0"/>
              </a:rPr>
              <a:t>.</a:t>
            </a:r>
          </a:p>
          <a:p>
            <a:pPr marL="1828800" lvl="3" indent="-457200">
              <a:buFont typeface="Arial" panose="020B0604020202020204" pitchFamily="34" charset="0"/>
              <a:buChar char="•"/>
            </a:pPr>
            <a:r>
              <a:rPr lang="en-IN" sz="3200" dirty="0" smtClean="0">
                <a:latin typeface="Times New Roman" panose="02020603050405020304" pitchFamily="18" charset="0"/>
                <a:cs typeface="Times New Roman" panose="02020603050405020304" pitchFamily="18" charset="0"/>
              </a:rPr>
              <a:t>Very slow</a:t>
            </a:r>
          </a:p>
          <a:p>
            <a:pPr marL="1828800" lvl="3" indent="-457200">
              <a:buFont typeface="Arial" panose="020B0604020202020204" pitchFamily="34" charset="0"/>
              <a:buChar char="•"/>
            </a:pPr>
            <a:r>
              <a:rPr lang="en-IN" sz="3200" dirty="0" smtClean="0">
                <a:solidFill>
                  <a:schemeClr val="tx1"/>
                </a:solidFill>
                <a:latin typeface="Times New Roman" panose="02020603050405020304" pitchFamily="18" charset="0"/>
                <a:cs typeface="Times New Roman" panose="02020603050405020304" pitchFamily="18" charset="0"/>
              </a:rPr>
              <a:t>When line is used for internet, it cannot be used for telephone(voice) connection.</a:t>
            </a:r>
          </a:p>
          <a:p>
            <a:pPr marL="1828800" lvl="3" indent="-457200">
              <a:buFont typeface="Arial" panose="020B0604020202020204" pitchFamily="34" charset="0"/>
              <a:buChar char="•"/>
            </a:pPr>
            <a:r>
              <a:rPr lang="en-IN" sz="3200" dirty="0" smtClean="0">
                <a:solidFill>
                  <a:schemeClr val="tx1"/>
                </a:solidFill>
                <a:latin typeface="Times New Roman" panose="02020603050405020304" pitchFamily="18" charset="0"/>
                <a:cs typeface="Times New Roman" panose="02020603050405020304" pitchFamily="18" charset="0"/>
              </a:rPr>
              <a:t>Only useful for small residences, business with occasional connection to the internet.</a:t>
            </a:r>
            <a:endParaRPr lang="en-IN" sz="3200" dirty="0">
              <a:solidFill>
                <a:schemeClr val="tx1"/>
              </a:solidFill>
              <a:latin typeface="Times New Roman" panose="02020603050405020304" pitchFamily="18" charset="0"/>
              <a:cs typeface="Times New Roman" panose="02020603050405020304" pitchFamily="18" charset="0"/>
            </a:endParaRPr>
          </a:p>
          <a:p>
            <a:r>
              <a:rPr lang="en-IN" b="1" dirty="0" smtClean="0">
                <a:solidFill>
                  <a:srgbClr val="392D93"/>
                </a:solidFill>
                <a:latin typeface="Times New Roman" panose="02020603050405020304" pitchFamily="18" charset="0"/>
                <a:cs typeface="Times New Roman" panose="02020603050405020304" pitchFamily="18" charset="0"/>
              </a:rPr>
              <a:t>2.DSL Service-</a:t>
            </a:r>
            <a:r>
              <a:rPr lang="en-IN" b="1" dirty="0" smtClean="0">
                <a:solidFill>
                  <a:schemeClr val="tx1"/>
                </a:solidFill>
                <a:latin typeface="Times New Roman" panose="02020603050405020304" pitchFamily="18" charset="0"/>
                <a:cs typeface="Times New Roman" panose="02020603050405020304" pitchFamily="18" charset="0"/>
              </a:rPr>
              <a:t>-</a:t>
            </a:r>
            <a:r>
              <a:rPr lang="en-US" dirty="0"/>
              <a:t>  </a:t>
            </a:r>
            <a:r>
              <a:rPr lang="en-US" dirty="0" smtClean="0">
                <a:solidFill>
                  <a:schemeClr val="tx1"/>
                </a:solidFill>
              </a:rPr>
              <a:t>Upgrading telephone lines to provide </a:t>
            </a:r>
            <a:r>
              <a:rPr lang="en-US" b="1" dirty="0" smtClean="0">
                <a:solidFill>
                  <a:schemeClr val="tx1"/>
                </a:solidFill>
              </a:rPr>
              <a:t>high speed internet </a:t>
            </a:r>
            <a:r>
              <a:rPr lang="en-US" dirty="0" smtClean="0">
                <a:solidFill>
                  <a:schemeClr val="tx1"/>
                </a:solidFill>
              </a:rPr>
              <a:t>services,</a:t>
            </a:r>
          </a:p>
          <a:p>
            <a:pPr marL="457200" indent="-457200">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Line to be used simultaneously for voice and data.</a:t>
            </a:r>
            <a:endParaRPr lang="en-IN"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343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317585" cy="929893"/>
          </a:xfrm>
        </p:spPr>
        <p:txBody>
          <a:bodyPr/>
          <a:lstStyle/>
          <a:p>
            <a:r>
              <a:rPr lang="en-IN" b="1" spc="-175" dirty="0">
                <a:latin typeface="Times New Roman" panose="02020603050405020304" pitchFamily="18" charset="0"/>
                <a:cs typeface="Times New Roman" panose="02020603050405020304" pitchFamily="18" charset="0"/>
              </a:rPr>
              <a:t>Computer</a:t>
            </a:r>
            <a:r>
              <a:rPr lang="en-IN" b="1" spc="-300" dirty="0">
                <a:latin typeface="Times New Roman" panose="02020603050405020304" pitchFamily="18" charset="0"/>
                <a:cs typeface="Times New Roman" panose="02020603050405020304" pitchFamily="18" charset="0"/>
              </a:rPr>
              <a:t> </a:t>
            </a:r>
            <a:r>
              <a:rPr lang="en-IN" b="1" spc="-100" dirty="0">
                <a:latin typeface="Times New Roman" panose="02020603050405020304" pitchFamily="18" charset="0"/>
                <a:cs typeface="Times New Roman" panose="02020603050405020304" pitchFamily="18" charset="0"/>
              </a:rPr>
              <a:t>Network</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52400" y="1371600"/>
            <a:ext cx="8991600" cy="2121507"/>
          </a:xfrm>
        </p:spPr>
        <p:txBody>
          <a:bodyPr/>
          <a:lstStyle/>
          <a:p>
            <a:pPr marL="457200" indent="-457200">
              <a:buFont typeface="Arial" panose="020B0604020202020204" pitchFamily="34" charset="0"/>
              <a:buChar char="•"/>
            </a:pPr>
            <a:r>
              <a:rPr lang="en-US" dirty="0"/>
              <a:t>N</a:t>
            </a:r>
            <a:r>
              <a:rPr lang="en-US" dirty="0" smtClean="0"/>
              <a:t>etwork </a:t>
            </a:r>
            <a:r>
              <a:rPr lang="en-US" dirty="0"/>
              <a:t>of computers. </a:t>
            </a:r>
            <a:endParaRPr lang="en-US" dirty="0" smtClean="0"/>
          </a:p>
          <a:p>
            <a:pPr marL="457200" indent="-457200">
              <a:buFont typeface="Arial" panose="020B0604020202020204" pitchFamily="34" charset="0"/>
              <a:buChar char="•"/>
            </a:pPr>
            <a:r>
              <a:rPr lang="en-US" dirty="0" smtClean="0"/>
              <a:t>A </a:t>
            </a:r>
            <a:r>
              <a:rPr lang="en-US" dirty="0"/>
              <a:t>computer network means where a number of computers are linked together. It allows them to share resources with others. </a:t>
            </a:r>
            <a:endParaRPr lang="en-IN" dirty="0"/>
          </a:p>
        </p:txBody>
      </p:sp>
      <p:pic>
        <p:nvPicPr>
          <p:cNvPr id="3074" name="Picture 2" descr="https://www.riemysore.ac.in/ict/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276601"/>
            <a:ext cx="51816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329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4014" y="461899"/>
            <a:ext cx="7795971" cy="1354217"/>
          </a:xfrm>
        </p:spPr>
        <p:txBody>
          <a:bodyPr/>
          <a:lstStyle/>
          <a:p>
            <a:r>
              <a:rPr lang="en-IN" b="1" spc="-195" dirty="0">
                <a:solidFill>
                  <a:srgbClr val="FF0000"/>
                </a:solidFill>
                <a:latin typeface="Times New Roman" panose="02020603050405020304" pitchFamily="18" charset="0"/>
                <a:cs typeface="Times New Roman" panose="02020603050405020304" pitchFamily="18" charset="0"/>
              </a:rPr>
              <a:t>Using </a:t>
            </a:r>
            <a:r>
              <a:rPr lang="en-IN" b="1" spc="-225" dirty="0">
                <a:solidFill>
                  <a:srgbClr val="FF0000"/>
                </a:solidFill>
                <a:latin typeface="Times New Roman" panose="02020603050405020304" pitchFamily="18" charset="0"/>
                <a:cs typeface="Times New Roman" panose="02020603050405020304" pitchFamily="18" charset="0"/>
              </a:rPr>
              <a:t>Cable</a:t>
            </a:r>
            <a:r>
              <a:rPr lang="en-IN" b="1" spc="-130" dirty="0">
                <a:solidFill>
                  <a:srgbClr val="FF0000"/>
                </a:solidFill>
                <a:latin typeface="Times New Roman" panose="02020603050405020304" pitchFamily="18" charset="0"/>
                <a:cs typeface="Times New Roman" panose="02020603050405020304" pitchFamily="18" charset="0"/>
              </a:rPr>
              <a:t> </a:t>
            </a:r>
            <a:r>
              <a:rPr lang="en-IN" b="1" spc="-95" dirty="0">
                <a:solidFill>
                  <a:srgbClr val="FF0000"/>
                </a:solidFill>
                <a:latin typeface="Times New Roman" panose="02020603050405020304" pitchFamily="18" charset="0"/>
                <a:cs typeface="Times New Roman" panose="02020603050405020304" pitchFamily="18" charset="0"/>
              </a:rPr>
              <a:t>networks</a:t>
            </a:r>
            <a:r>
              <a:rPr lang="en-IN" b="1" dirty="0">
                <a:solidFill>
                  <a:srgbClr val="FF0000"/>
                </a:solidFill>
                <a:latin typeface="Times New Roman" panose="02020603050405020304" pitchFamily="18" charset="0"/>
                <a:cs typeface="Times New Roman" panose="02020603050405020304" pitchFamily="18" charset="0"/>
              </a:rPr>
              <a:t/>
            </a:r>
            <a:br>
              <a:rPr lang="en-IN" b="1" dirty="0">
                <a:solidFill>
                  <a:srgbClr val="FF0000"/>
                </a:solidFill>
                <a:latin typeface="Times New Roman" panose="02020603050405020304" pitchFamily="18" charset="0"/>
                <a:cs typeface="Times New Roman" panose="02020603050405020304" pitchFamily="18" charset="0"/>
              </a:rPr>
            </a:br>
            <a:endParaRPr lang="en-IN" b="1" dirty="0">
              <a:solidFill>
                <a:srgbClr val="FF0000"/>
              </a:solidFill>
            </a:endParaRPr>
          </a:p>
        </p:txBody>
      </p:sp>
      <p:sp>
        <p:nvSpPr>
          <p:cNvPr id="5" name="Text Placeholder 4"/>
          <p:cNvSpPr>
            <a:spLocks noGrp="1"/>
          </p:cNvSpPr>
          <p:nvPr>
            <p:ph type="body" idx="1"/>
          </p:nvPr>
        </p:nvSpPr>
        <p:spPr>
          <a:xfrm>
            <a:off x="0" y="1447800"/>
            <a:ext cx="8991600" cy="2462213"/>
          </a:xfrm>
        </p:spPr>
        <p:txBody>
          <a:bodyPr/>
          <a:lstStyle/>
          <a:p>
            <a:pPr marL="457200" indent="-457200">
              <a:buFont typeface="Arial" panose="020B0604020202020204" pitchFamily="34" charset="0"/>
              <a:buChar char="•"/>
            </a:pPr>
            <a:r>
              <a:rPr lang="en-IN" dirty="0" smtClean="0">
                <a:solidFill>
                  <a:schemeClr val="tx1"/>
                </a:solidFill>
              </a:rPr>
              <a:t>Using </a:t>
            </a:r>
            <a:r>
              <a:rPr lang="en-IN" b="1" dirty="0" smtClean="0">
                <a:solidFill>
                  <a:schemeClr val="tx1"/>
                </a:solidFill>
              </a:rPr>
              <a:t>cable TV services </a:t>
            </a:r>
            <a:r>
              <a:rPr lang="en-IN" dirty="0" smtClean="0">
                <a:solidFill>
                  <a:schemeClr val="tx1"/>
                </a:solidFill>
              </a:rPr>
              <a:t>instead of antennas to receive TV broadcasting.</a:t>
            </a:r>
          </a:p>
          <a:p>
            <a:pPr marL="457200" indent="-457200">
              <a:buFont typeface="Arial" panose="020B0604020202020204" pitchFamily="34" charset="0"/>
              <a:buChar char="•"/>
            </a:pPr>
            <a:r>
              <a:rPr lang="en-IN" dirty="0" smtClean="0">
                <a:solidFill>
                  <a:schemeClr val="tx1"/>
                </a:solidFill>
              </a:rPr>
              <a:t>The cable companies have been upgrading their cable networks and </a:t>
            </a:r>
            <a:r>
              <a:rPr lang="en-IN" b="1" dirty="0" smtClean="0">
                <a:solidFill>
                  <a:schemeClr val="tx1"/>
                </a:solidFill>
              </a:rPr>
              <a:t>connecting to the internet</a:t>
            </a:r>
            <a:r>
              <a:rPr lang="en-IN" dirty="0" smtClean="0">
                <a:solidFill>
                  <a:schemeClr val="tx1"/>
                </a:solidFill>
              </a:rPr>
              <a:t>.</a:t>
            </a:r>
          </a:p>
          <a:p>
            <a:pPr marL="457200" indent="-457200">
              <a:buFont typeface="Arial" panose="020B0604020202020204" pitchFamily="34" charset="0"/>
              <a:buChar char="•"/>
            </a:pPr>
            <a:r>
              <a:rPr lang="en-IN" dirty="0" smtClean="0">
                <a:solidFill>
                  <a:schemeClr val="tx1"/>
                </a:solidFill>
              </a:rPr>
              <a:t>It provides a </a:t>
            </a:r>
            <a:r>
              <a:rPr lang="en-IN" b="1" dirty="0" smtClean="0">
                <a:solidFill>
                  <a:schemeClr val="tx1"/>
                </a:solidFill>
              </a:rPr>
              <a:t>higher speed </a:t>
            </a:r>
            <a:r>
              <a:rPr lang="en-IN" dirty="0" smtClean="0">
                <a:solidFill>
                  <a:schemeClr val="tx1"/>
                </a:solidFill>
              </a:rPr>
              <a:t>connection</a:t>
            </a:r>
            <a:endParaRPr lang="en-IN" dirty="0"/>
          </a:p>
        </p:txBody>
      </p:sp>
    </p:spTree>
    <p:extLst>
      <p:ext uri="{BB962C8B-B14F-4D97-AF65-F5344CB8AC3E}">
        <p14:creationId xmlns:p14="http://schemas.microsoft.com/office/powerpoint/2010/main" val="22543572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795971" cy="696594"/>
          </a:xfrm>
        </p:spPr>
        <p:txBody>
          <a:bodyPr/>
          <a:lstStyle/>
          <a:p>
            <a:r>
              <a:rPr lang="en-IN" b="1" dirty="0" smtClean="0">
                <a:solidFill>
                  <a:srgbClr val="FF0000"/>
                </a:solidFill>
                <a:latin typeface="Times New Roman" panose="02020603050405020304" pitchFamily="18" charset="0"/>
                <a:cs typeface="Times New Roman" panose="02020603050405020304" pitchFamily="18" charset="0"/>
              </a:rPr>
              <a:t>Using Wireless Networks</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925194"/>
            <a:ext cx="9144000" cy="5909310"/>
          </a:xfrm>
        </p:spPr>
        <p:txBody>
          <a:bodyPr/>
          <a:lstStyle/>
          <a:p>
            <a:pPr marL="457200" indent="-457200">
              <a:buFont typeface="Arial" panose="020B0604020202020204" pitchFamily="34" charset="0"/>
              <a:buChar char="•"/>
            </a:pPr>
            <a:endParaRPr lang="en-IN" dirty="0" smtClean="0">
              <a:solidFill>
                <a:schemeClr val="tx1"/>
              </a:solidFill>
            </a:endParaRPr>
          </a:p>
          <a:p>
            <a:pPr marL="457200" indent="-457200">
              <a:buFont typeface="Arial" panose="020B0604020202020204" pitchFamily="34" charset="0"/>
              <a:buChar char="•"/>
            </a:pPr>
            <a:r>
              <a:rPr lang="en-IN" dirty="0" smtClean="0">
                <a:solidFill>
                  <a:schemeClr val="tx1"/>
                </a:solidFill>
              </a:rPr>
              <a:t>Recently become increasingly popular</a:t>
            </a:r>
          </a:p>
          <a:p>
            <a:pPr marL="457200" indent="-457200">
              <a:buFont typeface="Arial" panose="020B0604020202020204" pitchFamily="34" charset="0"/>
              <a:buChar char="•"/>
            </a:pPr>
            <a:r>
              <a:rPr lang="en-IN" dirty="0" smtClean="0">
                <a:solidFill>
                  <a:schemeClr val="tx1"/>
                </a:solidFill>
              </a:rPr>
              <a:t>Small business can be connected to the internet through a </a:t>
            </a:r>
            <a:r>
              <a:rPr lang="en-IN" b="1" dirty="0" smtClean="0">
                <a:solidFill>
                  <a:schemeClr val="tx1"/>
                </a:solidFill>
              </a:rPr>
              <a:t>wireless WAN</a:t>
            </a:r>
            <a:r>
              <a:rPr lang="en-IN" dirty="0" smtClean="0">
                <a:solidFill>
                  <a:schemeClr val="tx1"/>
                </a:solidFill>
              </a:rPr>
              <a:t>.</a:t>
            </a:r>
          </a:p>
          <a:p>
            <a:r>
              <a:rPr lang="en-US" b="1" spc="-95" dirty="0" smtClean="0">
                <a:solidFill>
                  <a:schemeClr val="accent1"/>
                </a:solidFill>
                <a:latin typeface="Times New Roman" panose="02020603050405020304" pitchFamily="18" charset="0"/>
                <a:cs typeface="Times New Roman" panose="02020603050405020304" pitchFamily="18" charset="0"/>
              </a:rPr>
              <a:t>          </a:t>
            </a:r>
          </a:p>
          <a:p>
            <a:r>
              <a:rPr lang="en-US" b="1" spc="-95" dirty="0">
                <a:solidFill>
                  <a:schemeClr val="accent1"/>
                </a:solidFill>
                <a:latin typeface="Times New Roman" panose="02020603050405020304" pitchFamily="18" charset="0"/>
                <a:cs typeface="Times New Roman" panose="02020603050405020304" pitchFamily="18" charset="0"/>
              </a:rPr>
              <a:t> </a:t>
            </a:r>
            <a:r>
              <a:rPr lang="en-US" b="1" spc="-95" dirty="0" smtClean="0">
                <a:solidFill>
                  <a:schemeClr val="accent1"/>
                </a:solidFill>
                <a:latin typeface="Times New Roman" panose="02020603050405020304" pitchFamily="18" charset="0"/>
                <a:cs typeface="Times New Roman" panose="02020603050405020304" pitchFamily="18" charset="0"/>
              </a:rPr>
              <a:t>      </a:t>
            </a:r>
            <a:r>
              <a:rPr lang="en-US" b="1" spc="-95" dirty="0" smtClean="0">
                <a:solidFill>
                  <a:srgbClr val="FF0000"/>
                </a:solidFill>
                <a:latin typeface="Times New Roman" panose="02020603050405020304" pitchFamily="18" charset="0"/>
                <a:cs typeface="Times New Roman" panose="02020603050405020304" pitchFamily="18" charset="0"/>
              </a:rPr>
              <a:t>Direct </a:t>
            </a:r>
            <a:r>
              <a:rPr lang="en-US" b="1" spc="-95" dirty="0">
                <a:solidFill>
                  <a:srgbClr val="FF0000"/>
                </a:solidFill>
                <a:latin typeface="Times New Roman" panose="02020603050405020304" pitchFamily="18" charset="0"/>
                <a:cs typeface="Times New Roman" panose="02020603050405020304" pitchFamily="18" charset="0"/>
              </a:rPr>
              <a:t>connection to the internet</a:t>
            </a:r>
            <a:endParaRPr lang="en-US" b="1" dirty="0">
              <a:solidFill>
                <a:srgbClr val="FF0000"/>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dirty="0" smtClean="0">
                <a:solidFill>
                  <a:schemeClr val="tx1"/>
                </a:solidFill>
              </a:rPr>
              <a:t>A large organization can itself become a </a:t>
            </a:r>
            <a:r>
              <a:rPr lang="en-IN" b="1" dirty="0" smtClean="0">
                <a:solidFill>
                  <a:schemeClr val="tx1"/>
                </a:solidFill>
              </a:rPr>
              <a:t>local ISP </a:t>
            </a:r>
            <a:r>
              <a:rPr lang="en-IN" dirty="0" smtClean="0">
                <a:solidFill>
                  <a:schemeClr val="tx1"/>
                </a:solidFill>
              </a:rPr>
              <a:t>and be connected to the internet.</a:t>
            </a:r>
          </a:p>
          <a:p>
            <a:r>
              <a:rPr lang="en-IN" dirty="0" err="1" smtClean="0">
                <a:solidFill>
                  <a:schemeClr val="tx1"/>
                </a:solidFill>
              </a:rPr>
              <a:t>Eg</a:t>
            </a:r>
            <a:r>
              <a:rPr lang="en-IN" dirty="0" smtClean="0">
                <a:solidFill>
                  <a:schemeClr val="tx1"/>
                </a:solidFill>
              </a:rPr>
              <a:t>—A university with several campuses can create an internetwork and then connect the internetwork to the internet.</a:t>
            </a:r>
          </a:p>
          <a:p>
            <a:endParaRPr lang="en-IN" dirty="0">
              <a:solidFill>
                <a:schemeClr val="tx1"/>
              </a:solidFill>
            </a:endParaRPr>
          </a:p>
        </p:txBody>
      </p:sp>
    </p:spTree>
    <p:extLst>
      <p:ext uri="{BB962C8B-B14F-4D97-AF65-F5344CB8AC3E}">
        <p14:creationId xmlns:p14="http://schemas.microsoft.com/office/powerpoint/2010/main" val="2502295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57099"/>
            <a:ext cx="9220200" cy="566822"/>
          </a:xfrm>
          <a:prstGeom prst="rect">
            <a:avLst/>
          </a:prstGeom>
        </p:spPr>
        <p:txBody>
          <a:bodyPr vert="horz" wrap="square" lIns="0" tIns="12700" rIns="0" bIns="0" rtlCol="0">
            <a:spAutoFit/>
          </a:bodyPr>
          <a:lstStyle/>
          <a:p>
            <a:pPr marL="1917700" marR="5080" indent="-1905635">
              <a:lnSpc>
                <a:spcPct val="100000"/>
              </a:lnSpc>
              <a:spcBef>
                <a:spcPts val="100"/>
              </a:spcBef>
            </a:pPr>
            <a:r>
              <a:rPr sz="3600" b="1" spc="-320" dirty="0">
                <a:latin typeface="Times New Roman" panose="02020603050405020304" pitchFamily="18" charset="0"/>
                <a:cs typeface="Times New Roman" panose="02020603050405020304" pitchFamily="18" charset="0"/>
              </a:rPr>
              <a:t>A </a:t>
            </a:r>
            <a:r>
              <a:rPr sz="3600" b="1" spc="-150" dirty="0">
                <a:latin typeface="Times New Roman" panose="02020603050405020304" pitchFamily="18" charset="0"/>
                <a:cs typeface="Times New Roman" panose="02020603050405020304" pitchFamily="18" charset="0"/>
              </a:rPr>
              <a:t>closer </a:t>
            </a:r>
            <a:r>
              <a:rPr sz="3600" b="1" spc="-90" dirty="0">
                <a:latin typeface="Times New Roman" panose="02020603050405020304" pitchFamily="18" charset="0"/>
                <a:cs typeface="Times New Roman" panose="02020603050405020304" pitchFamily="18" charset="0"/>
              </a:rPr>
              <a:t>look </a:t>
            </a:r>
            <a:r>
              <a:rPr sz="3600" b="1" spc="-55" dirty="0">
                <a:latin typeface="Times New Roman" panose="02020603050405020304" pitchFamily="18" charset="0"/>
                <a:cs typeface="Times New Roman" panose="02020603050405020304" pitchFamily="18" charset="0"/>
              </a:rPr>
              <a:t>at </a:t>
            </a:r>
            <a:r>
              <a:rPr sz="3600" b="1" spc="-65" dirty="0">
                <a:latin typeface="Times New Roman" panose="02020603050405020304" pitchFamily="18" charset="0"/>
                <a:cs typeface="Times New Roman" panose="02020603050405020304" pitchFamily="18" charset="0"/>
              </a:rPr>
              <a:t>network</a:t>
            </a:r>
            <a:r>
              <a:rPr sz="3600" b="1" spc="-360" dirty="0">
                <a:latin typeface="Times New Roman" panose="02020603050405020304" pitchFamily="18" charset="0"/>
                <a:cs typeface="Times New Roman" panose="02020603050405020304" pitchFamily="18" charset="0"/>
              </a:rPr>
              <a:t> </a:t>
            </a:r>
            <a:r>
              <a:rPr sz="3600" b="1" spc="-75" dirty="0">
                <a:latin typeface="Times New Roman" panose="02020603050405020304" pitchFamily="18" charset="0"/>
                <a:cs typeface="Times New Roman" panose="02020603050405020304" pitchFamily="18" charset="0"/>
              </a:rPr>
              <a:t>structure:  </a:t>
            </a:r>
            <a:r>
              <a:rPr sz="3600" b="1" spc="-90" dirty="0">
                <a:latin typeface="Times New Roman" panose="02020603050405020304" pitchFamily="18" charset="0"/>
                <a:cs typeface="Times New Roman" panose="02020603050405020304" pitchFamily="18" charset="0"/>
              </a:rPr>
              <a:t>Network</a:t>
            </a:r>
            <a:r>
              <a:rPr sz="3600" b="1" spc="-195" dirty="0">
                <a:latin typeface="Times New Roman" panose="02020603050405020304" pitchFamily="18" charset="0"/>
                <a:cs typeface="Times New Roman" panose="02020603050405020304" pitchFamily="18" charset="0"/>
              </a:rPr>
              <a:t> </a:t>
            </a:r>
            <a:r>
              <a:rPr sz="3600" b="1" spc="-340" dirty="0">
                <a:latin typeface="Times New Roman" panose="02020603050405020304" pitchFamily="18" charset="0"/>
                <a:cs typeface="Times New Roman" panose="02020603050405020304" pitchFamily="18" charset="0"/>
              </a:rPr>
              <a:t>Edge</a:t>
            </a:r>
            <a:endParaRPr sz="36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0" y="838200"/>
            <a:ext cx="9144000" cy="4969950"/>
          </a:xfrm>
          <a:prstGeom prst="rect">
            <a:avLst/>
          </a:prstGeom>
        </p:spPr>
        <p:txBody>
          <a:bodyPr vert="horz" wrap="square" lIns="0" tIns="12065" rIns="0" bIns="0" rtlCol="0">
            <a:spAutoFit/>
          </a:bodyPr>
          <a:lstStyle/>
          <a:p>
            <a:pPr marL="355600" indent="-342900">
              <a:lnSpc>
                <a:spcPct val="100000"/>
              </a:lnSpc>
              <a:spcBef>
                <a:spcPts val="95"/>
              </a:spcBef>
              <a:buSzPct val="75000"/>
              <a:buFont typeface="Arial"/>
              <a:buChar char="•"/>
              <a:tabLst>
                <a:tab pos="354965" algn="l"/>
                <a:tab pos="355600" algn="l"/>
              </a:tabLst>
            </a:pPr>
            <a:r>
              <a:rPr sz="2800" b="1" i="1" spc="-90" dirty="0">
                <a:solidFill>
                  <a:srgbClr val="FF0000"/>
                </a:solidFill>
                <a:latin typeface="Times New Roman" panose="02020603050405020304" pitchFamily="18" charset="0"/>
                <a:cs typeface="Times New Roman" panose="02020603050405020304" pitchFamily="18" charset="0"/>
              </a:rPr>
              <a:t>network</a:t>
            </a:r>
            <a:r>
              <a:rPr sz="2800" b="1" i="1" spc="-110" dirty="0">
                <a:solidFill>
                  <a:srgbClr val="FF0000"/>
                </a:solidFill>
                <a:latin typeface="Times New Roman" panose="02020603050405020304" pitchFamily="18" charset="0"/>
                <a:cs typeface="Times New Roman" panose="02020603050405020304" pitchFamily="18" charset="0"/>
              </a:rPr>
              <a:t> </a:t>
            </a:r>
            <a:r>
              <a:rPr sz="2800" b="1" i="1" spc="-85" dirty="0">
                <a:solidFill>
                  <a:srgbClr val="FF0000"/>
                </a:solidFill>
                <a:latin typeface="Times New Roman" panose="02020603050405020304" pitchFamily="18" charset="0"/>
                <a:cs typeface="Times New Roman" panose="02020603050405020304" pitchFamily="18" charset="0"/>
              </a:rPr>
              <a:t>edge:</a:t>
            </a:r>
            <a:endParaRPr sz="2800" b="1" dirty="0">
              <a:solidFill>
                <a:srgbClr val="FF0000"/>
              </a:solidFill>
              <a:latin typeface="Times New Roman" panose="02020603050405020304" pitchFamily="18" charset="0"/>
              <a:cs typeface="Times New Roman" panose="02020603050405020304" pitchFamily="18" charset="0"/>
            </a:endParaRPr>
          </a:p>
          <a:p>
            <a:pPr marL="756285" lvl="1" indent="-286385">
              <a:lnSpc>
                <a:spcPct val="100000"/>
              </a:lnSpc>
              <a:buSzPct val="75000"/>
              <a:buChar char="–"/>
              <a:tabLst>
                <a:tab pos="756285" algn="l"/>
                <a:tab pos="756920" algn="l"/>
              </a:tabLst>
            </a:pPr>
            <a:r>
              <a:rPr sz="2800" spc="-70" dirty="0">
                <a:latin typeface="Times New Roman" panose="02020603050405020304" pitchFamily="18" charset="0"/>
                <a:cs typeface="Times New Roman" panose="02020603050405020304" pitchFamily="18" charset="0"/>
              </a:rPr>
              <a:t>hosts: </a:t>
            </a:r>
            <a:r>
              <a:rPr sz="2800" spc="5" dirty="0">
                <a:latin typeface="Times New Roman" panose="02020603050405020304" pitchFamily="18" charset="0"/>
                <a:cs typeface="Times New Roman" panose="02020603050405020304" pitchFamily="18" charset="0"/>
              </a:rPr>
              <a:t>two </a:t>
            </a:r>
            <a:r>
              <a:rPr sz="2800" spc="-65" dirty="0">
                <a:latin typeface="Times New Roman" panose="02020603050405020304" pitchFamily="18" charset="0"/>
                <a:cs typeface="Times New Roman" panose="02020603050405020304" pitchFamily="18" charset="0"/>
              </a:rPr>
              <a:t>types </a:t>
            </a:r>
            <a:r>
              <a:rPr sz="2800" spc="-45" dirty="0">
                <a:latin typeface="Times New Roman" panose="02020603050405020304" pitchFamily="18" charset="0"/>
                <a:cs typeface="Times New Roman" panose="02020603050405020304" pitchFamily="18" charset="0"/>
              </a:rPr>
              <a:t>- </a:t>
            </a:r>
            <a:r>
              <a:rPr sz="2800" b="1" spc="-50" dirty="0">
                <a:latin typeface="Times New Roman" panose="02020603050405020304" pitchFamily="18" charset="0"/>
                <a:cs typeface="Times New Roman" panose="02020603050405020304" pitchFamily="18" charset="0"/>
              </a:rPr>
              <a:t>clients </a:t>
            </a:r>
            <a:r>
              <a:rPr sz="2800" b="1" spc="-80" dirty="0">
                <a:latin typeface="Times New Roman" panose="02020603050405020304" pitchFamily="18" charset="0"/>
                <a:cs typeface="Times New Roman" panose="02020603050405020304" pitchFamily="18" charset="0"/>
              </a:rPr>
              <a:t>and</a:t>
            </a:r>
            <a:r>
              <a:rPr sz="2800" b="1" spc="-300" dirty="0">
                <a:latin typeface="Times New Roman" panose="02020603050405020304" pitchFamily="18" charset="0"/>
                <a:cs typeface="Times New Roman" panose="02020603050405020304" pitchFamily="18" charset="0"/>
              </a:rPr>
              <a:t> </a:t>
            </a:r>
            <a:r>
              <a:rPr sz="2800" b="1" spc="-95" dirty="0">
                <a:latin typeface="Times New Roman" panose="02020603050405020304" pitchFamily="18" charset="0"/>
                <a:cs typeface="Times New Roman" panose="02020603050405020304" pitchFamily="18" charset="0"/>
              </a:rPr>
              <a:t>servers</a:t>
            </a:r>
            <a:endParaRPr sz="2800" b="1" dirty="0">
              <a:latin typeface="Times New Roman" panose="02020603050405020304" pitchFamily="18" charset="0"/>
              <a:cs typeface="Times New Roman" panose="02020603050405020304" pitchFamily="18" charset="0"/>
            </a:endParaRPr>
          </a:p>
          <a:p>
            <a:pPr marL="756285" lvl="1" indent="-286385">
              <a:lnSpc>
                <a:spcPct val="100000"/>
              </a:lnSpc>
              <a:buSzPct val="75000"/>
              <a:buChar char="–"/>
              <a:tabLst>
                <a:tab pos="756285" algn="l"/>
                <a:tab pos="756920" algn="l"/>
              </a:tabLst>
            </a:pPr>
            <a:r>
              <a:rPr sz="2800" spc="-95" dirty="0">
                <a:latin typeface="Times New Roman" panose="02020603050405020304" pitchFamily="18" charset="0"/>
                <a:cs typeface="Times New Roman" panose="02020603050405020304" pitchFamily="18" charset="0"/>
              </a:rPr>
              <a:t>servers </a:t>
            </a:r>
            <a:r>
              <a:rPr sz="2800" spc="-20" dirty="0">
                <a:latin typeface="Times New Roman" panose="02020603050405020304" pitchFamily="18" charset="0"/>
                <a:cs typeface="Times New Roman" panose="02020603050405020304" pitchFamily="18" charset="0"/>
              </a:rPr>
              <a:t>often in </a:t>
            </a:r>
            <a:r>
              <a:rPr sz="2800" b="1" spc="-65" dirty="0">
                <a:latin typeface="Times New Roman" panose="02020603050405020304" pitchFamily="18" charset="0"/>
                <a:cs typeface="Times New Roman" panose="02020603050405020304" pitchFamily="18" charset="0"/>
              </a:rPr>
              <a:t>data</a:t>
            </a:r>
            <a:r>
              <a:rPr sz="2800" b="1" spc="-195" dirty="0">
                <a:latin typeface="Times New Roman" panose="02020603050405020304" pitchFamily="18" charset="0"/>
                <a:cs typeface="Times New Roman" panose="02020603050405020304" pitchFamily="18" charset="0"/>
              </a:rPr>
              <a:t> </a:t>
            </a:r>
            <a:r>
              <a:rPr sz="2800" b="1" spc="-75" dirty="0">
                <a:latin typeface="Times New Roman" panose="02020603050405020304" pitchFamily="18" charset="0"/>
                <a:cs typeface="Times New Roman" panose="02020603050405020304" pitchFamily="18" charset="0"/>
              </a:rPr>
              <a:t>centers</a:t>
            </a:r>
            <a:endParaRPr sz="2800" b="1" dirty="0">
              <a:latin typeface="Times New Roman" panose="02020603050405020304" pitchFamily="18" charset="0"/>
              <a:cs typeface="Times New Roman" panose="02020603050405020304" pitchFamily="18" charset="0"/>
            </a:endParaRPr>
          </a:p>
          <a:p>
            <a:pPr marL="1022350" lvl="2" indent="-286385">
              <a:spcBef>
                <a:spcPts val="670"/>
              </a:spcBef>
              <a:buSzPct val="75000"/>
              <a:buChar char="•"/>
              <a:tabLst>
                <a:tab pos="1022350" algn="l"/>
                <a:tab pos="1022985" algn="l"/>
              </a:tabLst>
            </a:pPr>
            <a:r>
              <a:rPr sz="2800" spc="-160" dirty="0">
                <a:latin typeface="Times New Roman" panose="02020603050405020304" pitchFamily="18" charset="0"/>
                <a:cs typeface="Times New Roman" panose="02020603050405020304" pitchFamily="18" charset="0"/>
              </a:rPr>
              <a:t>A </a:t>
            </a:r>
            <a:r>
              <a:rPr sz="2800" b="1" spc="-35" dirty="0">
                <a:latin typeface="Times New Roman" panose="02020603050405020304" pitchFamily="18" charset="0"/>
                <a:cs typeface="Times New Roman" panose="02020603050405020304" pitchFamily="18" charset="0"/>
              </a:rPr>
              <a:t>client </a:t>
            </a:r>
            <a:r>
              <a:rPr sz="2800" b="1" spc="-70" dirty="0">
                <a:latin typeface="Times New Roman" panose="02020603050405020304" pitchFamily="18" charset="0"/>
                <a:cs typeface="Times New Roman" panose="02020603050405020304" pitchFamily="18" charset="0"/>
              </a:rPr>
              <a:t>program </a:t>
            </a:r>
            <a:r>
              <a:rPr sz="2800" spc="-50" dirty="0">
                <a:latin typeface="Times New Roman" panose="02020603050405020304" pitchFamily="18" charset="0"/>
                <a:cs typeface="Times New Roman" panose="02020603050405020304" pitchFamily="18" charset="0"/>
              </a:rPr>
              <a:t>running </a:t>
            </a:r>
            <a:r>
              <a:rPr sz="2800" spc="-55" dirty="0">
                <a:latin typeface="Times New Roman" panose="02020603050405020304" pitchFamily="18" charset="0"/>
                <a:cs typeface="Times New Roman" panose="02020603050405020304" pitchFamily="18" charset="0"/>
              </a:rPr>
              <a:t>on </a:t>
            </a:r>
            <a:r>
              <a:rPr sz="2800" spc="-75" dirty="0">
                <a:latin typeface="Times New Roman" panose="02020603050405020304" pitchFamily="18" charset="0"/>
                <a:cs typeface="Times New Roman" panose="02020603050405020304" pitchFamily="18" charset="0"/>
              </a:rPr>
              <a:t>one end </a:t>
            </a:r>
            <a:r>
              <a:rPr sz="2800" spc="-110" dirty="0">
                <a:latin typeface="Times New Roman" panose="02020603050405020304" pitchFamily="18" charset="0"/>
                <a:cs typeface="Times New Roman" panose="02020603050405020304" pitchFamily="18" charset="0"/>
              </a:rPr>
              <a:t>system </a:t>
            </a:r>
            <a:r>
              <a:rPr sz="2800" spc="-80" dirty="0">
                <a:latin typeface="Times New Roman" panose="02020603050405020304" pitchFamily="18" charset="0"/>
                <a:cs typeface="Times New Roman" panose="02020603050405020304" pitchFamily="18" charset="0"/>
              </a:rPr>
              <a:t>requests </a:t>
            </a:r>
            <a:r>
              <a:rPr sz="2800" spc="-85" dirty="0">
                <a:latin typeface="Times New Roman" panose="02020603050405020304" pitchFamily="18" charset="0"/>
                <a:cs typeface="Times New Roman" panose="02020603050405020304" pitchFamily="18" charset="0"/>
              </a:rPr>
              <a:t>and</a:t>
            </a:r>
            <a:r>
              <a:rPr sz="2800" spc="-175" dirty="0">
                <a:latin typeface="Times New Roman" panose="02020603050405020304" pitchFamily="18" charset="0"/>
                <a:cs typeface="Times New Roman" panose="02020603050405020304" pitchFamily="18" charset="0"/>
              </a:rPr>
              <a:t> </a:t>
            </a:r>
            <a:r>
              <a:rPr sz="2800" spc="-95" dirty="0" smtClean="0">
                <a:latin typeface="Times New Roman" panose="02020603050405020304" pitchFamily="18" charset="0"/>
                <a:cs typeface="Times New Roman" panose="02020603050405020304" pitchFamily="18" charset="0"/>
              </a:rPr>
              <a:t>receives</a:t>
            </a:r>
            <a:r>
              <a:rPr lang="en-IN" sz="2800" spc="-95" dirty="0" smtClean="0">
                <a:latin typeface="Times New Roman" panose="02020603050405020304" pitchFamily="18" charset="0"/>
                <a:cs typeface="Times New Roman" panose="02020603050405020304" pitchFamily="18" charset="0"/>
              </a:rPr>
              <a:t> </a:t>
            </a:r>
            <a:r>
              <a:rPr lang="en-IN" sz="2800" spc="-20" dirty="0" smtClean="0">
                <a:latin typeface="Times New Roman" panose="02020603050405020304" pitchFamily="18" charset="0"/>
                <a:cs typeface="Times New Roman" panose="02020603050405020304" pitchFamily="18" charset="0"/>
              </a:rPr>
              <a:t> </a:t>
            </a:r>
            <a:r>
              <a:rPr sz="2800" spc="-20" dirty="0" smtClean="0">
                <a:latin typeface="Times New Roman" panose="02020603050405020304" pitchFamily="18" charset="0"/>
                <a:cs typeface="Times New Roman" panose="02020603050405020304" pitchFamily="18" charset="0"/>
              </a:rPr>
              <a:t>the </a:t>
            </a:r>
            <a:r>
              <a:rPr sz="2800" spc="-90" dirty="0">
                <a:latin typeface="Times New Roman" panose="02020603050405020304" pitchFamily="18" charset="0"/>
                <a:cs typeface="Times New Roman" panose="02020603050405020304" pitchFamily="18" charset="0"/>
              </a:rPr>
              <a:t>service </a:t>
            </a:r>
            <a:r>
              <a:rPr sz="2800" spc="-20" dirty="0">
                <a:latin typeface="Times New Roman" panose="02020603050405020304" pitchFamily="18" charset="0"/>
                <a:cs typeface="Times New Roman" panose="02020603050405020304" pitchFamily="18" charset="0"/>
              </a:rPr>
              <a:t>from </a:t>
            </a:r>
            <a:r>
              <a:rPr sz="2800" spc="-140" dirty="0">
                <a:latin typeface="Times New Roman" panose="02020603050405020304" pitchFamily="18" charset="0"/>
                <a:cs typeface="Times New Roman" panose="02020603050405020304" pitchFamily="18" charset="0"/>
              </a:rPr>
              <a:t>a </a:t>
            </a:r>
            <a:r>
              <a:rPr sz="2800" b="1" spc="-75" dirty="0">
                <a:latin typeface="Times New Roman" panose="02020603050405020304" pitchFamily="18" charset="0"/>
                <a:cs typeface="Times New Roman" panose="02020603050405020304" pitchFamily="18" charset="0"/>
              </a:rPr>
              <a:t>server </a:t>
            </a:r>
            <a:r>
              <a:rPr sz="2800" b="1" spc="-70" dirty="0">
                <a:latin typeface="Times New Roman" panose="02020603050405020304" pitchFamily="18" charset="0"/>
                <a:cs typeface="Times New Roman" panose="02020603050405020304" pitchFamily="18" charset="0"/>
              </a:rPr>
              <a:t>program </a:t>
            </a:r>
            <a:r>
              <a:rPr sz="2800" spc="-60" dirty="0">
                <a:latin typeface="Times New Roman" panose="02020603050405020304" pitchFamily="18" charset="0"/>
                <a:cs typeface="Times New Roman" panose="02020603050405020304" pitchFamily="18" charset="0"/>
              </a:rPr>
              <a:t>on </a:t>
            </a:r>
            <a:r>
              <a:rPr sz="2800" spc="-40" dirty="0">
                <a:latin typeface="Times New Roman" panose="02020603050405020304" pitchFamily="18" charset="0"/>
                <a:cs typeface="Times New Roman" panose="02020603050405020304" pitchFamily="18" charset="0"/>
              </a:rPr>
              <a:t>another </a:t>
            </a:r>
            <a:r>
              <a:rPr sz="2800" spc="-75" dirty="0">
                <a:latin typeface="Times New Roman" panose="02020603050405020304" pitchFamily="18" charset="0"/>
                <a:cs typeface="Times New Roman" panose="02020603050405020304" pitchFamily="18" charset="0"/>
              </a:rPr>
              <a:t>end</a:t>
            </a:r>
            <a:r>
              <a:rPr sz="2800" spc="-290" dirty="0">
                <a:latin typeface="Times New Roman" panose="02020603050405020304" pitchFamily="18" charset="0"/>
                <a:cs typeface="Times New Roman" panose="02020603050405020304" pitchFamily="18" charset="0"/>
              </a:rPr>
              <a:t> </a:t>
            </a:r>
            <a:r>
              <a:rPr sz="2800" spc="-110" dirty="0" smtClean="0">
                <a:latin typeface="Times New Roman" panose="02020603050405020304" pitchFamily="18" charset="0"/>
                <a:cs typeface="Times New Roman" panose="02020603050405020304" pitchFamily="18" charset="0"/>
              </a:rPr>
              <a:t>system</a:t>
            </a:r>
            <a:r>
              <a:rPr lang="en-IN" sz="2800" spc="-110" dirty="0" smtClean="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1022350" lvl="2" indent="-286385">
              <a:lnSpc>
                <a:spcPct val="100000"/>
              </a:lnSpc>
              <a:buSzPct val="75000"/>
              <a:buChar char="•"/>
              <a:tabLst>
                <a:tab pos="1022350" algn="l"/>
                <a:tab pos="1022985" algn="l"/>
              </a:tabLst>
            </a:pPr>
            <a:r>
              <a:rPr sz="2800" spc="-125" dirty="0">
                <a:latin typeface="Times New Roman" panose="02020603050405020304" pitchFamily="18" charset="0"/>
                <a:cs typeface="Times New Roman" panose="02020603050405020304" pitchFamily="18" charset="0"/>
              </a:rPr>
              <a:t>They </a:t>
            </a:r>
            <a:r>
              <a:rPr sz="2800" spc="-85" dirty="0">
                <a:latin typeface="Times New Roman" panose="02020603050405020304" pitchFamily="18" charset="0"/>
                <a:cs typeface="Times New Roman" panose="02020603050405020304" pitchFamily="18" charset="0"/>
              </a:rPr>
              <a:t>are </a:t>
            </a:r>
            <a:r>
              <a:rPr sz="2800" b="1" spc="-35" dirty="0">
                <a:latin typeface="Times New Roman" panose="02020603050405020304" pitchFamily="18" charset="0"/>
                <a:cs typeface="Times New Roman" panose="02020603050405020304" pitchFamily="18" charset="0"/>
              </a:rPr>
              <a:t>distributed </a:t>
            </a:r>
            <a:r>
              <a:rPr sz="2800" b="1" spc="-65" dirty="0" smtClean="0">
                <a:latin typeface="Times New Roman" panose="02020603050405020304" pitchFamily="18" charset="0"/>
                <a:cs typeface="Times New Roman" panose="02020603050405020304" pitchFamily="18" charset="0"/>
              </a:rPr>
              <a:t>applications</a:t>
            </a:r>
            <a:r>
              <a:rPr lang="en-IN" sz="2800" spc="-65" dirty="0" smtClean="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356870" indent="-342900">
              <a:lnSpc>
                <a:spcPct val="100000"/>
              </a:lnSpc>
              <a:spcBef>
                <a:spcPts val="865"/>
              </a:spcBef>
              <a:buClr>
                <a:srgbClr val="000099"/>
              </a:buClr>
              <a:buSzPct val="63888"/>
              <a:buFont typeface="Wingdings"/>
              <a:buChar char=""/>
              <a:tabLst>
                <a:tab pos="356870" algn="l"/>
                <a:tab pos="357505" algn="l"/>
              </a:tabLst>
            </a:pPr>
            <a:r>
              <a:rPr sz="2800" dirty="0">
                <a:latin typeface="Times New Roman" panose="02020603050405020304" pitchFamily="18" charset="0"/>
                <a:cs typeface="Times New Roman" panose="02020603050405020304" pitchFamily="18" charset="0"/>
              </a:rPr>
              <a:t>Most </a:t>
            </a:r>
            <a:r>
              <a:rPr sz="2800" spc="-105" dirty="0">
                <a:latin typeface="Times New Roman" panose="02020603050405020304" pitchFamily="18" charset="0"/>
                <a:cs typeface="Times New Roman" panose="02020603050405020304" pitchFamily="18" charset="0"/>
              </a:rPr>
              <a:t>applications </a:t>
            </a:r>
            <a:r>
              <a:rPr sz="2800" spc="-110" dirty="0">
                <a:latin typeface="Times New Roman" panose="02020603050405020304" pitchFamily="18" charset="0"/>
                <a:cs typeface="Times New Roman" panose="02020603050405020304" pitchFamily="18" charset="0"/>
              </a:rPr>
              <a:t>today </a:t>
            </a:r>
            <a:r>
              <a:rPr sz="2800" spc="-114" dirty="0">
                <a:latin typeface="Times New Roman" panose="02020603050405020304" pitchFamily="18" charset="0"/>
                <a:cs typeface="Times New Roman" panose="02020603050405020304" pitchFamily="18" charset="0"/>
              </a:rPr>
              <a:t>are </a:t>
            </a:r>
            <a:r>
              <a:rPr sz="2800" spc="-75" dirty="0">
                <a:latin typeface="Times New Roman" panose="02020603050405020304" pitchFamily="18" charset="0"/>
                <a:cs typeface="Times New Roman" panose="02020603050405020304" pitchFamily="18" charset="0"/>
              </a:rPr>
              <a:t>P2P </a:t>
            </a:r>
            <a:r>
              <a:rPr sz="2800" spc="-105" dirty="0">
                <a:latin typeface="Times New Roman" panose="02020603050405020304" pitchFamily="18" charset="0"/>
                <a:cs typeface="Times New Roman" panose="02020603050405020304" pitchFamily="18" charset="0"/>
              </a:rPr>
              <a:t>in</a:t>
            </a:r>
            <a:r>
              <a:rPr sz="2800" spc="80" dirty="0">
                <a:latin typeface="Times New Roman" panose="02020603050405020304" pitchFamily="18" charset="0"/>
                <a:cs typeface="Times New Roman" panose="02020603050405020304" pitchFamily="18" charset="0"/>
              </a:rPr>
              <a:t> </a:t>
            </a:r>
            <a:r>
              <a:rPr sz="2800" spc="-105" dirty="0" smtClean="0">
                <a:latin typeface="Times New Roman" panose="02020603050405020304" pitchFamily="18" charset="0"/>
                <a:cs typeface="Times New Roman" panose="02020603050405020304" pitchFamily="18" charset="0"/>
              </a:rPr>
              <a:t>nature</a:t>
            </a:r>
            <a:r>
              <a:rPr lang="en-IN" sz="2800" spc="-105" dirty="0" smtClean="0">
                <a:latin typeface="Times New Roman" panose="02020603050405020304" pitchFamily="18" charset="0"/>
                <a:cs typeface="Times New Roman" panose="02020603050405020304" pitchFamily="18" charset="0"/>
              </a:rPr>
              <a:t>.</a:t>
            </a:r>
            <a:endParaRPr sz="2800" dirty="0">
              <a:latin typeface="Times New Roman" panose="02020603050405020304" pitchFamily="18" charset="0"/>
              <a:cs typeface="Times New Roman" panose="02020603050405020304" pitchFamily="18" charset="0"/>
            </a:endParaRPr>
          </a:p>
          <a:p>
            <a:pPr marL="356870" indent="-342900">
              <a:lnSpc>
                <a:spcPct val="100000"/>
              </a:lnSpc>
              <a:spcBef>
                <a:spcPts val="105"/>
              </a:spcBef>
              <a:buClr>
                <a:srgbClr val="000099"/>
              </a:buClr>
              <a:buSzPct val="63888"/>
              <a:buFont typeface="Wingdings"/>
              <a:buChar char=""/>
              <a:tabLst>
                <a:tab pos="356870" algn="l"/>
                <a:tab pos="357505" algn="l"/>
              </a:tabLst>
            </a:pPr>
            <a:r>
              <a:rPr sz="2800" spc="-80" dirty="0">
                <a:latin typeface="Times New Roman" panose="02020603050405020304" pitchFamily="18" charset="0"/>
                <a:cs typeface="Times New Roman" panose="02020603050405020304" pitchFamily="18" charset="0"/>
              </a:rPr>
              <a:t>End systems </a:t>
            </a:r>
            <a:r>
              <a:rPr sz="2800" spc="-110" dirty="0">
                <a:latin typeface="Times New Roman" panose="02020603050405020304" pitchFamily="18" charset="0"/>
                <a:cs typeface="Times New Roman" panose="02020603050405020304" pitchFamily="18" charset="0"/>
              </a:rPr>
              <a:t>acts as </a:t>
            </a:r>
            <a:r>
              <a:rPr sz="2800" spc="-105" dirty="0">
                <a:latin typeface="Times New Roman" panose="02020603050405020304" pitchFamily="18" charset="0"/>
                <a:cs typeface="Times New Roman" panose="02020603050405020304" pitchFamily="18" charset="0"/>
              </a:rPr>
              <a:t>clients </a:t>
            </a:r>
            <a:r>
              <a:rPr sz="2800" spc="-120" dirty="0">
                <a:latin typeface="Times New Roman" panose="02020603050405020304" pitchFamily="18" charset="0"/>
                <a:cs typeface="Times New Roman" panose="02020603050405020304" pitchFamily="18" charset="0"/>
              </a:rPr>
              <a:t>and</a:t>
            </a:r>
            <a:r>
              <a:rPr sz="2800" spc="140" dirty="0">
                <a:latin typeface="Times New Roman" panose="02020603050405020304" pitchFamily="18" charset="0"/>
                <a:cs typeface="Times New Roman" panose="02020603050405020304" pitchFamily="18" charset="0"/>
              </a:rPr>
              <a:t> </a:t>
            </a:r>
            <a:r>
              <a:rPr sz="2800" spc="-55" dirty="0">
                <a:latin typeface="Times New Roman" panose="02020603050405020304" pitchFamily="18" charset="0"/>
                <a:cs typeface="Times New Roman" panose="02020603050405020304" pitchFamily="18" charset="0"/>
              </a:rPr>
              <a:t>servers</a:t>
            </a:r>
            <a:endParaRPr sz="2800" dirty="0">
              <a:latin typeface="Times New Roman" panose="02020603050405020304" pitchFamily="18" charset="0"/>
              <a:cs typeface="Times New Roman" panose="02020603050405020304" pitchFamily="18" charset="0"/>
            </a:endParaRPr>
          </a:p>
          <a:p>
            <a:pPr marL="405765" indent="-343535">
              <a:buClr>
                <a:srgbClr val="000099"/>
              </a:buClr>
              <a:buSzPct val="64285"/>
              <a:buFont typeface="Wingdings"/>
              <a:buChar char=""/>
              <a:tabLst>
                <a:tab pos="405765" algn="l"/>
                <a:tab pos="406400" algn="l"/>
              </a:tabLst>
            </a:pPr>
            <a:r>
              <a:rPr sz="2800" b="1" spc="-200" dirty="0" smtClean="0">
                <a:solidFill>
                  <a:srgbClr val="FF0000"/>
                </a:solidFill>
                <a:latin typeface="Times New Roman" panose="02020603050405020304" pitchFamily="18" charset="0"/>
                <a:cs typeface="Times New Roman" panose="02020603050405020304" pitchFamily="18" charset="0"/>
              </a:rPr>
              <a:t>access </a:t>
            </a:r>
            <a:r>
              <a:rPr sz="2800" b="1" spc="-290" dirty="0">
                <a:solidFill>
                  <a:srgbClr val="FF0000"/>
                </a:solidFill>
                <a:latin typeface="Times New Roman" panose="02020603050405020304" pitchFamily="18" charset="0"/>
                <a:cs typeface="Times New Roman" panose="02020603050405020304" pitchFamily="18" charset="0"/>
              </a:rPr>
              <a:t>networks</a:t>
            </a:r>
            <a:r>
              <a:rPr sz="2800" i="1" spc="-290" dirty="0">
                <a:solidFill>
                  <a:srgbClr val="CC0000"/>
                </a:solidFill>
                <a:latin typeface="Times New Roman" panose="02020603050405020304" pitchFamily="18" charset="0"/>
                <a:cs typeface="Times New Roman" panose="02020603050405020304" pitchFamily="18" charset="0"/>
              </a:rPr>
              <a:t>: </a:t>
            </a:r>
            <a:r>
              <a:rPr sz="2800" spc="-175" dirty="0">
                <a:latin typeface="Times New Roman" panose="02020603050405020304" pitchFamily="18" charset="0"/>
                <a:cs typeface="Times New Roman" panose="02020603050405020304" pitchFamily="18" charset="0"/>
              </a:rPr>
              <a:t>wired, </a:t>
            </a:r>
            <a:r>
              <a:rPr sz="2800" spc="-130" dirty="0">
                <a:latin typeface="Times New Roman" panose="02020603050405020304" pitchFamily="18" charset="0"/>
                <a:cs typeface="Times New Roman" panose="02020603050405020304" pitchFamily="18" charset="0"/>
              </a:rPr>
              <a:t>wireless </a:t>
            </a:r>
            <a:r>
              <a:rPr sz="2800" spc="-145" dirty="0">
                <a:latin typeface="Times New Roman" panose="02020603050405020304" pitchFamily="18" charset="0"/>
                <a:cs typeface="Times New Roman" panose="02020603050405020304" pitchFamily="18" charset="0"/>
              </a:rPr>
              <a:t>communication</a:t>
            </a:r>
            <a:r>
              <a:rPr sz="2800" spc="-50" dirty="0">
                <a:latin typeface="Times New Roman" panose="02020603050405020304" pitchFamily="18" charset="0"/>
                <a:cs typeface="Times New Roman" panose="02020603050405020304" pitchFamily="18" charset="0"/>
              </a:rPr>
              <a:t> </a:t>
            </a:r>
            <a:r>
              <a:rPr sz="2800" spc="-135" dirty="0" smtClean="0">
                <a:latin typeface="Times New Roman" panose="02020603050405020304" pitchFamily="18" charset="0"/>
                <a:cs typeface="Times New Roman" panose="02020603050405020304" pitchFamily="18" charset="0"/>
              </a:rPr>
              <a:t>links</a:t>
            </a:r>
            <a:r>
              <a:rPr lang="en-IN" sz="2800" spc="-135" dirty="0" smtClean="0">
                <a:latin typeface="Times New Roman" panose="02020603050405020304" pitchFamily="18" charset="0"/>
                <a:cs typeface="Times New Roman" panose="02020603050405020304" pitchFamily="18" charset="0"/>
              </a:rPr>
              <a:t> </a:t>
            </a:r>
            <a:r>
              <a:rPr sz="2800" spc="-125" dirty="0" smtClean="0">
                <a:latin typeface="Times New Roman" panose="02020603050405020304" pitchFamily="18" charset="0"/>
                <a:cs typeface="Times New Roman" panose="02020603050405020304" pitchFamily="18" charset="0"/>
              </a:rPr>
              <a:t>that </a:t>
            </a:r>
            <a:r>
              <a:rPr sz="2800" spc="-80" dirty="0">
                <a:latin typeface="Times New Roman" panose="02020603050405020304" pitchFamily="18" charset="0"/>
                <a:cs typeface="Times New Roman" panose="02020603050405020304" pitchFamily="18" charset="0"/>
              </a:rPr>
              <a:t>connects </a:t>
            </a:r>
            <a:r>
              <a:rPr sz="2800" spc="-130" dirty="0">
                <a:latin typeface="Times New Roman" panose="02020603050405020304" pitchFamily="18" charset="0"/>
                <a:cs typeface="Times New Roman" panose="02020603050405020304" pitchFamily="18" charset="0"/>
              </a:rPr>
              <a:t>an </a:t>
            </a:r>
            <a:r>
              <a:rPr sz="2800" spc="-95" dirty="0">
                <a:latin typeface="Times New Roman" panose="02020603050405020304" pitchFamily="18" charset="0"/>
                <a:cs typeface="Times New Roman" panose="02020603050405020304" pitchFamily="18" charset="0"/>
              </a:rPr>
              <a:t>end </a:t>
            </a:r>
            <a:r>
              <a:rPr sz="2800" spc="-85" dirty="0">
                <a:latin typeface="Times New Roman" panose="02020603050405020304" pitchFamily="18" charset="0"/>
                <a:cs typeface="Times New Roman" panose="02020603050405020304" pitchFamily="18" charset="0"/>
              </a:rPr>
              <a:t>system </a:t>
            </a:r>
            <a:r>
              <a:rPr sz="2800" spc="-45" dirty="0">
                <a:latin typeface="Times New Roman" panose="02020603050405020304" pitchFamily="18" charset="0"/>
                <a:cs typeface="Times New Roman" panose="02020603050405020304" pitchFamily="18" charset="0"/>
              </a:rPr>
              <a:t>to </a:t>
            </a:r>
            <a:r>
              <a:rPr sz="2800" spc="-130" dirty="0">
                <a:latin typeface="Times New Roman" panose="02020603050405020304" pitchFamily="18" charset="0"/>
                <a:cs typeface="Times New Roman" panose="02020603050405020304" pitchFamily="18" charset="0"/>
              </a:rPr>
              <a:t>an </a:t>
            </a:r>
            <a:r>
              <a:rPr sz="2800" spc="-120" dirty="0">
                <a:latin typeface="Times New Roman" panose="02020603050405020304" pitchFamily="18" charset="0"/>
                <a:cs typeface="Times New Roman" panose="02020603050405020304" pitchFamily="18" charset="0"/>
              </a:rPr>
              <a:t>edge</a:t>
            </a:r>
            <a:r>
              <a:rPr sz="2800" spc="229" dirty="0">
                <a:latin typeface="Times New Roman" panose="02020603050405020304" pitchFamily="18" charset="0"/>
                <a:cs typeface="Times New Roman" panose="02020603050405020304" pitchFamily="18" charset="0"/>
              </a:rPr>
              <a:t> </a:t>
            </a:r>
            <a:r>
              <a:rPr sz="2800" spc="-55" dirty="0" smtClean="0">
                <a:latin typeface="Times New Roman" panose="02020603050405020304" pitchFamily="18" charset="0"/>
                <a:cs typeface="Times New Roman" panose="02020603050405020304" pitchFamily="18" charset="0"/>
              </a:rPr>
              <a:t>router</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800" y="0"/>
            <a:ext cx="7810500" cy="7086600"/>
          </a:xfrm>
          <a:prstGeom prst="rect">
            <a:avLst/>
          </a:prstGeom>
        </p:spPr>
      </p:pic>
      <p:sp>
        <p:nvSpPr>
          <p:cNvPr id="5" name="Rectangle 4"/>
          <p:cNvSpPr/>
          <p:nvPr/>
        </p:nvSpPr>
        <p:spPr>
          <a:xfrm>
            <a:off x="76200" y="134034"/>
            <a:ext cx="2057400" cy="400110"/>
          </a:xfrm>
          <a:prstGeom prst="rect">
            <a:avLst/>
          </a:prstGeom>
        </p:spPr>
        <p:txBody>
          <a:bodyPr wrap="square">
            <a:spAutoFit/>
          </a:bodyPr>
          <a:lstStyle/>
          <a:p>
            <a:r>
              <a:rPr lang="en-IN" sz="2000" b="1" spc="-315" dirty="0" smtClean="0">
                <a:latin typeface="Times New Roman" panose="02020603050405020304" pitchFamily="18" charset="0"/>
                <a:cs typeface="Times New Roman" panose="02020603050405020304" pitchFamily="18" charset="0"/>
              </a:rPr>
              <a:t>A  c  </a:t>
            </a:r>
            <a:r>
              <a:rPr lang="en-IN" sz="2000" b="1" spc="-315" dirty="0" err="1" smtClean="0">
                <a:latin typeface="Times New Roman" panose="02020603050405020304" pitchFamily="18" charset="0"/>
                <a:cs typeface="Times New Roman" panose="02020603050405020304" pitchFamily="18" charset="0"/>
              </a:rPr>
              <a:t>c</a:t>
            </a:r>
            <a:r>
              <a:rPr lang="en-IN" sz="2000" b="1" spc="-315" dirty="0" smtClean="0">
                <a:latin typeface="Times New Roman" panose="02020603050405020304" pitchFamily="18" charset="0"/>
                <a:cs typeface="Times New Roman" panose="02020603050405020304" pitchFamily="18" charset="0"/>
              </a:rPr>
              <a:t> e s  </a:t>
            </a:r>
            <a:r>
              <a:rPr lang="en-IN" sz="2000" b="1" spc="-315" dirty="0" err="1" smtClean="0">
                <a:latin typeface="Times New Roman" panose="02020603050405020304" pitchFamily="18" charset="0"/>
                <a:cs typeface="Times New Roman" panose="02020603050405020304" pitchFamily="18" charset="0"/>
              </a:rPr>
              <a:t>s</a:t>
            </a:r>
            <a:r>
              <a:rPr lang="en-IN" sz="2000" b="1" spc="-315" dirty="0" smtClean="0">
                <a:latin typeface="Times New Roman" panose="02020603050405020304" pitchFamily="18" charset="0"/>
                <a:cs typeface="Times New Roman" panose="02020603050405020304" pitchFamily="18" charset="0"/>
              </a:rPr>
              <a:t>    </a:t>
            </a:r>
            <a:r>
              <a:rPr lang="en-IN" sz="2000" b="1" spc="-110" dirty="0" smtClean="0">
                <a:latin typeface="Times New Roman" panose="02020603050405020304" pitchFamily="18" charset="0"/>
                <a:cs typeface="Times New Roman" panose="02020603050405020304" pitchFamily="18" charset="0"/>
              </a:rPr>
              <a:t>networks</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1233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85847" y="1115871"/>
            <a:ext cx="7866759" cy="473321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035807" y="2214372"/>
            <a:ext cx="452755" cy="277495"/>
          </a:xfrm>
          <a:custGeom>
            <a:avLst/>
            <a:gdLst/>
            <a:ahLst/>
            <a:cxnLst/>
            <a:rect l="l" t="t" r="r" b="b"/>
            <a:pathLst>
              <a:path w="452754" h="277494">
                <a:moveTo>
                  <a:pt x="0" y="277367"/>
                </a:moveTo>
                <a:lnTo>
                  <a:pt x="452628" y="277367"/>
                </a:lnTo>
                <a:lnTo>
                  <a:pt x="452628" y="0"/>
                </a:lnTo>
                <a:lnTo>
                  <a:pt x="0" y="0"/>
                </a:lnTo>
                <a:lnTo>
                  <a:pt x="0" y="277367"/>
                </a:lnTo>
                <a:close/>
              </a:path>
            </a:pathLst>
          </a:custGeom>
          <a:solidFill>
            <a:srgbClr val="FFFFFF"/>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5940" y="209297"/>
            <a:ext cx="7195312" cy="689932"/>
          </a:xfrm>
          <a:prstGeom prst="rect">
            <a:avLst/>
          </a:prstGeom>
        </p:spPr>
        <p:txBody>
          <a:bodyPr vert="horz" wrap="square" lIns="0" tIns="12700" rIns="0" bIns="0" rtlCol="0">
            <a:spAutoFit/>
          </a:bodyPr>
          <a:lstStyle/>
          <a:p>
            <a:pPr marL="12700">
              <a:lnSpc>
                <a:spcPct val="100000"/>
              </a:lnSpc>
              <a:spcBef>
                <a:spcPts val="100"/>
              </a:spcBef>
            </a:pPr>
            <a:r>
              <a:rPr b="1" spc="-165" dirty="0" smtClean="0">
                <a:latin typeface="Times New Roman" panose="02020603050405020304" pitchFamily="18" charset="0"/>
                <a:cs typeface="Times New Roman" panose="02020603050405020304" pitchFamily="18" charset="0"/>
              </a:rPr>
              <a:t>Dial-Up</a:t>
            </a:r>
            <a:endParaRPr b="1" dirty="0">
              <a:latin typeface="Times New Roman" panose="02020603050405020304" pitchFamily="18" charset="0"/>
              <a:cs typeface="Times New Roman" panose="02020603050405020304" pitchFamily="18" charset="0"/>
            </a:endParaRPr>
          </a:p>
        </p:txBody>
      </p:sp>
      <p:sp>
        <p:nvSpPr>
          <p:cNvPr id="4" name="object 4"/>
          <p:cNvSpPr/>
          <p:nvPr/>
        </p:nvSpPr>
        <p:spPr>
          <a:xfrm>
            <a:off x="3986784" y="1950720"/>
            <a:ext cx="673735" cy="241300"/>
          </a:xfrm>
          <a:custGeom>
            <a:avLst/>
            <a:gdLst/>
            <a:ahLst/>
            <a:cxnLst/>
            <a:rect l="l" t="t" r="r" b="b"/>
            <a:pathLst>
              <a:path w="673735" h="241300">
                <a:moveTo>
                  <a:pt x="0" y="0"/>
                </a:moveTo>
                <a:lnTo>
                  <a:pt x="0" y="240791"/>
                </a:lnTo>
                <a:lnTo>
                  <a:pt x="673607" y="240791"/>
                </a:lnTo>
              </a:path>
            </a:pathLst>
          </a:custGeom>
          <a:ln w="9144">
            <a:solidFill>
              <a:srgbClr val="EDEBE0"/>
            </a:solidFill>
          </a:ln>
        </p:spPr>
        <p:txBody>
          <a:bodyPr wrap="square" lIns="0" tIns="0" rIns="0" bIns="0" rtlCol="0"/>
          <a:lstStyle/>
          <a:p>
            <a:endParaRPr/>
          </a:p>
        </p:txBody>
      </p:sp>
      <p:sp>
        <p:nvSpPr>
          <p:cNvPr id="5" name="object 5"/>
          <p:cNvSpPr txBox="1"/>
          <p:nvPr/>
        </p:nvSpPr>
        <p:spPr>
          <a:xfrm>
            <a:off x="152400" y="4158925"/>
            <a:ext cx="8991600" cy="2028761"/>
          </a:xfrm>
          <a:prstGeom prst="rect">
            <a:avLst/>
          </a:prstGeom>
        </p:spPr>
        <p:txBody>
          <a:bodyPr vert="horz" wrap="square" lIns="0" tIns="12700" rIns="0" bIns="0" rtlCol="0">
            <a:spAutoFit/>
          </a:bodyPr>
          <a:lstStyle/>
          <a:p>
            <a:pPr marL="299085" indent="-286385">
              <a:lnSpc>
                <a:spcPts val="2000"/>
              </a:lnSpc>
              <a:spcBef>
                <a:spcPts val="100"/>
              </a:spcBef>
              <a:buClr>
                <a:srgbClr val="000099"/>
              </a:buClr>
              <a:buSzPct val="63888"/>
              <a:buFont typeface="Wingdings"/>
              <a:buChar char=""/>
              <a:tabLst>
                <a:tab pos="299085" algn="l"/>
                <a:tab pos="299720" algn="l"/>
              </a:tabLst>
            </a:pPr>
            <a:r>
              <a:rPr sz="2800" spc="-90" dirty="0">
                <a:latin typeface="Times New Roman" panose="02020603050405020304" pitchFamily="18" charset="0"/>
                <a:cs typeface="Times New Roman" panose="02020603050405020304" pitchFamily="18" charset="0"/>
              </a:rPr>
              <a:t>Technology </a:t>
            </a:r>
            <a:r>
              <a:rPr sz="2800" spc="-80" dirty="0">
                <a:latin typeface="Times New Roman" panose="02020603050405020304" pitchFamily="18" charset="0"/>
                <a:cs typeface="Times New Roman" panose="02020603050405020304" pitchFamily="18" charset="0"/>
              </a:rPr>
              <a:t>used </a:t>
            </a:r>
            <a:r>
              <a:rPr sz="2800" spc="-105" dirty="0">
                <a:latin typeface="Times New Roman" panose="02020603050405020304" pitchFamily="18" charset="0"/>
                <a:cs typeface="Times New Roman" panose="02020603050405020304" pitchFamily="18" charset="0"/>
              </a:rPr>
              <a:t>in </a:t>
            </a:r>
            <a:r>
              <a:rPr sz="2800" spc="-45" dirty="0">
                <a:latin typeface="Times New Roman" panose="02020603050405020304" pitchFamily="18" charset="0"/>
                <a:cs typeface="Times New Roman" panose="02020603050405020304" pitchFamily="18" charset="0"/>
              </a:rPr>
              <a:t>1990s </a:t>
            </a:r>
            <a:r>
              <a:rPr sz="3200" spc="-120" dirty="0">
                <a:latin typeface="Times New Roman" panose="02020603050405020304" pitchFamily="18" charset="0"/>
                <a:cs typeface="Times New Roman" panose="02020603050405020304" pitchFamily="18" charset="0"/>
              </a:rPr>
              <a:t>(</a:t>
            </a:r>
            <a:r>
              <a:rPr sz="2400" spc="-120" dirty="0">
                <a:latin typeface="Times New Roman" panose="02020603050405020304" pitchFamily="18" charset="0"/>
                <a:cs typeface="Times New Roman" panose="02020603050405020304" pitchFamily="18" charset="0"/>
              </a:rPr>
              <a:t>Today </a:t>
            </a:r>
            <a:r>
              <a:rPr sz="2400" spc="-80" dirty="0">
                <a:latin typeface="Times New Roman" panose="02020603050405020304" pitchFamily="18" charset="0"/>
                <a:cs typeface="Times New Roman" panose="02020603050405020304" pitchFamily="18" charset="0"/>
              </a:rPr>
              <a:t>rural </a:t>
            </a:r>
            <a:r>
              <a:rPr sz="2400" spc="-110" dirty="0" smtClean="0">
                <a:latin typeface="Times New Roman" panose="02020603050405020304" pitchFamily="18" charset="0"/>
                <a:cs typeface="Times New Roman" panose="02020603050405020304" pitchFamily="18" charset="0"/>
              </a:rPr>
              <a:t>areas</a:t>
            </a:r>
            <a:r>
              <a:rPr lang="en-IN" sz="2400" spc="-110" dirty="0" smtClean="0">
                <a:latin typeface="Times New Roman" panose="02020603050405020304" pitchFamily="18" charset="0"/>
                <a:cs typeface="Times New Roman" panose="02020603050405020304" pitchFamily="18" charset="0"/>
              </a:rPr>
              <a:t>,d</a:t>
            </a:r>
            <a:r>
              <a:rPr sz="2400" spc="-105" dirty="0" smtClean="0">
                <a:latin typeface="Times New Roman" panose="02020603050405020304" pitchFamily="18" charset="0"/>
                <a:cs typeface="Times New Roman" panose="02020603050405020304" pitchFamily="18" charset="0"/>
              </a:rPr>
              <a:t>developing </a:t>
            </a:r>
            <a:r>
              <a:rPr sz="2400" spc="-70" dirty="0">
                <a:latin typeface="Times New Roman" panose="02020603050405020304" pitchFamily="18" charset="0"/>
                <a:cs typeface="Times New Roman" panose="02020603050405020304" pitchFamily="18" charset="0"/>
              </a:rPr>
              <a:t>countries </a:t>
            </a:r>
            <a:r>
              <a:rPr sz="2400" spc="-80" dirty="0">
                <a:latin typeface="Times New Roman" panose="02020603050405020304" pitchFamily="18" charset="0"/>
                <a:cs typeface="Times New Roman" panose="02020603050405020304" pitchFamily="18" charset="0"/>
              </a:rPr>
              <a:t>use </a:t>
            </a:r>
            <a:r>
              <a:rPr lang="en-IN" sz="2400" spc="-80" dirty="0" smtClean="0">
                <a:latin typeface="Times New Roman" panose="02020603050405020304" pitchFamily="18" charset="0"/>
                <a:cs typeface="Times New Roman" panose="02020603050405020304" pitchFamily="18" charset="0"/>
              </a:rPr>
              <a:t>                </a:t>
            </a:r>
          </a:p>
          <a:p>
            <a:pPr marL="12700">
              <a:lnSpc>
                <a:spcPts val="2000"/>
              </a:lnSpc>
              <a:spcBef>
                <a:spcPts val="100"/>
              </a:spcBef>
              <a:buClr>
                <a:srgbClr val="000099"/>
              </a:buClr>
              <a:buSzPct val="63888"/>
              <a:tabLst>
                <a:tab pos="299085" algn="l"/>
                <a:tab pos="299720" algn="l"/>
              </a:tabLst>
            </a:pPr>
            <a:r>
              <a:rPr lang="en-IN" sz="2400" spc="-80" dirty="0">
                <a:latin typeface="Times New Roman" panose="02020603050405020304" pitchFamily="18" charset="0"/>
                <a:cs typeface="Times New Roman" panose="02020603050405020304" pitchFamily="18" charset="0"/>
              </a:rPr>
              <a:t> </a:t>
            </a:r>
            <a:r>
              <a:rPr lang="en-IN" sz="2400" spc="-80" dirty="0" smtClean="0">
                <a:latin typeface="Times New Roman" panose="02020603050405020304" pitchFamily="18" charset="0"/>
                <a:cs typeface="Times New Roman" panose="02020603050405020304" pitchFamily="18" charset="0"/>
              </a:rPr>
              <a:t>                                                                                         </a:t>
            </a:r>
            <a:r>
              <a:rPr sz="2400" spc="-90" dirty="0" smtClean="0">
                <a:latin typeface="Times New Roman" panose="02020603050405020304" pitchFamily="18" charset="0"/>
                <a:cs typeface="Times New Roman" panose="02020603050405020304" pitchFamily="18" charset="0"/>
              </a:rPr>
              <a:t>this</a:t>
            </a:r>
            <a:r>
              <a:rPr sz="2400" spc="40" dirty="0" smtClean="0">
                <a:latin typeface="Times New Roman" panose="02020603050405020304" pitchFamily="18" charset="0"/>
                <a:cs typeface="Times New Roman" panose="02020603050405020304" pitchFamily="18" charset="0"/>
              </a:rPr>
              <a:t> </a:t>
            </a:r>
            <a:r>
              <a:rPr sz="2400" spc="-80" dirty="0">
                <a:latin typeface="Times New Roman" panose="02020603050405020304" pitchFamily="18" charset="0"/>
                <a:cs typeface="Times New Roman" panose="02020603050405020304" pitchFamily="18" charset="0"/>
              </a:rPr>
              <a:t>technology</a:t>
            </a:r>
            <a:r>
              <a:rPr sz="3200" spc="-80" dirty="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299085" indent="-286385">
              <a:lnSpc>
                <a:spcPct val="100000"/>
              </a:lnSpc>
              <a:spcBef>
                <a:spcPts val="110"/>
              </a:spcBef>
              <a:buClr>
                <a:srgbClr val="000099"/>
              </a:buClr>
              <a:buSzPct val="63888"/>
              <a:buFont typeface="Wingdings"/>
              <a:buChar char=""/>
              <a:tabLst>
                <a:tab pos="299085" algn="l"/>
                <a:tab pos="299720" algn="l"/>
              </a:tabLst>
            </a:pPr>
            <a:r>
              <a:rPr sz="3200" spc="-20" dirty="0">
                <a:latin typeface="Times New Roman" panose="02020603050405020304" pitchFamily="18" charset="0"/>
                <a:cs typeface="Times New Roman" panose="02020603050405020304" pitchFamily="18" charset="0"/>
              </a:rPr>
              <a:t>Use </a:t>
            </a:r>
            <a:r>
              <a:rPr sz="3200" spc="-114" dirty="0">
                <a:latin typeface="Times New Roman" panose="02020603050405020304" pitchFamily="18" charset="0"/>
                <a:cs typeface="Times New Roman" panose="02020603050405020304" pitchFamily="18" charset="0"/>
              </a:rPr>
              <a:t>analog </a:t>
            </a:r>
            <a:r>
              <a:rPr sz="3200" spc="-95" dirty="0">
                <a:latin typeface="Times New Roman" panose="02020603050405020304" pitchFamily="18" charset="0"/>
                <a:cs typeface="Times New Roman" panose="02020603050405020304" pitchFamily="18" charset="0"/>
              </a:rPr>
              <a:t>telephone </a:t>
            </a:r>
            <a:r>
              <a:rPr sz="3200" spc="-105" dirty="0">
                <a:latin typeface="Times New Roman" panose="02020603050405020304" pitchFamily="18" charset="0"/>
                <a:cs typeface="Times New Roman" panose="02020603050405020304" pitchFamily="18" charset="0"/>
              </a:rPr>
              <a:t>lines </a:t>
            </a:r>
            <a:r>
              <a:rPr sz="3200" spc="-95" dirty="0">
                <a:latin typeface="Times New Roman" panose="02020603050405020304" pitchFamily="18" charset="0"/>
                <a:cs typeface="Times New Roman" panose="02020603050405020304" pitchFamily="18" charset="0"/>
              </a:rPr>
              <a:t>using </a:t>
            </a:r>
            <a:r>
              <a:rPr sz="3200" spc="-114" dirty="0">
                <a:latin typeface="Times New Roman" panose="02020603050405020304" pitchFamily="18" charset="0"/>
                <a:cs typeface="Times New Roman" panose="02020603050405020304" pitchFamily="18" charset="0"/>
              </a:rPr>
              <a:t>dial-up </a:t>
            </a:r>
            <a:r>
              <a:rPr sz="3200" spc="-105" dirty="0">
                <a:latin typeface="Times New Roman" panose="02020603050405020304" pitchFamily="18" charset="0"/>
                <a:cs typeface="Times New Roman" panose="02020603050405020304" pitchFamily="18" charset="0"/>
              </a:rPr>
              <a:t>modem.(twisted </a:t>
            </a:r>
            <a:r>
              <a:rPr sz="3200" spc="-100" dirty="0">
                <a:latin typeface="Times New Roman" panose="02020603050405020304" pitchFamily="18" charset="0"/>
                <a:cs typeface="Times New Roman" panose="02020603050405020304" pitchFamily="18" charset="0"/>
              </a:rPr>
              <a:t>pair </a:t>
            </a:r>
            <a:r>
              <a:rPr sz="3200" spc="-65" dirty="0">
                <a:latin typeface="Times New Roman" panose="02020603050405020304" pitchFamily="18" charset="0"/>
                <a:cs typeface="Times New Roman" panose="02020603050405020304" pitchFamily="18" charset="0"/>
              </a:rPr>
              <a:t>copper</a:t>
            </a:r>
            <a:r>
              <a:rPr sz="3200" spc="315" dirty="0">
                <a:latin typeface="Times New Roman" panose="02020603050405020304" pitchFamily="18" charset="0"/>
                <a:cs typeface="Times New Roman" panose="02020603050405020304" pitchFamily="18" charset="0"/>
              </a:rPr>
              <a:t> </a:t>
            </a:r>
            <a:r>
              <a:rPr sz="3200" spc="-80" dirty="0">
                <a:latin typeface="Times New Roman" panose="02020603050405020304" pitchFamily="18" charset="0"/>
                <a:cs typeface="Times New Roman" panose="02020603050405020304" pitchFamily="18" charset="0"/>
              </a:rPr>
              <a:t>wire)</a:t>
            </a:r>
            <a:endParaRPr sz="3200" dirty="0">
              <a:latin typeface="Times New Roman" panose="02020603050405020304" pitchFamily="18" charset="0"/>
              <a:cs typeface="Times New Roman" panose="02020603050405020304" pitchFamily="18" charset="0"/>
            </a:endParaRPr>
          </a:p>
          <a:p>
            <a:pPr marL="299085" indent="-286385">
              <a:lnSpc>
                <a:spcPct val="100000"/>
              </a:lnSpc>
              <a:spcBef>
                <a:spcPts val="105"/>
              </a:spcBef>
              <a:buClr>
                <a:srgbClr val="000099"/>
              </a:buClr>
              <a:buSzPct val="63888"/>
              <a:buFont typeface="Wingdings"/>
              <a:buChar char=""/>
              <a:tabLst>
                <a:tab pos="299085" algn="l"/>
                <a:tab pos="299720" algn="l"/>
              </a:tabLst>
            </a:pPr>
            <a:r>
              <a:rPr sz="3200" spc="-80" dirty="0">
                <a:latin typeface="Times New Roman" panose="02020603050405020304" pitchFamily="18" charset="0"/>
                <a:cs typeface="Times New Roman" panose="02020603050405020304" pitchFamily="18" charset="0"/>
              </a:rPr>
              <a:t>use </a:t>
            </a:r>
            <a:r>
              <a:rPr sz="3200" b="1" i="1" spc="-105" dirty="0">
                <a:solidFill>
                  <a:srgbClr val="FF0000"/>
                </a:solidFill>
                <a:latin typeface="Times New Roman" panose="02020603050405020304" pitchFamily="18" charset="0"/>
                <a:cs typeface="Times New Roman" panose="02020603050405020304" pitchFamily="18" charset="0"/>
              </a:rPr>
              <a:t>existing </a:t>
            </a:r>
            <a:r>
              <a:rPr sz="3200" b="1" spc="-20" dirty="0">
                <a:solidFill>
                  <a:srgbClr val="FF0000"/>
                </a:solidFill>
                <a:latin typeface="Times New Roman" panose="02020603050405020304" pitchFamily="18" charset="0"/>
                <a:cs typeface="Times New Roman" panose="02020603050405020304" pitchFamily="18" charset="0"/>
              </a:rPr>
              <a:t>telephone </a:t>
            </a:r>
            <a:r>
              <a:rPr sz="3200" b="1" spc="-40" dirty="0">
                <a:solidFill>
                  <a:srgbClr val="FF0000"/>
                </a:solidFill>
                <a:latin typeface="Times New Roman" panose="02020603050405020304" pitchFamily="18" charset="0"/>
                <a:cs typeface="Times New Roman" panose="02020603050405020304" pitchFamily="18" charset="0"/>
              </a:rPr>
              <a:t>line </a:t>
            </a:r>
            <a:r>
              <a:rPr sz="3200" spc="-45" dirty="0">
                <a:latin typeface="Times New Roman" panose="02020603050405020304" pitchFamily="18" charset="0"/>
                <a:cs typeface="Times New Roman" panose="02020603050405020304" pitchFamily="18" charset="0"/>
              </a:rPr>
              <a:t>to </a:t>
            </a:r>
            <a:r>
              <a:rPr sz="3200" spc="-95" dirty="0">
                <a:latin typeface="Times New Roman" panose="02020603050405020304" pitchFamily="18" charset="0"/>
                <a:cs typeface="Times New Roman" panose="02020603050405020304" pitchFamily="18" charset="0"/>
              </a:rPr>
              <a:t>access </a:t>
            </a:r>
            <a:r>
              <a:rPr sz="3200" spc="-110" dirty="0">
                <a:latin typeface="Times New Roman" panose="02020603050405020304" pitchFamily="18" charset="0"/>
                <a:cs typeface="Times New Roman" panose="02020603050405020304" pitchFamily="18" charset="0"/>
              </a:rPr>
              <a:t>the</a:t>
            </a:r>
            <a:r>
              <a:rPr sz="3200" spc="-5" dirty="0">
                <a:latin typeface="Times New Roman" panose="02020603050405020304" pitchFamily="18" charset="0"/>
                <a:cs typeface="Times New Roman" panose="02020603050405020304" pitchFamily="18" charset="0"/>
              </a:rPr>
              <a:t> </a:t>
            </a:r>
            <a:r>
              <a:rPr sz="3200" spc="-85" dirty="0" smtClean="0">
                <a:latin typeface="Times New Roman" panose="02020603050405020304" pitchFamily="18" charset="0"/>
                <a:cs typeface="Times New Roman" panose="02020603050405020304" pitchFamily="18" charset="0"/>
              </a:rPr>
              <a:t>Internet</a:t>
            </a:r>
            <a:endParaRPr sz="3200" dirty="0">
              <a:latin typeface="Times New Roman" panose="02020603050405020304" pitchFamily="18" charset="0"/>
              <a:cs typeface="Times New Roman" panose="02020603050405020304" pitchFamily="18" charset="0"/>
            </a:endParaRPr>
          </a:p>
        </p:txBody>
      </p:sp>
      <p:sp>
        <p:nvSpPr>
          <p:cNvPr id="6" name="object 6"/>
          <p:cNvSpPr/>
          <p:nvPr/>
        </p:nvSpPr>
        <p:spPr>
          <a:xfrm>
            <a:off x="304800" y="899229"/>
            <a:ext cx="8458200" cy="303421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860385" cy="677108"/>
          </a:xfrm>
        </p:spPr>
        <p:txBody>
          <a:bodyPr/>
          <a:lstStyle/>
          <a:p>
            <a:r>
              <a:rPr lang="en-IN" b="1" spc="-165" dirty="0">
                <a:latin typeface="Times New Roman" panose="02020603050405020304" pitchFamily="18" charset="0"/>
                <a:cs typeface="Times New Roman" panose="02020603050405020304" pitchFamily="18" charset="0"/>
              </a:rPr>
              <a:t>Dial-Up</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52400" y="1066800"/>
            <a:ext cx="8457564" cy="5770811"/>
          </a:xfrm>
        </p:spPr>
        <p:txBody>
          <a:bodyPr/>
          <a:lstStyle/>
          <a:p>
            <a:pPr marL="457200" indent="-457200">
              <a:buFont typeface="Arial" panose="020B0604020202020204" pitchFamily="34" charset="0"/>
              <a:buChar char="•"/>
            </a:pPr>
            <a:r>
              <a:rPr lang="en-IN" dirty="0" smtClean="0">
                <a:solidFill>
                  <a:schemeClr val="tx1"/>
                </a:solidFill>
              </a:rPr>
              <a:t>The home modem converts the digital output of the PC into an </a:t>
            </a:r>
            <a:r>
              <a:rPr lang="en-IN" dirty="0" err="1" smtClean="0">
                <a:solidFill>
                  <a:schemeClr val="tx1"/>
                </a:solidFill>
              </a:rPr>
              <a:t>analog</a:t>
            </a:r>
            <a:r>
              <a:rPr lang="en-IN" dirty="0" smtClean="0">
                <a:solidFill>
                  <a:schemeClr val="tx1"/>
                </a:solidFill>
              </a:rPr>
              <a:t> format appropriate for transmission over the </a:t>
            </a:r>
            <a:r>
              <a:rPr lang="en-IN" dirty="0" err="1" smtClean="0">
                <a:solidFill>
                  <a:schemeClr val="tx1"/>
                </a:solidFill>
              </a:rPr>
              <a:t>analog</a:t>
            </a:r>
            <a:r>
              <a:rPr lang="en-IN" dirty="0" smtClean="0">
                <a:solidFill>
                  <a:schemeClr val="tx1"/>
                </a:solidFill>
              </a:rPr>
              <a:t> phone line.</a:t>
            </a:r>
          </a:p>
          <a:p>
            <a:pPr marL="457200" indent="-457200">
              <a:buFont typeface="Arial" panose="020B0604020202020204" pitchFamily="34" charset="0"/>
              <a:buChar char="•"/>
            </a:pPr>
            <a:r>
              <a:rPr lang="en-IN" dirty="0" smtClean="0">
                <a:solidFill>
                  <a:schemeClr val="tx1"/>
                </a:solidFill>
              </a:rPr>
              <a:t>At the other end of the connection, a modem in the ISP converts the </a:t>
            </a:r>
            <a:r>
              <a:rPr lang="en-IN" dirty="0" err="1" smtClean="0">
                <a:solidFill>
                  <a:schemeClr val="tx1"/>
                </a:solidFill>
              </a:rPr>
              <a:t>analog</a:t>
            </a:r>
            <a:r>
              <a:rPr lang="en-IN" dirty="0" smtClean="0">
                <a:solidFill>
                  <a:schemeClr val="tx1"/>
                </a:solidFill>
              </a:rPr>
              <a:t> signal back into digital form for input to the ISP’s router.</a:t>
            </a:r>
          </a:p>
          <a:p>
            <a:pPr marL="299085" indent="-286385">
              <a:lnSpc>
                <a:spcPct val="100000"/>
              </a:lnSpc>
              <a:spcBef>
                <a:spcPts val="110"/>
              </a:spcBef>
              <a:buClr>
                <a:srgbClr val="000099"/>
              </a:buClr>
              <a:buSzPct val="63888"/>
              <a:buFont typeface="Wingdings"/>
              <a:buChar char=""/>
              <a:tabLst>
                <a:tab pos="299085" algn="l"/>
                <a:tab pos="299720" algn="l"/>
              </a:tabLst>
            </a:pPr>
            <a:r>
              <a:rPr lang="en-US" spc="-95" dirty="0">
                <a:latin typeface="Times New Roman" panose="02020603050405020304" pitchFamily="18" charset="0"/>
                <a:cs typeface="Times New Roman" panose="02020603050405020304" pitchFamily="18" charset="0"/>
              </a:rPr>
              <a:t>Two</a:t>
            </a:r>
            <a:r>
              <a:rPr lang="en-US" spc="-65" dirty="0">
                <a:latin typeface="Times New Roman" panose="02020603050405020304" pitchFamily="18" charset="0"/>
                <a:cs typeface="Times New Roman" panose="02020603050405020304" pitchFamily="18" charset="0"/>
              </a:rPr>
              <a:t> </a:t>
            </a:r>
            <a:r>
              <a:rPr lang="en-US" spc="-114" dirty="0">
                <a:latin typeface="Times New Roman" panose="02020603050405020304" pitchFamily="18" charset="0"/>
                <a:cs typeface="Times New Roman" panose="02020603050405020304" pitchFamily="18" charset="0"/>
              </a:rPr>
              <a:t>drawbacks:</a:t>
            </a:r>
            <a:endParaRPr lang="en-US" dirty="0">
              <a:latin typeface="Times New Roman" panose="02020603050405020304" pitchFamily="18" charset="0"/>
              <a:cs typeface="Times New Roman" panose="02020603050405020304" pitchFamily="18" charset="0"/>
            </a:endParaRPr>
          </a:p>
          <a:p>
            <a:pPr marL="698500" lvl="1" indent="-228600">
              <a:lnSpc>
                <a:spcPct val="100000"/>
              </a:lnSpc>
              <a:spcBef>
                <a:spcPts val="110"/>
              </a:spcBef>
              <a:buClr>
                <a:srgbClr val="000099"/>
              </a:buClr>
              <a:buFont typeface="Wingdings"/>
              <a:buChar char=""/>
              <a:tabLst>
                <a:tab pos="699135" algn="l"/>
              </a:tabLst>
            </a:pPr>
            <a:r>
              <a:rPr lang="en-US" sz="3200" spc="-80" dirty="0">
                <a:latin typeface="Times New Roman" panose="02020603050405020304" pitchFamily="18" charset="0"/>
                <a:cs typeface="Times New Roman" panose="02020603050405020304" pitchFamily="18" charset="0"/>
              </a:rPr>
              <a:t>Very </a:t>
            </a:r>
            <a:r>
              <a:rPr lang="en-US" sz="3200" spc="-50" dirty="0">
                <a:latin typeface="Times New Roman" panose="02020603050405020304" pitchFamily="18" charset="0"/>
                <a:cs typeface="Times New Roman" panose="02020603050405020304" pitchFamily="18" charset="0"/>
              </a:rPr>
              <a:t>slow </a:t>
            </a:r>
            <a:r>
              <a:rPr lang="en-US" sz="3200" spc="-35" dirty="0">
                <a:latin typeface="Times New Roman" panose="02020603050405020304" pitchFamily="18" charset="0"/>
                <a:cs typeface="Times New Roman" panose="02020603050405020304" pitchFamily="18" charset="0"/>
              </a:rPr>
              <a:t>(Max </a:t>
            </a:r>
            <a:r>
              <a:rPr lang="en-US" sz="3200" spc="-45" dirty="0">
                <a:latin typeface="Times New Roman" panose="02020603050405020304" pitchFamily="18" charset="0"/>
                <a:cs typeface="Times New Roman" panose="02020603050405020304" pitchFamily="18" charset="0"/>
              </a:rPr>
              <a:t>56</a:t>
            </a:r>
            <a:r>
              <a:rPr lang="en-US" sz="3200" spc="-40" dirty="0">
                <a:latin typeface="Times New Roman" panose="02020603050405020304" pitchFamily="18" charset="0"/>
                <a:cs typeface="Times New Roman" panose="02020603050405020304" pitchFamily="18" charset="0"/>
              </a:rPr>
              <a:t> </a:t>
            </a:r>
            <a:r>
              <a:rPr lang="en-US" sz="3200" spc="-75" dirty="0">
                <a:latin typeface="Times New Roman" panose="02020603050405020304" pitchFamily="18" charset="0"/>
                <a:cs typeface="Times New Roman" panose="02020603050405020304" pitchFamily="18" charset="0"/>
              </a:rPr>
              <a:t>kbps)</a:t>
            </a:r>
            <a:endParaRPr lang="en-US" sz="3200" dirty="0">
              <a:latin typeface="Times New Roman" panose="02020603050405020304" pitchFamily="18" charset="0"/>
              <a:cs typeface="Times New Roman" panose="02020603050405020304" pitchFamily="18" charset="0"/>
            </a:endParaRPr>
          </a:p>
          <a:p>
            <a:pPr marL="698500" lvl="1" indent="-228600">
              <a:lnSpc>
                <a:spcPct val="100000"/>
              </a:lnSpc>
              <a:spcBef>
                <a:spcPts val="110"/>
              </a:spcBef>
              <a:buClr>
                <a:srgbClr val="000099"/>
              </a:buClr>
              <a:buFont typeface="Wingdings"/>
              <a:buChar char=""/>
              <a:tabLst>
                <a:tab pos="699135" algn="l"/>
              </a:tabLst>
            </a:pPr>
            <a:r>
              <a:rPr lang="en-US" sz="3200" b="1" spc="-75" dirty="0">
                <a:latin typeface="Times New Roman" panose="02020603050405020304" pitchFamily="18" charset="0"/>
                <a:cs typeface="Times New Roman" panose="02020603050405020304" pitchFamily="18" charset="0"/>
              </a:rPr>
              <a:t>Phone </a:t>
            </a:r>
            <a:r>
              <a:rPr lang="en-US" sz="3200" b="1" spc="-120" dirty="0">
                <a:latin typeface="Times New Roman" panose="02020603050405020304" pitchFamily="18" charset="0"/>
                <a:cs typeface="Times New Roman" panose="02020603050405020304" pitchFamily="18" charset="0"/>
              </a:rPr>
              <a:t>calls and </a:t>
            </a:r>
            <a:r>
              <a:rPr lang="en-US" sz="3200" b="1" spc="-95" dirty="0">
                <a:latin typeface="Times New Roman" panose="02020603050405020304" pitchFamily="18" charset="0"/>
                <a:cs typeface="Times New Roman" panose="02020603050405020304" pitchFamily="18" charset="0"/>
              </a:rPr>
              <a:t>surfing </a:t>
            </a:r>
            <a:r>
              <a:rPr lang="en-US" sz="3200" spc="-110" dirty="0">
                <a:latin typeface="Times New Roman" panose="02020603050405020304" pitchFamily="18" charset="0"/>
                <a:cs typeface="Times New Roman" panose="02020603050405020304" pitchFamily="18" charset="0"/>
              </a:rPr>
              <a:t>the </a:t>
            </a:r>
            <a:r>
              <a:rPr lang="en-US" sz="3200" spc="-100" dirty="0">
                <a:latin typeface="Times New Roman" panose="02020603050405020304" pitchFamily="18" charset="0"/>
                <a:cs typeface="Times New Roman" panose="02020603050405020304" pitchFamily="18" charset="0"/>
              </a:rPr>
              <a:t>internet </a:t>
            </a:r>
            <a:r>
              <a:rPr lang="en-US" sz="3200" spc="-120" dirty="0">
                <a:latin typeface="Times New Roman" panose="02020603050405020304" pitchFamily="18" charset="0"/>
                <a:cs typeface="Times New Roman" panose="02020603050405020304" pitchFamily="18" charset="0"/>
              </a:rPr>
              <a:t>can </a:t>
            </a:r>
            <a:r>
              <a:rPr lang="en-US" sz="3200" b="1" spc="-60" dirty="0">
                <a:latin typeface="Times New Roman" panose="02020603050405020304" pitchFamily="18" charset="0"/>
                <a:cs typeface="Times New Roman" panose="02020603050405020304" pitchFamily="18" charset="0"/>
              </a:rPr>
              <a:t>not </a:t>
            </a:r>
            <a:r>
              <a:rPr lang="en-US" sz="3200" b="1" spc="-114" dirty="0">
                <a:latin typeface="Times New Roman" panose="02020603050405020304" pitchFamily="18" charset="0"/>
                <a:cs typeface="Times New Roman" panose="02020603050405020304" pitchFamily="18" charset="0"/>
              </a:rPr>
              <a:t>be </a:t>
            </a:r>
            <a:r>
              <a:rPr lang="en-US" sz="3200" b="1" spc="-70" dirty="0">
                <a:latin typeface="Times New Roman" panose="02020603050405020304" pitchFamily="18" charset="0"/>
                <a:cs typeface="Times New Roman" panose="02020603050405020304" pitchFamily="18" charset="0"/>
              </a:rPr>
              <a:t>done</a:t>
            </a:r>
            <a:r>
              <a:rPr lang="en-US" sz="3200" b="1" spc="-20" dirty="0">
                <a:latin typeface="Times New Roman" panose="02020603050405020304" pitchFamily="18" charset="0"/>
                <a:cs typeface="Times New Roman" panose="02020603050405020304" pitchFamily="18" charset="0"/>
              </a:rPr>
              <a:t> </a:t>
            </a:r>
            <a:r>
              <a:rPr lang="en-US" sz="3200" b="1" spc="-120" dirty="0">
                <a:latin typeface="Times New Roman" panose="02020603050405020304" pitchFamily="18" charset="0"/>
                <a:cs typeface="Times New Roman" panose="02020603050405020304" pitchFamily="18" charset="0"/>
              </a:rPr>
              <a:t>simultaneously.</a:t>
            </a:r>
            <a:endParaRPr lang="en-US" sz="3200" b="1" dirty="0">
              <a:latin typeface="Times New Roman" panose="02020603050405020304" pitchFamily="18" charset="0"/>
              <a:cs typeface="Times New Roman" panose="02020603050405020304" pitchFamily="18" charset="0"/>
            </a:endParaRPr>
          </a:p>
          <a:p>
            <a:pPr>
              <a:lnSpc>
                <a:spcPct val="100000"/>
              </a:lnSpc>
              <a:spcBef>
                <a:spcPts val="45"/>
              </a:spcBef>
            </a:pPr>
            <a:endParaRPr lang="en-US" sz="2050" dirty="0"/>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10604981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6200" y="191325"/>
            <a:ext cx="7815122" cy="571382"/>
          </a:xfrm>
          <a:prstGeom prst="rect">
            <a:avLst/>
          </a:prstGeom>
        </p:spPr>
        <p:txBody>
          <a:bodyPr vert="horz" wrap="square" lIns="0" tIns="12700" rIns="0" bIns="0" rtlCol="0">
            <a:spAutoFit/>
          </a:bodyPr>
          <a:lstStyle/>
          <a:p>
            <a:pPr marL="12700">
              <a:lnSpc>
                <a:spcPct val="100000"/>
              </a:lnSpc>
              <a:spcBef>
                <a:spcPts val="100"/>
              </a:spcBef>
            </a:pPr>
            <a:r>
              <a:rPr lang="en-IN" sz="3600" b="1" spc="-70" dirty="0" smtClean="0">
                <a:latin typeface="Times New Roman" panose="02020603050405020304" pitchFamily="18" charset="0"/>
                <a:cs typeface="Times New Roman" panose="02020603050405020304" pitchFamily="18" charset="0"/>
              </a:rPr>
              <a:t>D</a:t>
            </a:r>
            <a:r>
              <a:rPr sz="3600" b="1" spc="-70" dirty="0" err="1" smtClean="0">
                <a:latin typeface="Times New Roman" panose="02020603050405020304" pitchFamily="18" charset="0"/>
                <a:cs typeface="Times New Roman" panose="02020603050405020304" pitchFamily="18" charset="0"/>
              </a:rPr>
              <a:t>igital</a:t>
            </a:r>
            <a:r>
              <a:rPr sz="3600" b="1" spc="-70" dirty="0" smtClean="0">
                <a:latin typeface="Times New Roman" panose="02020603050405020304" pitchFamily="18" charset="0"/>
                <a:cs typeface="Times New Roman" panose="02020603050405020304" pitchFamily="18" charset="0"/>
              </a:rPr>
              <a:t> </a:t>
            </a:r>
            <a:r>
              <a:rPr lang="en-IN" sz="3600" b="1" spc="-155" dirty="0">
                <a:latin typeface="Times New Roman" panose="02020603050405020304" pitchFamily="18" charset="0"/>
                <a:cs typeface="Times New Roman" panose="02020603050405020304" pitchFamily="18" charset="0"/>
              </a:rPr>
              <a:t>S</a:t>
            </a:r>
            <a:r>
              <a:rPr sz="3600" b="1" spc="-155" dirty="0" err="1" smtClean="0">
                <a:latin typeface="Times New Roman" panose="02020603050405020304" pitchFamily="18" charset="0"/>
                <a:cs typeface="Times New Roman" panose="02020603050405020304" pitchFamily="18" charset="0"/>
              </a:rPr>
              <a:t>ubscriber</a:t>
            </a:r>
            <a:r>
              <a:rPr sz="3600" b="1" spc="-155" dirty="0" smtClean="0">
                <a:latin typeface="Times New Roman" panose="02020603050405020304" pitchFamily="18" charset="0"/>
                <a:cs typeface="Times New Roman" panose="02020603050405020304" pitchFamily="18" charset="0"/>
              </a:rPr>
              <a:t> </a:t>
            </a:r>
            <a:r>
              <a:rPr lang="en-IN" sz="3600" b="1" spc="-70" dirty="0">
                <a:latin typeface="Times New Roman" panose="02020603050405020304" pitchFamily="18" charset="0"/>
                <a:cs typeface="Times New Roman" panose="02020603050405020304" pitchFamily="18" charset="0"/>
              </a:rPr>
              <a:t>L</a:t>
            </a:r>
            <a:r>
              <a:rPr sz="3600" b="1" spc="-70" dirty="0" err="1" smtClean="0">
                <a:latin typeface="Times New Roman" panose="02020603050405020304" pitchFamily="18" charset="0"/>
                <a:cs typeface="Times New Roman" panose="02020603050405020304" pitchFamily="18" charset="0"/>
              </a:rPr>
              <a:t>ine</a:t>
            </a:r>
            <a:r>
              <a:rPr sz="3600" b="1" spc="-400" dirty="0" smtClean="0">
                <a:latin typeface="Times New Roman" panose="02020603050405020304" pitchFamily="18" charset="0"/>
                <a:cs typeface="Times New Roman" panose="02020603050405020304" pitchFamily="18" charset="0"/>
              </a:rPr>
              <a:t> </a:t>
            </a:r>
            <a:r>
              <a:rPr sz="3600" b="1" spc="-375" dirty="0">
                <a:latin typeface="Times New Roman" panose="02020603050405020304" pitchFamily="18" charset="0"/>
                <a:cs typeface="Times New Roman" panose="02020603050405020304" pitchFamily="18" charset="0"/>
              </a:rPr>
              <a:t>(DSL)</a:t>
            </a:r>
            <a:endParaRPr sz="3600" b="1" dirty="0">
              <a:latin typeface="Times New Roman" panose="02020603050405020304" pitchFamily="18" charset="0"/>
              <a:cs typeface="Times New Roman" panose="02020603050405020304" pitchFamily="18" charset="0"/>
            </a:endParaRPr>
          </a:p>
        </p:txBody>
      </p:sp>
      <p:sp>
        <p:nvSpPr>
          <p:cNvPr id="5" name="object 5"/>
          <p:cNvSpPr/>
          <p:nvPr/>
        </p:nvSpPr>
        <p:spPr>
          <a:xfrm>
            <a:off x="4323291" y="1508086"/>
            <a:ext cx="2181225" cy="1454150"/>
          </a:xfrm>
          <a:custGeom>
            <a:avLst/>
            <a:gdLst/>
            <a:ahLst/>
            <a:cxnLst/>
            <a:rect l="l" t="t" r="r" b="b"/>
            <a:pathLst>
              <a:path w="2181225" h="1454150">
                <a:moveTo>
                  <a:pt x="1612278" y="1447457"/>
                </a:moveTo>
                <a:lnTo>
                  <a:pt x="1240705" y="1447457"/>
                </a:lnTo>
                <a:lnTo>
                  <a:pt x="1293435" y="1448080"/>
                </a:lnTo>
                <a:lnTo>
                  <a:pt x="1444685" y="1452911"/>
                </a:lnTo>
                <a:lnTo>
                  <a:pt x="1492943" y="1453632"/>
                </a:lnTo>
                <a:lnTo>
                  <a:pt x="1540198" y="1452971"/>
                </a:lnTo>
                <a:lnTo>
                  <a:pt x="1586498" y="1450363"/>
                </a:lnTo>
                <a:lnTo>
                  <a:pt x="1612278" y="1447457"/>
                </a:lnTo>
                <a:close/>
              </a:path>
              <a:path w="2181225" h="1454150">
                <a:moveTo>
                  <a:pt x="1587230" y="0"/>
                </a:moveTo>
                <a:lnTo>
                  <a:pt x="1540398" y="999"/>
                </a:lnTo>
                <a:lnTo>
                  <a:pt x="1493634" y="4584"/>
                </a:lnTo>
                <a:lnTo>
                  <a:pt x="1438786" y="11283"/>
                </a:lnTo>
                <a:lnTo>
                  <a:pt x="1367705" y="21628"/>
                </a:lnTo>
                <a:lnTo>
                  <a:pt x="1127524" y="61116"/>
                </a:lnTo>
                <a:lnTo>
                  <a:pt x="1072485" y="71300"/>
                </a:lnTo>
                <a:lnTo>
                  <a:pt x="1017429" y="82278"/>
                </a:lnTo>
                <a:lnTo>
                  <a:pt x="963350" y="94063"/>
                </a:lnTo>
                <a:lnTo>
                  <a:pt x="911241" y="106670"/>
                </a:lnTo>
                <a:lnTo>
                  <a:pt x="862095" y="120113"/>
                </a:lnTo>
                <a:lnTo>
                  <a:pt x="816906" y="134404"/>
                </a:lnTo>
                <a:lnTo>
                  <a:pt x="765152" y="153424"/>
                </a:lnTo>
                <a:lnTo>
                  <a:pt x="715653" y="175089"/>
                </a:lnTo>
                <a:lnTo>
                  <a:pt x="668302" y="198628"/>
                </a:lnTo>
                <a:lnTo>
                  <a:pt x="622992" y="223271"/>
                </a:lnTo>
                <a:lnTo>
                  <a:pt x="579617" y="248248"/>
                </a:lnTo>
                <a:lnTo>
                  <a:pt x="498245" y="296119"/>
                </a:lnTo>
                <a:lnTo>
                  <a:pt x="460035" y="317474"/>
                </a:lnTo>
                <a:lnTo>
                  <a:pt x="423333" y="336080"/>
                </a:lnTo>
                <a:lnTo>
                  <a:pt x="371551" y="356416"/>
                </a:lnTo>
                <a:lnTo>
                  <a:pt x="323953" y="369650"/>
                </a:lnTo>
                <a:lnTo>
                  <a:pt x="280236" y="380324"/>
                </a:lnTo>
                <a:lnTo>
                  <a:pt x="240095" y="392976"/>
                </a:lnTo>
                <a:lnTo>
                  <a:pt x="203229" y="412148"/>
                </a:lnTo>
                <a:lnTo>
                  <a:pt x="169333" y="442379"/>
                </a:lnTo>
                <a:lnTo>
                  <a:pt x="142413" y="477967"/>
                </a:lnTo>
                <a:lnTo>
                  <a:pt x="117589" y="519908"/>
                </a:lnTo>
                <a:lnTo>
                  <a:pt x="94995" y="566983"/>
                </a:lnTo>
                <a:lnTo>
                  <a:pt x="74750" y="618022"/>
                </a:lnTo>
                <a:lnTo>
                  <a:pt x="57040" y="671657"/>
                </a:lnTo>
                <a:lnTo>
                  <a:pt x="41950" y="726816"/>
                </a:lnTo>
                <a:lnTo>
                  <a:pt x="29633" y="782231"/>
                </a:lnTo>
                <a:lnTo>
                  <a:pt x="21362" y="828048"/>
                </a:lnTo>
                <a:lnTo>
                  <a:pt x="13797" y="878538"/>
                </a:lnTo>
                <a:lnTo>
                  <a:pt x="7408" y="931912"/>
                </a:lnTo>
                <a:lnTo>
                  <a:pt x="2665" y="986381"/>
                </a:lnTo>
                <a:lnTo>
                  <a:pt x="39" y="1040154"/>
                </a:lnTo>
                <a:lnTo>
                  <a:pt x="0" y="1091443"/>
                </a:lnTo>
                <a:lnTo>
                  <a:pt x="3018" y="1138458"/>
                </a:lnTo>
                <a:lnTo>
                  <a:pt x="9564" y="1179409"/>
                </a:lnTo>
                <a:lnTo>
                  <a:pt x="44699" y="1245198"/>
                </a:lnTo>
                <a:lnTo>
                  <a:pt x="117914" y="1270673"/>
                </a:lnTo>
                <a:lnTo>
                  <a:pt x="163439" y="1274493"/>
                </a:lnTo>
                <a:lnTo>
                  <a:pt x="212845" y="1279723"/>
                </a:lnTo>
                <a:lnTo>
                  <a:pt x="264583" y="1291882"/>
                </a:lnTo>
                <a:lnTo>
                  <a:pt x="304534" y="1306597"/>
                </a:lnTo>
                <a:lnTo>
                  <a:pt x="346065" y="1323880"/>
                </a:lnTo>
                <a:lnTo>
                  <a:pt x="389567" y="1342726"/>
                </a:lnTo>
                <a:lnTo>
                  <a:pt x="435430" y="1362129"/>
                </a:lnTo>
                <a:lnTo>
                  <a:pt x="484042" y="1381086"/>
                </a:lnTo>
                <a:lnTo>
                  <a:pt x="535795" y="1398592"/>
                </a:lnTo>
                <a:lnTo>
                  <a:pt x="591079" y="1413642"/>
                </a:lnTo>
                <a:lnTo>
                  <a:pt x="650282" y="1425232"/>
                </a:lnTo>
                <a:lnTo>
                  <a:pt x="692842" y="1431005"/>
                </a:lnTo>
                <a:lnTo>
                  <a:pt x="738432" y="1435698"/>
                </a:lnTo>
                <a:lnTo>
                  <a:pt x="786505" y="1439420"/>
                </a:lnTo>
                <a:lnTo>
                  <a:pt x="836516" y="1442283"/>
                </a:lnTo>
                <a:lnTo>
                  <a:pt x="887916" y="1444396"/>
                </a:lnTo>
                <a:lnTo>
                  <a:pt x="940159" y="1445870"/>
                </a:lnTo>
                <a:lnTo>
                  <a:pt x="992699" y="1446814"/>
                </a:lnTo>
                <a:lnTo>
                  <a:pt x="1146628" y="1447575"/>
                </a:lnTo>
                <a:lnTo>
                  <a:pt x="1612278" y="1447457"/>
                </a:lnTo>
                <a:lnTo>
                  <a:pt x="1676418" y="1437057"/>
                </a:lnTo>
                <a:lnTo>
                  <a:pt x="1720130" y="1425232"/>
                </a:lnTo>
                <a:lnTo>
                  <a:pt x="1768931" y="1408130"/>
                </a:lnTo>
                <a:lnTo>
                  <a:pt x="1818433" y="1387666"/>
                </a:lnTo>
                <a:lnTo>
                  <a:pt x="1867680" y="1364126"/>
                </a:lnTo>
                <a:lnTo>
                  <a:pt x="1915717" y="1337799"/>
                </a:lnTo>
                <a:lnTo>
                  <a:pt x="1961587" y="1308971"/>
                </a:lnTo>
                <a:lnTo>
                  <a:pt x="2004337" y="1277931"/>
                </a:lnTo>
                <a:lnTo>
                  <a:pt x="2043010" y="1244965"/>
                </a:lnTo>
                <a:lnTo>
                  <a:pt x="2076651" y="1210361"/>
                </a:lnTo>
                <a:lnTo>
                  <a:pt x="2104305" y="1174407"/>
                </a:lnTo>
                <a:lnTo>
                  <a:pt x="2125077" y="1136410"/>
                </a:lnTo>
                <a:lnTo>
                  <a:pt x="2139486" y="1095729"/>
                </a:lnTo>
                <a:lnTo>
                  <a:pt x="2148694" y="1052727"/>
                </a:lnTo>
                <a:lnTo>
                  <a:pt x="2153862" y="1007768"/>
                </a:lnTo>
                <a:lnTo>
                  <a:pt x="2156154" y="961217"/>
                </a:lnTo>
                <a:lnTo>
                  <a:pt x="2156732" y="913436"/>
                </a:lnTo>
                <a:lnTo>
                  <a:pt x="2156758" y="864790"/>
                </a:lnTo>
                <a:lnTo>
                  <a:pt x="2157395" y="815642"/>
                </a:lnTo>
                <a:lnTo>
                  <a:pt x="2159804" y="766356"/>
                </a:lnTo>
                <a:lnTo>
                  <a:pt x="2163155" y="719702"/>
                </a:lnTo>
                <a:lnTo>
                  <a:pt x="2167183" y="669931"/>
                </a:lnTo>
                <a:lnTo>
                  <a:pt x="2171425" y="617972"/>
                </a:lnTo>
                <a:lnTo>
                  <a:pt x="2175403" y="564958"/>
                </a:lnTo>
                <a:lnTo>
                  <a:pt x="2178663" y="511721"/>
                </a:lnTo>
                <a:lnTo>
                  <a:pt x="2180734" y="459291"/>
                </a:lnTo>
                <a:lnTo>
                  <a:pt x="2181151" y="408651"/>
                </a:lnTo>
                <a:lnTo>
                  <a:pt x="2179445" y="360781"/>
                </a:lnTo>
                <a:lnTo>
                  <a:pt x="2175152" y="316663"/>
                </a:lnTo>
                <a:lnTo>
                  <a:pt x="2167805" y="277279"/>
                </a:lnTo>
                <a:lnTo>
                  <a:pt x="2149493" y="220254"/>
                </a:lnTo>
                <a:lnTo>
                  <a:pt x="2125194" y="171004"/>
                </a:lnTo>
                <a:lnTo>
                  <a:pt x="2095526" y="128816"/>
                </a:lnTo>
                <a:lnTo>
                  <a:pt x="2061106" y="92979"/>
                </a:lnTo>
                <a:lnTo>
                  <a:pt x="2022552" y="62778"/>
                </a:lnTo>
                <a:lnTo>
                  <a:pt x="1980480" y="37503"/>
                </a:lnTo>
                <a:lnTo>
                  <a:pt x="1939086" y="21655"/>
                </a:lnTo>
                <a:lnTo>
                  <a:pt x="1892326" y="11394"/>
                </a:lnTo>
                <a:lnTo>
                  <a:pt x="1842037" y="5496"/>
                </a:lnTo>
                <a:lnTo>
                  <a:pt x="1790052" y="2737"/>
                </a:lnTo>
                <a:lnTo>
                  <a:pt x="1738208" y="1893"/>
                </a:lnTo>
                <a:lnTo>
                  <a:pt x="1688338" y="1740"/>
                </a:lnTo>
                <a:lnTo>
                  <a:pt x="1587230" y="0"/>
                </a:lnTo>
                <a:close/>
              </a:path>
            </a:pathLst>
          </a:custGeom>
          <a:solidFill>
            <a:srgbClr val="00CCFF"/>
          </a:solidFill>
        </p:spPr>
        <p:txBody>
          <a:bodyPr wrap="square" lIns="0" tIns="0" rIns="0" bIns="0" rtlCol="0"/>
          <a:lstStyle/>
          <a:p>
            <a:endParaRPr/>
          </a:p>
        </p:txBody>
      </p:sp>
      <p:sp>
        <p:nvSpPr>
          <p:cNvPr id="6" name="object 6"/>
          <p:cNvSpPr/>
          <p:nvPr/>
        </p:nvSpPr>
        <p:spPr>
          <a:xfrm>
            <a:off x="5300471" y="2203704"/>
            <a:ext cx="202691" cy="20269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681471" y="1831848"/>
            <a:ext cx="202691" cy="20269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393435" y="1978151"/>
            <a:ext cx="317500" cy="337185"/>
          </a:xfrm>
          <a:custGeom>
            <a:avLst/>
            <a:gdLst/>
            <a:ahLst/>
            <a:cxnLst/>
            <a:rect l="l" t="t" r="r" b="b"/>
            <a:pathLst>
              <a:path w="317500" h="337185">
                <a:moveTo>
                  <a:pt x="0" y="336803"/>
                </a:moveTo>
                <a:lnTo>
                  <a:pt x="316991" y="0"/>
                </a:lnTo>
              </a:path>
            </a:pathLst>
          </a:custGeom>
          <a:ln w="9144">
            <a:solidFill>
              <a:srgbClr val="000000"/>
            </a:solidFill>
          </a:ln>
        </p:spPr>
        <p:txBody>
          <a:bodyPr wrap="square" lIns="0" tIns="0" rIns="0" bIns="0" rtlCol="0"/>
          <a:lstStyle/>
          <a:p>
            <a:endParaRPr/>
          </a:p>
        </p:txBody>
      </p:sp>
      <p:sp>
        <p:nvSpPr>
          <p:cNvPr id="9" name="object 9"/>
          <p:cNvSpPr/>
          <p:nvPr/>
        </p:nvSpPr>
        <p:spPr>
          <a:xfrm>
            <a:off x="5786628" y="1953767"/>
            <a:ext cx="399415" cy="591820"/>
          </a:xfrm>
          <a:custGeom>
            <a:avLst/>
            <a:gdLst/>
            <a:ahLst/>
            <a:cxnLst/>
            <a:rect l="l" t="t" r="r" b="b"/>
            <a:pathLst>
              <a:path w="399414" h="591819">
                <a:moveTo>
                  <a:pt x="0" y="0"/>
                </a:moveTo>
                <a:lnTo>
                  <a:pt x="399288" y="591312"/>
                </a:lnTo>
              </a:path>
            </a:pathLst>
          </a:custGeom>
          <a:ln w="9144">
            <a:solidFill>
              <a:srgbClr val="000000"/>
            </a:solidFill>
            <a:prstDash val="sysDash"/>
          </a:ln>
        </p:spPr>
        <p:txBody>
          <a:bodyPr wrap="square" lIns="0" tIns="0" rIns="0" bIns="0" rtlCol="0"/>
          <a:lstStyle/>
          <a:p>
            <a:endParaRPr/>
          </a:p>
        </p:txBody>
      </p:sp>
      <p:sp>
        <p:nvSpPr>
          <p:cNvPr id="10" name="object 10"/>
          <p:cNvSpPr/>
          <p:nvPr/>
        </p:nvSpPr>
        <p:spPr>
          <a:xfrm>
            <a:off x="4584191" y="1956816"/>
            <a:ext cx="955675" cy="701040"/>
          </a:xfrm>
          <a:custGeom>
            <a:avLst/>
            <a:gdLst/>
            <a:ahLst/>
            <a:cxnLst/>
            <a:rect l="l" t="t" r="r" b="b"/>
            <a:pathLst>
              <a:path w="955675" h="701039">
                <a:moveTo>
                  <a:pt x="0" y="701039"/>
                </a:moveTo>
                <a:lnTo>
                  <a:pt x="955548" y="701039"/>
                </a:lnTo>
                <a:lnTo>
                  <a:pt x="955548" y="0"/>
                </a:lnTo>
                <a:lnTo>
                  <a:pt x="0" y="0"/>
                </a:lnTo>
                <a:lnTo>
                  <a:pt x="0" y="701039"/>
                </a:lnTo>
                <a:close/>
              </a:path>
            </a:pathLst>
          </a:custGeom>
          <a:ln w="9144">
            <a:solidFill>
              <a:srgbClr val="000000"/>
            </a:solidFill>
            <a:prstDash val="sysDashDot"/>
          </a:ln>
        </p:spPr>
        <p:txBody>
          <a:bodyPr wrap="square" lIns="0" tIns="0" rIns="0" bIns="0" rtlCol="0"/>
          <a:lstStyle/>
          <a:p>
            <a:endParaRPr/>
          </a:p>
        </p:txBody>
      </p:sp>
      <p:sp>
        <p:nvSpPr>
          <p:cNvPr id="11" name="object 11"/>
          <p:cNvSpPr txBox="1"/>
          <p:nvPr/>
        </p:nvSpPr>
        <p:spPr>
          <a:xfrm>
            <a:off x="4451096" y="1453387"/>
            <a:ext cx="1104265" cy="269240"/>
          </a:xfrm>
          <a:prstGeom prst="rect">
            <a:avLst/>
          </a:prstGeom>
        </p:spPr>
        <p:txBody>
          <a:bodyPr vert="horz" wrap="square" lIns="0" tIns="12065" rIns="0" bIns="0" rtlCol="0">
            <a:spAutoFit/>
          </a:bodyPr>
          <a:lstStyle/>
          <a:p>
            <a:pPr marL="12700">
              <a:lnSpc>
                <a:spcPct val="100000"/>
              </a:lnSpc>
              <a:spcBef>
                <a:spcPts val="95"/>
              </a:spcBef>
            </a:pPr>
            <a:r>
              <a:rPr sz="1600" spc="-50" dirty="0">
                <a:latin typeface="Arial"/>
                <a:cs typeface="Arial"/>
              </a:rPr>
              <a:t>central</a:t>
            </a:r>
            <a:r>
              <a:rPr sz="1600" spc="-135" dirty="0">
                <a:latin typeface="Arial"/>
                <a:cs typeface="Arial"/>
              </a:rPr>
              <a:t> </a:t>
            </a:r>
            <a:r>
              <a:rPr sz="1600" spc="-35" dirty="0">
                <a:latin typeface="Arial"/>
                <a:cs typeface="Arial"/>
              </a:rPr>
              <a:t>office</a:t>
            </a:r>
            <a:endParaRPr sz="1600">
              <a:latin typeface="Arial"/>
              <a:cs typeface="Arial"/>
            </a:endParaRPr>
          </a:p>
        </p:txBody>
      </p:sp>
      <p:sp>
        <p:nvSpPr>
          <p:cNvPr id="12" name="object 12"/>
          <p:cNvSpPr/>
          <p:nvPr/>
        </p:nvSpPr>
        <p:spPr>
          <a:xfrm>
            <a:off x="5177208" y="2920219"/>
            <a:ext cx="2129827" cy="1104328"/>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5974079" y="3259835"/>
            <a:ext cx="167640" cy="120650"/>
          </a:xfrm>
          <a:custGeom>
            <a:avLst/>
            <a:gdLst/>
            <a:ahLst/>
            <a:cxnLst/>
            <a:rect l="l" t="t" r="r" b="b"/>
            <a:pathLst>
              <a:path w="167639" h="120650">
                <a:moveTo>
                  <a:pt x="0" y="120396"/>
                </a:moveTo>
                <a:lnTo>
                  <a:pt x="167640" y="0"/>
                </a:lnTo>
              </a:path>
            </a:pathLst>
          </a:custGeom>
          <a:ln w="9144">
            <a:solidFill>
              <a:srgbClr val="000000"/>
            </a:solidFill>
          </a:ln>
        </p:spPr>
        <p:txBody>
          <a:bodyPr wrap="square" lIns="0" tIns="0" rIns="0" bIns="0" rtlCol="0"/>
          <a:lstStyle/>
          <a:p>
            <a:endParaRPr/>
          </a:p>
        </p:txBody>
      </p:sp>
      <p:sp>
        <p:nvSpPr>
          <p:cNvPr id="14" name="object 14"/>
          <p:cNvSpPr/>
          <p:nvPr/>
        </p:nvSpPr>
        <p:spPr>
          <a:xfrm>
            <a:off x="5740908" y="3499103"/>
            <a:ext cx="0" cy="114300"/>
          </a:xfrm>
          <a:custGeom>
            <a:avLst/>
            <a:gdLst/>
            <a:ahLst/>
            <a:cxnLst/>
            <a:rect l="l" t="t" r="r" b="b"/>
            <a:pathLst>
              <a:path h="114300">
                <a:moveTo>
                  <a:pt x="0" y="0"/>
                </a:moveTo>
                <a:lnTo>
                  <a:pt x="0" y="114300"/>
                </a:lnTo>
              </a:path>
            </a:pathLst>
          </a:custGeom>
          <a:ln w="9144">
            <a:solidFill>
              <a:srgbClr val="000000"/>
            </a:solidFill>
          </a:ln>
        </p:spPr>
        <p:txBody>
          <a:bodyPr wrap="square" lIns="0" tIns="0" rIns="0" bIns="0" rtlCol="0"/>
          <a:lstStyle/>
          <a:p>
            <a:endParaRPr/>
          </a:p>
        </p:txBody>
      </p:sp>
      <p:sp>
        <p:nvSpPr>
          <p:cNvPr id="15" name="object 15"/>
          <p:cNvSpPr/>
          <p:nvPr/>
        </p:nvSpPr>
        <p:spPr>
          <a:xfrm>
            <a:off x="5974079" y="3355847"/>
            <a:ext cx="358140" cy="401320"/>
          </a:xfrm>
          <a:custGeom>
            <a:avLst/>
            <a:gdLst/>
            <a:ahLst/>
            <a:cxnLst/>
            <a:rect l="l" t="t" r="r" b="b"/>
            <a:pathLst>
              <a:path w="358139" h="401320">
                <a:moveTo>
                  <a:pt x="0" y="400812"/>
                </a:moveTo>
                <a:lnTo>
                  <a:pt x="358140" y="0"/>
                </a:lnTo>
              </a:path>
            </a:pathLst>
          </a:custGeom>
          <a:ln w="9144">
            <a:solidFill>
              <a:srgbClr val="000000"/>
            </a:solidFill>
          </a:ln>
        </p:spPr>
        <p:txBody>
          <a:bodyPr wrap="square" lIns="0" tIns="0" rIns="0" bIns="0" rtlCol="0"/>
          <a:lstStyle/>
          <a:p>
            <a:endParaRPr/>
          </a:p>
        </p:txBody>
      </p:sp>
      <p:sp>
        <p:nvSpPr>
          <p:cNvPr id="16" name="object 16"/>
          <p:cNvSpPr/>
          <p:nvPr/>
        </p:nvSpPr>
        <p:spPr>
          <a:xfrm>
            <a:off x="6470903" y="3354323"/>
            <a:ext cx="0" cy="271780"/>
          </a:xfrm>
          <a:custGeom>
            <a:avLst/>
            <a:gdLst/>
            <a:ahLst/>
            <a:cxnLst/>
            <a:rect l="l" t="t" r="r" b="b"/>
            <a:pathLst>
              <a:path h="271779">
                <a:moveTo>
                  <a:pt x="0" y="0"/>
                </a:moveTo>
                <a:lnTo>
                  <a:pt x="0" y="271271"/>
                </a:lnTo>
              </a:path>
            </a:pathLst>
          </a:custGeom>
          <a:ln w="9144">
            <a:solidFill>
              <a:srgbClr val="000000"/>
            </a:solidFill>
          </a:ln>
        </p:spPr>
        <p:txBody>
          <a:bodyPr wrap="square" lIns="0" tIns="0" rIns="0" bIns="0" rtlCol="0"/>
          <a:lstStyle/>
          <a:p>
            <a:endParaRPr/>
          </a:p>
        </p:txBody>
      </p:sp>
      <p:sp>
        <p:nvSpPr>
          <p:cNvPr id="17" name="object 17"/>
          <p:cNvSpPr/>
          <p:nvPr/>
        </p:nvSpPr>
        <p:spPr>
          <a:xfrm>
            <a:off x="5998464" y="3777996"/>
            <a:ext cx="257810" cy="0"/>
          </a:xfrm>
          <a:custGeom>
            <a:avLst/>
            <a:gdLst/>
            <a:ahLst/>
            <a:cxnLst/>
            <a:rect l="l" t="t" r="r" b="b"/>
            <a:pathLst>
              <a:path w="257810">
                <a:moveTo>
                  <a:pt x="0" y="0"/>
                </a:moveTo>
                <a:lnTo>
                  <a:pt x="257556" y="0"/>
                </a:lnTo>
              </a:path>
            </a:pathLst>
          </a:custGeom>
          <a:ln w="9144">
            <a:solidFill>
              <a:srgbClr val="000000"/>
            </a:solidFill>
          </a:ln>
        </p:spPr>
        <p:txBody>
          <a:bodyPr wrap="square" lIns="0" tIns="0" rIns="0" bIns="0" rtlCol="0"/>
          <a:lstStyle/>
          <a:p>
            <a:endParaRPr/>
          </a:p>
        </p:txBody>
      </p:sp>
      <p:sp>
        <p:nvSpPr>
          <p:cNvPr id="18" name="object 18"/>
          <p:cNvSpPr/>
          <p:nvPr/>
        </p:nvSpPr>
        <p:spPr>
          <a:xfrm>
            <a:off x="6754368" y="3765803"/>
            <a:ext cx="242570" cy="0"/>
          </a:xfrm>
          <a:custGeom>
            <a:avLst/>
            <a:gdLst/>
            <a:ahLst/>
            <a:cxnLst/>
            <a:rect l="l" t="t" r="r" b="b"/>
            <a:pathLst>
              <a:path w="242570">
                <a:moveTo>
                  <a:pt x="0" y="0"/>
                </a:moveTo>
                <a:lnTo>
                  <a:pt x="242315" y="0"/>
                </a:lnTo>
              </a:path>
            </a:pathLst>
          </a:custGeom>
          <a:ln w="9144">
            <a:solidFill>
              <a:srgbClr val="000000"/>
            </a:solidFill>
          </a:ln>
        </p:spPr>
        <p:txBody>
          <a:bodyPr wrap="square" lIns="0" tIns="0" rIns="0" bIns="0" rtlCol="0"/>
          <a:lstStyle/>
          <a:p>
            <a:endParaRPr/>
          </a:p>
        </p:txBody>
      </p:sp>
      <p:sp>
        <p:nvSpPr>
          <p:cNvPr id="19" name="object 19"/>
          <p:cNvSpPr/>
          <p:nvPr/>
        </p:nvSpPr>
        <p:spPr>
          <a:xfrm>
            <a:off x="6129528" y="3229355"/>
            <a:ext cx="527303" cy="13106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6129528" y="3229355"/>
            <a:ext cx="527685" cy="131445"/>
          </a:xfrm>
          <a:custGeom>
            <a:avLst/>
            <a:gdLst/>
            <a:ahLst/>
            <a:cxnLst/>
            <a:rect l="l" t="t" r="r" b="b"/>
            <a:pathLst>
              <a:path w="527684" h="131445">
                <a:moveTo>
                  <a:pt x="0" y="65532"/>
                </a:moveTo>
                <a:lnTo>
                  <a:pt x="35983" y="32455"/>
                </a:lnTo>
                <a:lnTo>
                  <a:pt x="77200" y="19192"/>
                </a:lnTo>
                <a:lnTo>
                  <a:pt x="130555" y="8946"/>
                </a:lnTo>
                <a:lnTo>
                  <a:pt x="193542" y="2340"/>
                </a:lnTo>
                <a:lnTo>
                  <a:pt x="263651" y="0"/>
                </a:lnTo>
                <a:lnTo>
                  <a:pt x="333761" y="2340"/>
                </a:lnTo>
                <a:lnTo>
                  <a:pt x="396748" y="8946"/>
                </a:lnTo>
                <a:lnTo>
                  <a:pt x="450103" y="19192"/>
                </a:lnTo>
                <a:lnTo>
                  <a:pt x="491320" y="32455"/>
                </a:lnTo>
                <a:lnTo>
                  <a:pt x="527303" y="65532"/>
                </a:lnTo>
                <a:lnTo>
                  <a:pt x="517890" y="82953"/>
                </a:lnTo>
                <a:lnTo>
                  <a:pt x="450103" y="111871"/>
                </a:lnTo>
                <a:lnTo>
                  <a:pt x="396748" y="122117"/>
                </a:lnTo>
                <a:lnTo>
                  <a:pt x="333761" y="128723"/>
                </a:lnTo>
                <a:lnTo>
                  <a:pt x="263651" y="131064"/>
                </a:lnTo>
                <a:lnTo>
                  <a:pt x="193542" y="128723"/>
                </a:lnTo>
                <a:lnTo>
                  <a:pt x="130555" y="122117"/>
                </a:lnTo>
                <a:lnTo>
                  <a:pt x="77200" y="111871"/>
                </a:lnTo>
                <a:lnTo>
                  <a:pt x="35983" y="98608"/>
                </a:lnTo>
                <a:lnTo>
                  <a:pt x="0" y="65532"/>
                </a:lnTo>
                <a:close/>
              </a:path>
            </a:pathLst>
          </a:custGeom>
          <a:ln w="9144">
            <a:solidFill>
              <a:srgbClr val="000000"/>
            </a:solidFill>
          </a:ln>
        </p:spPr>
        <p:txBody>
          <a:bodyPr wrap="square" lIns="0" tIns="0" rIns="0" bIns="0" rtlCol="0"/>
          <a:lstStyle/>
          <a:p>
            <a:endParaRPr/>
          </a:p>
        </p:txBody>
      </p:sp>
      <p:sp>
        <p:nvSpPr>
          <p:cNvPr id="21" name="object 21"/>
          <p:cNvSpPr/>
          <p:nvPr/>
        </p:nvSpPr>
        <p:spPr>
          <a:xfrm>
            <a:off x="6128003" y="3125723"/>
            <a:ext cx="531876" cy="170687"/>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6128003" y="3125723"/>
            <a:ext cx="527685" cy="154305"/>
          </a:xfrm>
          <a:custGeom>
            <a:avLst/>
            <a:gdLst/>
            <a:ahLst/>
            <a:cxnLst/>
            <a:rect l="l" t="t" r="r" b="b"/>
            <a:pathLst>
              <a:path w="527684" h="154304">
                <a:moveTo>
                  <a:pt x="0" y="76962"/>
                </a:moveTo>
                <a:lnTo>
                  <a:pt x="35983" y="38100"/>
                </a:lnTo>
                <a:lnTo>
                  <a:pt x="77200" y="22526"/>
                </a:lnTo>
                <a:lnTo>
                  <a:pt x="130555" y="10498"/>
                </a:lnTo>
                <a:lnTo>
                  <a:pt x="193542" y="2746"/>
                </a:lnTo>
                <a:lnTo>
                  <a:pt x="263651" y="0"/>
                </a:lnTo>
                <a:lnTo>
                  <a:pt x="333761" y="2746"/>
                </a:lnTo>
                <a:lnTo>
                  <a:pt x="396748" y="10498"/>
                </a:lnTo>
                <a:lnTo>
                  <a:pt x="450103" y="22526"/>
                </a:lnTo>
                <a:lnTo>
                  <a:pt x="491320" y="38100"/>
                </a:lnTo>
                <a:lnTo>
                  <a:pt x="527303" y="76962"/>
                </a:lnTo>
                <a:lnTo>
                  <a:pt x="517890" y="97435"/>
                </a:lnTo>
                <a:lnTo>
                  <a:pt x="450103" y="131397"/>
                </a:lnTo>
                <a:lnTo>
                  <a:pt x="396748" y="143425"/>
                </a:lnTo>
                <a:lnTo>
                  <a:pt x="333761" y="151177"/>
                </a:lnTo>
                <a:lnTo>
                  <a:pt x="263651" y="153924"/>
                </a:lnTo>
                <a:lnTo>
                  <a:pt x="193542" y="151177"/>
                </a:lnTo>
                <a:lnTo>
                  <a:pt x="130555" y="143425"/>
                </a:lnTo>
                <a:lnTo>
                  <a:pt x="77200" y="131397"/>
                </a:lnTo>
                <a:lnTo>
                  <a:pt x="35983" y="115824"/>
                </a:lnTo>
                <a:lnTo>
                  <a:pt x="0" y="76962"/>
                </a:lnTo>
                <a:close/>
              </a:path>
            </a:pathLst>
          </a:custGeom>
          <a:ln w="9144">
            <a:solidFill>
              <a:srgbClr val="000000"/>
            </a:solidFill>
          </a:ln>
        </p:spPr>
        <p:txBody>
          <a:bodyPr wrap="square" lIns="0" tIns="0" rIns="0" bIns="0" rtlCol="0"/>
          <a:lstStyle/>
          <a:p>
            <a:endParaRPr/>
          </a:p>
        </p:txBody>
      </p:sp>
      <p:sp>
        <p:nvSpPr>
          <p:cNvPr id="23" name="object 23"/>
          <p:cNvSpPr/>
          <p:nvPr/>
        </p:nvSpPr>
        <p:spPr>
          <a:xfrm>
            <a:off x="6233159" y="3165348"/>
            <a:ext cx="299085" cy="71755"/>
          </a:xfrm>
          <a:custGeom>
            <a:avLst/>
            <a:gdLst/>
            <a:ahLst/>
            <a:cxnLst/>
            <a:rect l="l" t="t" r="r" b="b"/>
            <a:pathLst>
              <a:path w="299084" h="71755">
                <a:moveTo>
                  <a:pt x="0" y="71627"/>
                </a:moveTo>
                <a:lnTo>
                  <a:pt x="92455" y="71627"/>
                </a:lnTo>
                <a:lnTo>
                  <a:pt x="185038" y="0"/>
                </a:lnTo>
                <a:lnTo>
                  <a:pt x="298704" y="0"/>
                </a:lnTo>
              </a:path>
            </a:pathLst>
          </a:custGeom>
          <a:ln w="12192">
            <a:solidFill>
              <a:srgbClr val="000000"/>
            </a:solidFill>
          </a:ln>
        </p:spPr>
        <p:txBody>
          <a:bodyPr wrap="square" lIns="0" tIns="0" rIns="0" bIns="0" rtlCol="0"/>
          <a:lstStyle/>
          <a:p>
            <a:endParaRPr/>
          </a:p>
        </p:txBody>
      </p:sp>
      <p:sp>
        <p:nvSpPr>
          <p:cNvPr id="24" name="object 24"/>
          <p:cNvSpPr/>
          <p:nvPr/>
        </p:nvSpPr>
        <p:spPr>
          <a:xfrm>
            <a:off x="6246876" y="3165348"/>
            <a:ext cx="271780" cy="71755"/>
          </a:xfrm>
          <a:custGeom>
            <a:avLst/>
            <a:gdLst/>
            <a:ahLst/>
            <a:cxnLst/>
            <a:rect l="l" t="t" r="r" b="b"/>
            <a:pathLst>
              <a:path w="271779" h="71755">
                <a:moveTo>
                  <a:pt x="0" y="0"/>
                </a:moveTo>
                <a:lnTo>
                  <a:pt x="92328" y="0"/>
                </a:lnTo>
                <a:lnTo>
                  <a:pt x="184658" y="71627"/>
                </a:lnTo>
                <a:lnTo>
                  <a:pt x="271272" y="71627"/>
                </a:lnTo>
              </a:path>
            </a:pathLst>
          </a:custGeom>
          <a:ln w="12192">
            <a:solidFill>
              <a:srgbClr val="000000"/>
            </a:solidFill>
          </a:ln>
        </p:spPr>
        <p:txBody>
          <a:bodyPr wrap="square" lIns="0" tIns="0" rIns="0" bIns="0" rtlCol="0"/>
          <a:lstStyle/>
          <a:p>
            <a:endParaRPr/>
          </a:p>
        </p:txBody>
      </p:sp>
      <p:sp>
        <p:nvSpPr>
          <p:cNvPr id="25" name="object 25"/>
          <p:cNvSpPr/>
          <p:nvPr/>
        </p:nvSpPr>
        <p:spPr>
          <a:xfrm>
            <a:off x="6129528" y="3197351"/>
            <a:ext cx="0" cy="104139"/>
          </a:xfrm>
          <a:custGeom>
            <a:avLst/>
            <a:gdLst/>
            <a:ahLst/>
            <a:cxnLst/>
            <a:rect l="l" t="t" r="r" b="b"/>
            <a:pathLst>
              <a:path h="104139">
                <a:moveTo>
                  <a:pt x="0" y="0"/>
                </a:moveTo>
                <a:lnTo>
                  <a:pt x="0" y="103632"/>
                </a:lnTo>
              </a:path>
            </a:pathLst>
          </a:custGeom>
          <a:ln w="9144">
            <a:solidFill>
              <a:srgbClr val="000000"/>
            </a:solidFill>
          </a:ln>
        </p:spPr>
        <p:txBody>
          <a:bodyPr wrap="square" lIns="0" tIns="0" rIns="0" bIns="0" rtlCol="0"/>
          <a:lstStyle/>
          <a:p>
            <a:endParaRPr/>
          </a:p>
        </p:txBody>
      </p:sp>
      <p:sp>
        <p:nvSpPr>
          <p:cNvPr id="26" name="object 26"/>
          <p:cNvSpPr/>
          <p:nvPr/>
        </p:nvSpPr>
        <p:spPr>
          <a:xfrm>
            <a:off x="6655307" y="3201923"/>
            <a:ext cx="0" cy="102235"/>
          </a:xfrm>
          <a:custGeom>
            <a:avLst/>
            <a:gdLst/>
            <a:ahLst/>
            <a:cxnLst/>
            <a:rect l="l" t="t" r="r" b="b"/>
            <a:pathLst>
              <a:path h="102235">
                <a:moveTo>
                  <a:pt x="0" y="0"/>
                </a:moveTo>
                <a:lnTo>
                  <a:pt x="0" y="102108"/>
                </a:lnTo>
              </a:path>
            </a:pathLst>
          </a:custGeom>
          <a:ln w="9144">
            <a:solidFill>
              <a:srgbClr val="000000"/>
            </a:solidFill>
          </a:ln>
        </p:spPr>
        <p:txBody>
          <a:bodyPr wrap="square" lIns="0" tIns="0" rIns="0" bIns="0" rtlCol="0"/>
          <a:lstStyle/>
          <a:p>
            <a:endParaRPr/>
          </a:p>
        </p:txBody>
      </p:sp>
      <p:sp>
        <p:nvSpPr>
          <p:cNvPr id="27" name="object 27"/>
          <p:cNvSpPr/>
          <p:nvPr/>
        </p:nvSpPr>
        <p:spPr>
          <a:xfrm>
            <a:off x="6228588" y="3733800"/>
            <a:ext cx="528828" cy="137160"/>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6228588" y="3733800"/>
            <a:ext cx="528955" cy="137160"/>
          </a:xfrm>
          <a:custGeom>
            <a:avLst/>
            <a:gdLst/>
            <a:ahLst/>
            <a:cxnLst/>
            <a:rect l="l" t="t" r="r" b="b"/>
            <a:pathLst>
              <a:path w="528954" h="137160">
                <a:moveTo>
                  <a:pt x="0" y="68580"/>
                </a:moveTo>
                <a:lnTo>
                  <a:pt x="36096" y="33979"/>
                </a:lnTo>
                <a:lnTo>
                  <a:pt x="77438" y="20097"/>
                </a:lnTo>
                <a:lnTo>
                  <a:pt x="130951" y="9369"/>
                </a:lnTo>
                <a:lnTo>
                  <a:pt x="194115" y="2451"/>
                </a:lnTo>
                <a:lnTo>
                  <a:pt x="264413" y="0"/>
                </a:lnTo>
                <a:lnTo>
                  <a:pt x="334712" y="2451"/>
                </a:lnTo>
                <a:lnTo>
                  <a:pt x="397876" y="9369"/>
                </a:lnTo>
                <a:lnTo>
                  <a:pt x="451389" y="20097"/>
                </a:lnTo>
                <a:lnTo>
                  <a:pt x="492731" y="33979"/>
                </a:lnTo>
                <a:lnTo>
                  <a:pt x="528828" y="68580"/>
                </a:lnTo>
                <a:lnTo>
                  <a:pt x="519384" y="86800"/>
                </a:lnTo>
                <a:lnTo>
                  <a:pt x="451389" y="117062"/>
                </a:lnTo>
                <a:lnTo>
                  <a:pt x="397876" y="127790"/>
                </a:lnTo>
                <a:lnTo>
                  <a:pt x="334712" y="134708"/>
                </a:lnTo>
                <a:lnTo>
                  <a:pt x="264413" y="137160"/>
                </a:lnTo>
                <a:lnTo>
                  <a:pt x="194115" y="134708"/>
                </a:lnTo>
                <a:lnTo>
                  <a:pt x="130951" y="127790"/>
                </a:lnTo>
                <a:lnTo>
                  <a:pt x="77438" y="117062"/>
                </a:lnTo>
                <a:lnTo>
                  <a:pt x="36096" y="103180"/>
                </a:lnTo>
                <a:lnTo>
                  <a:pt x="0" y="68580"/>
                </a:lnTo>
                <a:close/>
              </a:path>
            </a:pathLst>
          </a:custGeom>
          <a:ln w="9143">
            <a:solidFill>
              <a:srgbClr val="000000"/>
            </a:solidFill>
          </a:ln>
        </p:spPr>
        <p:txBody>
          <a:bodyPr wrap="square" lIns="0" tIns="0" rIns="0" bIns="0" rtlCol="0"/>
          <a:lstStyle/>
          <a:p>
            <a:endParaRPr/>
          </a:p>
        </p:txBody>
      </p:sp>
      <p:sp>
        <p:nvSpPr>
          <p:cNvPr id="29" name="object 29"/>
          <p:cNvSpPr/>
          <p:nvPr/>
        </p:nvSpPr>
        <p:spPr>
          <a:xfrm>
            <a:off x="6225540" y="3625596"/>
            <a:ext cx="533400" cy="178308"/>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6225540" y="3625596"/>
            <a:ext cx="530860" cy="160020"/>
          </a:xfrm>
          <a:custGeom>
            <a:avLst/>
            <a:gdLst/>
            <a:ahLst/>
            <a:cxnLst/>
            <a:rect l="l" t="t" r="r" b="b"/>
            <a:pathLst>
              <a:path w="530859" h="160020">
                <a:moveTo>
                  <a:pt x="0" y="80009"/>
                </a:moveTo>
                <a:lnTo>
                  <a:pt x="36209" y="39623"/>
                </a:lnTo>
                <a:lnTo>
                  <a:pt x="77676" y="23431"/>
                </a:lnTo>
                <a:lnTo>
                  <a:pt x="131346" y="10921"/>
                </a:lnTo>
                <a:lnTo>
                  <a:pt x="194689" y="2857"/>
                </a:lnTo>
                <a:lnTo>
                  <a:pt x="265175" y="0"/>
                </a:lnTo>
                <a:lnTo>
                  <a:pt x="335662" y="2857"/>
                </a:lnTo>
                <a:lnTo>
                  <a:pt x="399005" y="10921"/>
                </a:lnTo>
                <a:lnTo>
                  <a:pt x="452675" y="23431"/>
                </a:lnTo>
                <a:lnTo>
                  <a:pt x="494142" y="39623"/>
                </a:lnTo>
                <a:lnTo>
                  <a:pt x="530352" y="80009"/>
                </a:lnTo>
                <a:lnTo>
                  <a:pt x="520878" y="101282"/>
                </a:lnTo>
                <a:lnTo>
                  <a:pt x="452675" y="136588"/>
                </a:lnTo>
                <a:lnTo>
                  <a:pt x="399005" y="149098"/>
                </a:lnTo>
                <a:lnTo>
                  <a:pt x="335662" y="157162"/>
                </a:lnTo>
                <a:lnTo>
                  <a:pt x="265175" y="160019"/>
                </a:lnTo>
                <a:lnTo>
                  <a:pt x="194689" y="157162"/>
                </a:lnTo>
                <a:lnTo>
                  <a:pt x="131346" y="149098"/>
                </a:lnTo>
                <a:lnTo>
                  <a:pt x="77676" y="136588"/>
                </a:lnTo>
                <a:lnTo>
                  <a:pt x="36209" y="120395"/>
                </a:lnTo>
                <a:lnTo>
                  <a:pt x="0" y="80009"/>
                </a:lnTo>
                <a:close/>
              </a:path>
            </a:pathLst>
          </a:custGeom>
          <a:ln w="9143">
            <a:solidFill>
              <a:srgbClr val="000000"/>
            </a:solidFill>
          </a:ln>
        </p:spPr>
        <p:txBody>
          <a:bodyPr wrap="square" lIns="0" tIns="0" rIns="0" bIns="0" rtlCol="0"/>
          <a:lstStyle/>
          <a:p>
            <a:endParaRPr/>
          </a:p>
        </p:txBody>
      </p:sp>
      <p:sp>
        <p:nvSpPr>
          <p:cNvPr id="31" name="object 31"/>
          <p:cNvSpPr/>
          <p:nvPr/>
        </p:nvSpPr>
        <p:spPr>
          <a:xfrm>
            <a:off x="6332220" y="3666744"/>
            <a:ext cx="299085" cy="74930"/>
          </a:xfrm>
          <a:custGeom>
            <a:avLst/>
            <a:gdLst/>
            <a:ahLst/>
            <a:cxnLst/>
            <a:rect l="l" t="t" r="r" b="b"/>
            <a:pathLst>
              <a:path w="299084" h="74929">
                <a:moveTo>
                  <a:pt x="0" y="74675"/>
                </a:moveTo>
                <a:lnTo>
                  <a:pt x="92455" y="74675"/>
                </a:lnTo>
                <a:lnTo>
                  <a:pt x="185038" y="0"/>
                </a:lnTo>
                <a:lnTo>
                  <a:pt x="298703" y="0"/>
                </a:lnTo>
              </a:path>
            </a:pathLst>
          </a:custGeom>
          <a:ln w="12192">
            <a:solidFill>
              <a:srgbClr val="000000"/>
            </a:solidFill>
          </a:ln>
        </p:spPr>
        <p:txBody>
          <a:bodyPr wrap="square" lIns="0" tIns="0" rIns="0" bIns="0" rtlCol="0"/>
          <a:lstStyle/>
          <a:p>
            <a:endParaRPr/>
          </a:p>
        </p:txBody>
      </p:sp>
      <p:sp>
        <p:nvSpPr>
          <p:cNvPr id="32" name="object 32"/>
          <p:cNvSpPr/>
          <p:nvPr/>
        </p:nvSpPr>
        <p:spPr>
          <a:xfrm>
            <a:off x="6345935" y="3666744"/>
            <a:ext cx="273050" cy="74930"/>
          </a:xfrm>
          <a:custGeom>
            <a:avLst/>
            <a:gdLst/>
            <a:ahLst/>
            <a:cxnLst/>
            <a:rect l="l" t="t" r="r" b="b"/>
            <a:pathLst>
              <a:path w="273050" h="74929">
                <a:moveTo>
                  <a:pt x="0" y="0"/>
                </a:moveTo>
                <a:lnTo>
                  <a:pt x="92837" y="0"/>
                </a:lnTo>
                <a:lnTo>
                  <a:pt x="185673" y="74675"/>
                </a:lnTo>
                <a:lnTo>
                  <a:pt x="272795" y="74675"/>
                </a:lnTo>
              </a:path>
            </a:pathLst>
          </a:custGeom>
          <a:ln w="12191">
            <a:solidFill>
              <a:srgbClr val="000000"/>
            </a:solidFill>
          </a:ln>
        </p:spPr>
        <p:txBody>
          <a:bodyPr wrap="square" lIns="0" tIns="0" rIns="0" bIns="0" rtlCol="0"/>
          <a:lstStyle/>
          <a:p>
            <a:endParaRPr/>
          </a:p>
        </p:txBody>
      </p:sp>
      <p:sp>
        <p:nvSpPr>
          <p:cNvPr id="33" name="object 33"/>
          <p:cNvSpPr/>
          <p:nvPr/>
        </p:nvSpPr>
        <p:spPr>
          <a:xfrm>
            <a:off x="6228588" y="3700271"/>
            <a:ext cx="0" cy="108585"/>
          </a:xfrm>
          <a:custGeom>
            <a:avLst/>
            <a:gdLst/>
            <a:ahLst/>
            <a:cxnLst/>
            <a:rect l="l" t="t" r="r" b="b"/>
            <a:pathLst>
              <a:path h="108585">
                <a:moveTo>
                  <a:pt x="0" y="0"/>
                </a:moveTo>
                <a:lnTo>
                  <a:pt x="0" y="108203"/>
                </a:lnTo>
              </a:path>
            </a:pathLst>
          </a:custGeom>
          <a:ln w="9144">
            <a:solidFill>
              <a:srgbClr val="000000"/>
            </a:solidFill>
          </a:ln>
        </p:spPr>
        <p:txBody>
          <a:bodyPr wrap="square" lIns="0" tIns="0" rIns="0" bIns="0" rtlCol="0"/>
          <a:lstStyle/>
          <a:p>
            <a:endParaRPr/>
          </a:p>
        </p:txBody>
      </p:sp>
      <p:sp>
        <p:nvSpPr>
          <p:cNvPr id="34" name="object 34"/>
          <p:cNvSpPr/>
          <p:nvPr/>
        </p:nvSpPr>
        <p:spPr>
          <a:xfrm>
            <a:off x="6755892" y="3706367"/>
            <a:ext cx="0" cy="105410"/>
          </a:xfrm>
          <a:custGeom>
            <a:avLst/>
            <a:gdLst/>
            <a:ahLst/>
            <a:cxnLst/>
            <a:rect l="l" t="t" r="r" b="b"/>
            <a:pathLst>
              <a:path h="105410">
                <a:moveTo>
                  <a:pt x="0" y="0"/>
                </a:moveTo>
                <a:lnTo>
                  <a:pt x="0" y="105155"/>
                </a:lnTo>
              </a:path>
            </a:pathLst>
          </a:custGeom>
          <a:ln w="9144">
            <a:solidFill>
              <a:srgbClr val="000000"/>
            </a:solidFill>
          </a:ln>
        </p:spPr>
        <p:txBody>
          <a:bodyPr wrap="square" lIns="0" tIns="0" rIns="0" bIns="0" rtlCol="0"/>
          <a:lstStyle/>
          <a:p>
            <a:endParaRPr/>
          </a:p>
        </p:txBody>
      </p:sp>
      <p:sp>
        <p:nvSpPr>
          <p:cNvPr id="35" name="object 35"/>
          <p:cNvSpPr/>
          <p:nvPr/>
        </p:nvSpPr>
        <p:spPr>
          <a:xfrm>
            <a:off x="5468111" y="3364991"/>
            <a:ext cx="527303" cy="132587"/>
          </a:xfrm>
          <a:prstGeom prst="rect">
            <a:avLst/>
          </a:prstGeom>
          <a:blipFill>
            <a:blip r:embed="rId8" cstate="print"/>
            <a:stretch>
              <a:fillRect/>
            </a:stretch>
          </a:blipFill>
        </p:spPr>
        <p:txBody>
          <a:bodyPr wrap="square" lIns="0" tIns="0" rIns="0" bIns="0" rtlCol="0"/>
          <a:lstStyle/>
          <a:p>
            <a:endParaRPr/>
          </a:p>
        </p:txBody>
      </p:sp>
      <p:sp>
        <p:nvSpPr>
          <p:cNvPr id="36" name="object 36"/>
          <p:cNvSpPr/>
          <p:nvPr/>
        </p:nvSpPr>
        <p:spPr>
          <a:xfrm>
            <a:off x="5468111" y="3364991"/>
            <a:ext cx="527685" cy="132715"/>
          </a:xfrm>
          <a:custGeom>
            <a:avLst/>
            <a:gdLst/>
            <a:ahLst/>
            <a:cxnLst/>
            <a:rect l="l" t="t" r="r" b="b"/>
            <a:pathLst>
              <a:path w="527685" h="132714">
                <a:moveTo>
                  <a:pt x="0" y="66294"/>
                </a:moveTo>
                <a:lnTo>
                  <a:pt x="35983" y="32850"/>
                </a:lnTo>
                <a:lnTo>
                  <a:pt x="77200" y="19431"/>
                </a:lnTo>
                <a:lnTo>
                  <a:pt x="130555" y="9059"/>
                </a:lnTo>
                <a:lnTo>
                  <a:pt x="193542" y="2370"/>
                </a:lnTo>
                <a:lnTo>
                  <a:pt x="263651" y="0"/>
                </a:lnTo>
                <a:lnTo>
                  <a:pt x="333761" y="2370"/>
                </a:lnTo>
                <a:lnTo>
                  <a:pt x="396748" y="9059"/>
                </a:lnTo>
                <a:lnTo>
                  <a:pt x="450103" y="19431"/>
                </a:lnTo>
                <a:lnTo>
                  <a:pt x="491320" y="32850"/>
                </a:lnTo>
                <a:lnTo>
                  <a:pt x="527303" y="66294"/>
                </a:lnTo>
                <a:lnTo>
                  <a:pt x="517890" y="83904"/>
                </a:lnTo>
                <a:lnTo>
                  <a:pt x="450103" y="113157"/>
                </a:lnTo>
                <a:lnTo>
                  <a:pt x="396748" y="123528"/>
                </a:lnTo>
                <a:lnTo>
                  <a:pt x="333761" y="130217"/>
                </a:lnTo>
                <a:lnTo>
                  <a:pt x="263651" y="132587"/>
                </a:lnTo>
                <a:lnTo>
                  <a:pt x="193542" y="130217"/>
                </a:lnTo>
                <a:lnTo>
                  <a:pt x="130555" y="123528"/>
                </a:lnTo>
                <a:lnTo>
                  <a:pt x="77200" y="113157"/>
                </a:lnTo>
                <a:lnTo>
                  <a:pt x="35983" y="99737"/>
                </a:lnTo>
                <a:lnTo>
                  <a:pt x="0" y="66294"/>
                </a:lnTo>
                <a:close/>
              </a:path>
            </a:pathLst>
          </a:custGeom>
          <a:ln w="9144">
            <a:solidFill>
              <a:srgbClr val="000000"/>
            </a:solidFill>
          </a:ln>
        </p:spPr>
        <p:txBody>
          <a:bodyPr wrap="square" lIns="0" tIns="0" rIns="0" bIns="0" rtlCol="0"/>
          <a:lstStyle/>
          <a:p>
            <a:endParaRPr/>
          </a:p>
        </p:txBody>
      </p:sp>
      <p:sp>
        <p:nvSpPr>
          <p:cNvPr id="37" name="object 37"/>
          <p:cNvSpPr/>
          <p:nvPr/>
        </p:nvSpPr>
        <p:spPr>
          <a:xfrm>
            <a:off x="5465064" y="3261359"/>
            <a:ext cx="531876" cy="170687"/>
          </a:xfrm>
          <a:prstGeom prst="rect">
            <a:avLst/>
          </a:prstGeom>
          <a:blipFill>
            <a:blip r:embed="rId9" cstate="print"/>
            <a:stretch>
              <a:fillRect/>
            </a:stretch>
          </a:blipFill>
        </p:spPr>
        <p:txBody>
          <a:bodyPr wrap="square" lIns="0" tIns="0" rIns="0" bIns="0" rtlCol="0"/>
          <a:lstStyle/>
          <a:p>
            <a:endParaRPr/>
          </a:p>
        </p:txBody>
      </p:sp>
      <p:sp>
        <p:nvSpPr>
          <p:cNvPr id="38" name="object 38"/>
          <p:cNvSpPr/>
          <p:nvPr/>
        </p:nvSpPr>
        <p:spPr>
          <a:xfrm>
            <a:off x="5465064" y="3261359"/>
            <a:ext cx="528955" cy="154305"/>
          </a:xfrm>
          <a:custGeom>
            <a:avLst/>
            <a:gdLst/>
            <a:ahLst/>
            <a:cxnLst/>
            <a:rect l="l" t="t" r="r" b="b"/>
            <a:pathLst>
              <a:path w="528954" h="154304">
                <a:moveTo>
                  <a:pt x="0" y="76962"/>
                </a:moveTo>
                <a:lnTo>
                  <a:pt x="36096" y="38100"/>
                </a:lnTo>
                <a:lnTo>
                  <a:pt x="77438" y="22526"/>
                </a:lnTo>
                <a:lnTo>
                  <a:pt x="130951" y="10498"/>
                </a:lnTo>
                <a:lnTo>
                  <a:pt x="194115" y="2746"/>
                </a:lnTo>
                <a:lnTo>
                  <a:pt x="264413" y="0"/>
                </a:lnTo>
                <a:lnTo>
                  <a:pt x="334712" y="2746"/>
                </a:lnTo>
                <a:lnTo>
                  <a:pt x="397876" y="10498"/>
                </a:lnTo>
                <a:lnTo>
                  <a:pt x="451389" y="22526"/>
                </a:lnTo>
                <a:lnTo>
                  <a:pt x="492731" y="38100"/>
                </a:lnTo>
                <a:lnTo>
                  <a:pt x="528827" y="76962"/>
                </a:lnTo>
                <a:lnTo>
                  <a:pt x="519384" y="97435"/>
                </a:lnTo>
                <a:lnTo>
                  <a:pt x="451389" y="131397"/>
                </a:lnTo>
                <a:lnTo>
                  <a:pt x="397876" y="143425"/>
                </a:lnTo>
                <a:lnTo>
                  <a:pt x="334712" y="151177"/>
                </a:lnTo>
                <a:lnTo>
                  <a:pt x="264413" y="153924"/>
                </a:lnTo>
                <a:lnTo>
                  <a:pt x="194115" y="151177"/>
                </a:lnTo>
                <a:lnTo>
                  <a:pt x="130951" y="143425"/>
                </a:lnTo>
                <a:lnTo>
                  <a:pt x="77438" y="131397"/>
                </a:lnTo>
                <a:lnTo>
                  <a:pt x="36096" y="115824"/>
                </a:lnTo>
                <a:lnTo>
                  <a:pt x="0" y="76962"/>
                </a:lnTo>
                <a:close/>
              </a:path>
            </a:pathLst>
          </a:custGeom>
          <a:ln w="9144">
            <a:solidFill>
              <a:srgbClr val="000000"/>
            </a:solidFill>
          </a:ln>
        </p:spPr>
        <p:txBody>
          <a:bodyPr wrap="square" lIns="0" tIns="0" rIns="0" bIns="0" rtlCol="0"/>
          <a:lstStyle/>
          <a:p>
            <a:endParaRPr/>
          </a:p>
        </p:txBody>
      </p:sp>
      <p:sp>
        <p:nvSpPr>
          <p:cNvPr id="39" name="object 39"/>
          <p:cNvSpPr/>
          <p:nvPr/>
        </p:nvSpPr>
        <p:spPr>
          <a:xfrm>
            <a:off x="5571744" y="3300984"/>
            <a:ext cx="299085" cy="71755"/>
          </a:xfrm>
          <a:custGeom>
            <a:avLst/>
            <a:gdLst/>
            <a:ahLst/>
            <a:cxnLst/>
            <a:rect l="l" t="t" r="r" b="b"/>
            <a:pathLst>
              <a:path w="299085" h="71754">
                <a:moveTo>
                  <a:pt x="0" y="71627"/>
                </a:moveTo>
                <a:lnTo>
                  <a:pt x="92455" y="71627"/>
                </a:lnTo>
                <a:lnTo>
                  <a:pt x="185038" y="0"/>
                </a:lnTo>
                <a:lnTo>
                  <a:pt x="298703" y="0"/>
                </a:lnTo>
              </a:path>
            </a:pathLst>
          </a:custGeom>
          <a:ln w="12192">
            <a:solidFill>
              <a:srgbClr val="000000"/>
            </a:solidFill>
          </a:ln>
        </p:spPr>
        <p:txBody>
          <a:bodyPr wrap="square" lIns="0" tIns="0" rIns="0" bIns="0" rtlCol="0"/>
          <a:lstStyle/>
          <a:p>
            <a:endParaRPr/>
          </a:p>
        </p:txBody>
      </p:sp>
      <p:sp>
        <p:nvSpPr>
          <p:cNvPr id="40" name="object 40"/>
          <p:cNvSpPr/>
          <p:nvPr/>
        </p:nvSpPr>
        <p:spPr>
          <a:xfrm>
            <a:off x="5585459" y="3300984"/>
            <a:ext cx="271780" cy="71755"/>
          </a:xfrm>
          <a:custGeom>
            <a:avLst/>
            <a:gdLst/>
            <a:ahLst/>
            <a:cxnLst/>
            <a:rect l="l" t="t" r="r" b="b"/>
            <a:pathLst>
              <a:path w="271779" h="71754">
                <a:moveTo>
                  <a:pt x="0" y="0"/>
                </a:moveTo>
                <a:lnTo>
                  <a:pt x="92328" y="0"/>
                </a:lnTo>
                <a:lnTo>
                  <a:pt x="184657" y="71627"/>
                </a:lnTo>
                <a:lnTo>
                  <a:pt x="271272" y="71627"/>
                </a:lnTo>
              </a:path>
            </a:pathLst>
          </a:custGeom>
          <a:ln w="12192">
            <a:solidFill>
              <a:srgbClr val="000000"/>
            </a:solidFill>
          </a:ln>
        </p:spPr>
        <p:txBody>
          <a:bodyPr wrap="square" lIns="0" tIns="0" rIns="0" bIns="0" rtlCol="0"/>
          <a:lstStyle/>
          <a:p>
            <a:endParaRPr/>
          </a:p>
        </p:txBody>
      </p:sp>
      <p:sp>
        <p:nvSpPr>
          <p:cNvPr id="41" name="object 41"/>
          <p:cNvSpPr/>
          <p:nvPr/>
        </p:nvSpPr>
        <p:spPr>
          <a:xfrm>
            <a:off x="5468111" y="3332988"/>
            <a:ext cx="0" cy="105410"/>
          </a:xfrm>
          <a:custGeom>
            <a:avLst/>
            <a:gdLst/>
            <a:ahLst/>
            <a:cxnLst/>
            <a:rect l="l" t="t" r="r" b="b"/>
            <a:pathLst>
              <a:path h="105410">
                <a:moveTo>
                  <a:pt x="0" y="0"/>
                </a:moveTo>
                <a:lnTo>
                  <a:pt x="0" y="105156"/>
                </a:lnTo>
              </a:path>
            </a:pathLst>
          </a:custGeom>
          <a:ln w="9144">
            <a:solidFill>
              <a:srgbClr val="000000"/>
            </a:solidFill>
          </a:ln>
        </p:spPr>
        <p:txBody>
          <a:bodyPr wrap="square" lIns="0" tIns="0" rIns="0" bIns="0" rtlCol="0"/>
          <a:lstStyle/>
          <a:p>
            <a:endParaRPr/>
          </a:p>
        </p:txBody>
      </p:sp>
      <p:sp>
        <p:nvSpPr>
          <p:cNvPr id="42" name="object 42"/>
          <p:cNvSpPr/>
          <p:nvPr/>
        </p:nvSpPr>
        <p:spPr>
          <a:xfrm>
            <a:off x="5993891" y="3337559"/>
            <a:ext cx="0" cy="102235"/>
          </a:xfrm>
          <a:custGeom>
            <a:avLst/>
            <a:gdLst/>
            <a:ahLst/>
            <a:cxnLst/>
            <a:rect l="l" t="t" r="r" b="b"/>
            <a:pathLst>
              <a:path h="102235">
                <a:moveTo>
                  <a:pt x="0" y="0"/>
                </a:moveTo>
                <a:lnTo>
                  <a:pt x="0" y="102107"/>
                </a:lnTo>
              </a:path>
            </a:pathLst>
          </a:custGeom>
          <a:ln w="9144">
            <a:solidFill>
              <a:srgbClr val="000000"/>
            </a:solidFill>
          </a:ln>
        </p:spPr>
        <p:txBody>
          <a:bodyPr wrap="square" lIns="0" tIns="0" rIns="0" bIns="0" rtlCol="0"/>
          <a:lstStyle/>
          <a:p>
            <a:endParaRPr/>
          </a:p>
        </p:txBody>
      </p:sp>
      <p:sp>
        <p:nvSpPr>
          <p:cNvPr id="43" name="object 43"/>
          <p:cNvSpPr/>
          <p:nvPr/>
        </p:nvSpPr>
        <p:spPr>
          <a:xfrm>
            <a:off x="5481828" y="3729228"/>
            <a:ext cx="528827" cy="131064"/>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5481828" y="3729228"/>
            <a:ext cx="528955" cy="131445"/>
          </a:xfrm>
          <a:custGeom>
            <a:avLst/>
            <a:gdLst/>
            <a:ahLst/>
            <a:cxnLst/>
            <a:rect l="l" t="t" r="r" b="b"/>
            <a:pathLst>
              <a:path w="528954" h="131445">
                <a:moveTo>
                  <a:pt x="0" y="65532"/>
                </a:moveTo>
                <a:lnTo>
                  <a:pt x="36096" y="32455"/>
                </a:lnTo>
                <a:lnTo>
                  <a:pt x="77438" y="19192"/>
                </a:lnTo>
                <a:lnTo>
                  <a:pt x="130951" y="8946"/>
                </a:lnTo>
                <a:lnTo>
                  <a:pt x="194115" y="2340"/>
                </a:lnTo>
                <a:lnTo>
                  <a:pt x="264413" y="0"/>
                </a:lnTo>
                <a:lnTo>
                  <a:pt x="334712" y="2340"/>
                </a:lnTo>
                <a:lnTo>
                  <a:pt x="397876" y="8946"/>
                </a:lnTo>
                <a:lnTo>
                  <a:pt x="451389" y="19192"/>
                </a:lnTo>
                <a:lnTo>
                  <a:pt x="492731" y="32455"/>
                </a:lnTo>
                <a:lnTo>
                  <a:pt x="528827" y="65532"/>
                </a:lnTo>
                <a:lnTo>
                  <a:pt x="519384" y="82953"/>
                </a:lnTo>
                <a:lnTo>
                  <a:pt x="451389" y="111871"/>
                </a:lnTo>
                <a:lnTo>
                  <a:pt x="397876" y="122117"/>
                </a:lnTo>
                <a:lnTo>
                  <a:pt x="334712" y="128723"/>
                </a:lnTo>
                <a:lnTo>
                  <a:pt x="264413" y="131064"/>
                </a:lnTo>
                <a:lnTo>
                  <a:pt x="194115" y="128723"/>
                </a:lnTo>
                <a:lnTo>
                  <a:pt x="130951" y="122117"/>
                </a:lnTo>
                <a:lnTo>
                  <a:pt x="77438" y="111871"/>
                </a:lnTo>
                <a:lnTo>
                  <a:pt x="36096" y="98608"/>
                </a:lnTo>
                <a:lnTo>
                  <a:pt x="0" y="65532"/>
                </a:lnTo>
                <a:close/>
              </a:path>
            </a:pathLst>
          </a:custGeom>
          <a:ln w="9144">
            <a:solidFill>
              <a:srgbClr val="000000"/>
            </a:solidFill>
          </a:ln>
        </p:spPr>
        <p:txBody>
          <a:bodyPr wrap="square" lIns="0" tIns="0" rIns="0" bIns="0" rtlCol="0"/>
          <a:lstStyle/>
          <a:p>
            <a:endParaRPr/>
          </a:p>
        </p:txBody>
      </p:sp>
      <p:sp>
        <p:nvSpPr>
          <p:cNvPr id="45" name="object 45"/>
          <p:cNvSpPr/>
          <p:nvPr/>
        </p:nvSpPr>
        <p:spPr>
          <a:xfrm>
            <a:off x="5480303" y="3625596"/>
            <a:ext cx="533400" cy="170687"/>
          </a:xfrm>
          <a:prstGeom prst="rect">
            <a:avLst/>
          </a:prstGeom>
          <a:blipFill>
            <a:blip r:embed="rId11" cstate="print"/>
            <a:stretch>
              <a:fillRect/>
            </a:stretch>
          </a:blipFill>
        </p:spPr>
        <p:txBody>
          <a:bodyPr wrap="square" lIns="0" tIns="0" rIns="0" bIns="0" rtlCol="0"/>
          <a:lstStyle/>
          <a:p>
            <a:endParaRPr/>
          </a:p>
        </p:txBody>
      </p:sp>
      <p:sp>
        <p:nvSpPr>
          <p:cNvPr id="46" name="object 46"/>
          <p:cNvSpPr/>
          <p:nvPr/>
        </p:nvSpPr>
        <p:spPr>
          <a:xfrm>
            <a:off x="5480303" y="3625596"/>
            <a:ext cx="528955" cy="154305"/>
          </a:xfrm>
          <a:custGeom>
            <a:avLst/>
            <a:gdLst/>
            <a:ahLst/>
            <a:cxnLst/>
            <a:rect l="l" t="t" r="r" b="b"/>
            <a:pathLst>
              <a:path w="528954" h="154304">
                <a:moveTo>
                  <a:pt x="0" y="76961"/>
                </a:moveTo>
                <a:lnTo>
                  <a:pt x="36096" y="38099"/>
                </a:lnTo>
                <a:lnTo>
                  <a:pt x="77438" y="22526"/>
                </a:lnTo>
                <a:lnTo>
                  <a:pt x="130951" y="10498"/>
                </a:lnTo>
                <a:lnTo>
                  <a:pt x="194115" y="2746"/>
                </a:lnTo>
                <a:lnTo>
                  <a:pt x="264413" y="0"/>
                </a:lnTo>
                <a:lnTo>
                  <a:pt x="334712" y="2746"/>
                </a:lnTo>
                <a:lnTo>
                  <a:pt x="397876" y="10498"/>
                </a:lnTo>
                <a:lnTo>
                  <a:pt x="451389" y="22526"/>
                </a:lnTo>
                <a:lnTo>
                  <a:pt x="492731" y="38099"/>
                </a:lnTo>
                <a:lnTo>
                  <a:pt x="528828" y="76961"/>
                </a:lnTo>
                <a:lnTo>
                  <a:pt x="519384" y="97435"/>
                </a:lnTo>
                <a:lnTo>
                  <a:pt x="451389" y="131397"/>
                </a:lnTo>
                <a:lnTo>
                  <a:pt x="397876" y="143425"/>
                </a:lnTo>
                <a:lnTo>
                  <a:pt x="334712" y="151177"/>
                </a:lnTo>
                <a:lnTo>
                  <a:pt x="264413" y="153923"/>
                </a:lnTo>
                <a:lnTo>
                  <a:pt x="194115" y="151177"/>
                </a:lnTo>
                <a:lnTo>
                  <a:pt x="130951" y="143425"/>
                </a:lnTo>
                <a:lnTo>
                  <a:pt x="77438" y="131397"/>
                </a:lnTo>
                <a:lnTo>
                  <a:pt x="36096" y="115823"/>
                </a:lnTo>
                <a:lnTo>
                  <a:pt x="0" y="76961"/>
                </a:lnTo>
                <a:close/>
              </a:path>
            </a:pathLst>
          </a:custGeom>
          <a:ln w="9144">
            <a:solidFill>
              <a:srgbClr val="000000"/>
            </a:solidFill>
          </a:ln>
        </p:spPr>
        <p:txBody>
          <a:bodyPr wrap="square" lIns="0" tIns="0" rIns="0" bIns="0" rtlCol="0"/>
          <a:lstStyle/>
          <a:p>
            <a:endParaRPr/>
          </a:p>
        </p:txBody>
      </p:sp>
      <p:sp>
        <p:nvSpPr>
          <p:cNvPr id="47" name="object 47"/>
          <p:cNvSpPr/>
          <p:nvPr/>
        </p:nvSpPr>
        <p:spPr>
          <a:xfrm>
            <a:off x="5586984" y="3665220"/>
            <a:ext cx="299085" cy="71755"/>
          </a:xfrm>
          <a:custGeom>
            <a:avLst/>
            <a:gdLst/>
            <a:ahLst/>
            <a:cxnLst/>
            <a:rect l="l" t="t" r="r" b="b"/>
            <a:pathLst>
              <a:path w="299085" h="71754">
                <a:moveTo>
                  <a:pt x="0" y="71627"/>
                </a:moveTo>
                <a:lnTo>
                  <a:pt x="92455" y="71627"/>
                </a:lnTo>
                <a:lnTo>
                  <a:pt x="185038" y="0"/>
                </a:lnTo>
                <a:lnTo>
                  <a:pt x="298703" y="0"/>
                </a:lnTo>
              </a:path>
            </a:pathLst>
          </a:custGeom>
          <a:ln w="12192">
            <a:solidFill>
              <a:srgbClr val="000000"/>
            </a:solidFill>
          </a:ln>
        </p:spPr>
        <p:txBody>
          <a:bodyPr wrap="square" lIns="0" tIns="0" rIns="0" bIns="0" rtlCol="0"/>
          <a:lstStyle/>
          <a:p>
            <a:endParaRPr/>
          </a:p>
        </p:txBody>
      </p:sp>
      <p:sp>
        <p:nvSpPr>
          <p:cNvPr id="48" name="object 48"/>
          <p:cNvSpPr/>
          <p:nvPr/>
        </p:nvSpPr>
        <p:spPr>
          <a:xfrm>
            <a:off x="5599176" y="3665220"/>
            <a:ext cx="273050" cy="71755"/>
          </a:xfrm>
          <a:custGeom>
            <a:avLst/>
            <a:gdLst/>
            <a:ahLst/>
            <a:cxnLst/>
            <a:rect l="l" t="t" r="r" b="b"/>
            <a:pathLst>
              <a:path w="273050" h="71754">
                <a:moveTo>
                  <a:pt x="0" y="0"/>
                </a:moveTo>
                <a:lnTo>
                  <a:pt x="92837" y="0"/>
                </a:lnTo>
                <a:lnTo>
                  <a:pt x="185674" y="71627"/>
                </a:lnTo>
                <a:lnTo>
                  <a:pt x="272796" y="71627"/>
                </a:lnTo>
              </a:path>
            </a:pathLst>
          </a:custGeom>
          <a:ln w="12192">
            <a:solidFill>
              <a:srgbClr val="000000"/>
            </a:solidFill>
          </a:ln>
        </p:spPr>
        <p:txBody>
          <a:bodyPr wrap="square" lIns="0" tIns="0" rIns="0" bIns="0" rtlCol="0"/>
          <a:lstStyle/>
          <a:p>
            <a:endParaRPr/>
          </a:p>
        </p:txBody>
      </p:sp>
      <p:sp>
        <p:nvSpPr>
          <p:cNvPr id="49" name="object 49"/>
          <p:cNvSpPr/>
          <p:nvPr/>
        </p:nvSpPr>
        <p:spPr>
          <a:xfrm>
            <a:off x="5481828" y="3697223"/>
            <a:ext cx="0" cy="104139"/>
          </a:xfrm>
          <a:custGeom>
            <a:avLst/>
            <a:gdLst/>
            <a:ahLst/>
            <a:cxnLst/>
            <a:rect l="l" t="t" r="r" b="b"/>
            <a:pathLst>
              <a:path h="104139">
                <a:moveTo>
                  <a:pt x="0" y="0"/>
                </a:moveTo>
                <a:lnTo>
                  <a:pt x="0" y="103631"/>
                </a:lnTo>
              </a:path>
            </a:pathLst>
          </a:custGeom>
          <a:ln w="9144">
            <a:solidFill>
              <a:srgbClr val="000000"/>
            </a:solidFill>
          </a:ln>
        </p:spPr>
        <p:txBody>
          <a:bodyPr wrap="square" lIns="0" tIns="0" rIns="0" bIns="0" rtlCol="0"/>
          <a:lstStyle/>
          <a:p>
            <a:endParaRPr/>
          </a:p>
        </p:txBody>
      </p:sp>
      <p:sp>
        <p:nvSpPr>
          <p:cNvPr id="50" name="object 50"/>
          <p:cNvSpPr/>
          <p:nvPr/>
        </p:nvSpPr>
        <p:spPr>
          <a:xfrm>
            <a:off x="6009132" y="3701796"/>
            <a:ext cx="0" cy="102235"/>
          </a:xfrm>
          <a:custGeom>
            <a:avLst/>
            <a:gdLst/>
            <a:ahLst/>
            <a:cxnLst/>
            <a:rect l="l" t="t" r="r" b="b"/>
            <a:pathLst>
              <a:path h="102235">
                <a:moveTo>
                  <a:pt x="0" y="0"/>
                </a:moveTo>
                <a:lnTo>
                  <a:pt x="0" y="102107"/>
                </a:lnTo>
              </a:path>
            </a:pathLst>
          </a:custGeom>
          <a:ln w="9144">
            <a:solidFill>
              <a:srgbClr val="000000"/>
            </a:solidFill>
          </a:ln>
        </p:spPr>
        <p:txBody>
          <a:bodyPr wrap="square" lIns="0" tIns="0" rIns="0" bIns="0" rtlCol="0"/>
          <a:lstStyle/>
          <a:p>
            <a:endParaRPr/>
          </a:p>
        </p:txBody>
      </p:sp>
      <p:sp>
        <p:nvSpPr>
          <p:cNvPr id="51" name="object 51"/>
          <p:cNvSpPr/>
          <p:nvPr/>
        </p:nvSpPr>
        <p:spPr>
          <a:xfrm>
            <a:off x="7019543" y="3762755"/>
            <a:ext cx="243840" cy="0"/>
          </a:xfrm>
          <a:custGeom>
            <a:avLst/>
            <a:gdLst/>
            <a:ahLst/>
            <a:cxnLst/>
            <a:rect l="l" t="t" r="r" b="b"/>
            <a:pathLst>
              <a:path w="243840">
                <a:moveTo>
                  <a:pt x="0" y="0"/>
                </a:moveTo>
                <a:lnTo>
                  <a:pt x="243839" y="0"/>
                </a:lnTo>
              </a:path>
            </a:pathLst>
          </a:custGeom>
          <a:ln w="9144">
            <a:solidFill>
              <a:srgbClr val="EDEBE0"/>
            </a:solidFill>
            <a:prstDash val="sysDash"/>
          </a:ln>
        </p:spPr>
        <p:txBody>
          <a:bodyPr wrap="square" lIns="0" tIns="0" rIns="0" bIns="0" rtlCol="0"/>
          <a:lstStyle/>
          <a:p>
            <a:endParaRPr/>
          </a:p>
        </p:txBody>
      </p:sp>
      <p:sp>
        <p:nvSpPr>
          <p:cNvPr id="52" name="object 52"/>
          <p:cNvSpPr txBox="1"/>
          <p:nvPr/>
        </p:nvSpPr>
        <p:spPr>
          <a:xfrm>
            <a:off x="6796785" y="3174619"/>
            <a:ext cx="307340" cy="299720"/>
          </a:xfrm>
          <a:prstGeom prst="rect">
            <a:avLst/>
          </a:prstGeom>
        </p:spPr>
        <p:txBody>
          <a:bodyPr vert="horz" wrap="square" lIns="0" tIns="12700" rIns="0" bIns="0" rtlCol="0">
            <a:spAutoFit/>
          </a:bodyPr>
          <a:lstStyle/>
          <a:p>
            <a:pPr marL="12700">
              <a:lnSpc>
                <a:spcPct val="100000"/>
              </a:lnSpc>
              <a:spcBef>
                <a:spcPts val="100"/>
              </a:spcBef>
            </a:pPr>
            <a:r>
              <a:rPr sz="1800" spc="-235" dirty="0">
                <a:latin typeface="Arial"/>
                <a:cs typeface="Arial"/>
              </a:rPr>
              <a:t>ISP</a:t>
            </a:r>
            <a:endParaRPr sz="1800">
              <a:latin typeface="Arial"/>
              <a:cs typeface="Arial"/>
            </a:endParaRPr>
          </a:p>
        </p:txBody>
      </p:sp>
      <p:sp>
        <p:nvSpPr>
          <p:cNvPr id="53" name="object 53"/>
          <p:cNvSpPr/>
          <p:nvPr/>
        </p:nvSpPr>
        <p:spPr>
          <a:xfrm>
            <a:off x="3215639" y="2363723"/>
            <a:ext cx="1414780" cy="0"/>
          </a:xfrm>
          <a:custGeom>
            <a:avLst/>
            <a:gdLst/>
            <a:ahLst/>
            <a:cxnLst/>
            <a:rect l="l" t="t" r="r" b="b"/>
            <a:pathLst>
              <a:path w="1414779">
                <a:moveTo>
                  <a:pt x="0" y="0"/>
                </a:moveTo>
                <a:lnTo>
                  <a:pt x="1414272" y="0"/>
                </a:lnTo>
              </a:path>
            </a:pathLst>
          </a:custGeom>
          <a:ln w="9144">
            <a:solidFill>
              <a:srgbClr val="000000"/>
            </a:solidFill>
          </a:ln>
        </p:spPr>
        <p:txBody>
          <a:bodyPr wrap="square" lIns="0" tIns="0" rIns="0" bIns="0" rtlCol="0"/>
          <a:lstStyle/>
          <a:p>
            <a:endParaRPr/>
          </a:p>
        </p:txBody>
      </p:sp>
      <p:sp>
        <p:nvSpPr>
          <p:cNvPr id="54" name="object 54"/>
          <p:cNvSpPr txBox="1"/>
          <p:nvPr/>
        </p:nvSpPr>
        <p:spPr>
          <a:xfrm>
            <a:off x="6022085" y="1516506"/>
            <a:ext cx="868680" cy="476250"/>
          </a:xfrm>
          <a:prstGeom prst="rect">
            <a:avLst/>
          </a:prstGeom>
        </p:spPr>
        <p:txBody>
          <a:bodyPr vert="horz" wrap="square" lIns="0" tIns="49530" rIns="0" bIns="0" rtlCol="0">
            <a:spAutoFit/>
          </a:bodyPr>
          <a:lstStyle/>
          <a:p>
            <a:pPr marL="12700" marR="5080">
              <a:lnSpc>
                <a:spcPts val="1630"/>
              </a:lnSpc>
              <a:spcBef>
                <a:spcPts val="390"/>
              </a:spcBef>
            </a:pPr>
            <a:r>
              <a:rPr sz="1600" spc="80" dirty="0">
                <a:latin typeface="Arial"/>
                <a:cs typeface="Arial"/>
              </a:rPr>
              <a:t>t</a:t>
            </a:r>
            <a:r>
              <a:rPr sz="1600" spc="-55" dirty="0">
                <a:latin typeface="Arial"/>
                <a:cs typeface="Arial"/>
              </a:rPr>
              <a:t>elephone  </a:t>
            </a:r>
            <a:r>
              <a:rPr sz="1600" spc="-35" dirty="0">
                <a:latin typeface="Arial"/>
                <a:cs typeface="Arial"/>
              </a:rPr>
              <a:t>network</a:t>
            </a:r>
            <a:endParaRPr sz="1600">
              <a:latin typeface="Arial"/>
              <a:cs typeface="Arial"/>
            </a:endParaRPr>
          </a:p>
        </p:txBody>
      </p:sp>
      <p:sp>
        <p:nvSpPr>
          <p:cNvPr id="55" name="object 55"/>
          <p:cNvSpPr/>
          <p:nvPr/>
        </p:nvSpPr>
        <p:spPr>
          <a:xfrm>
            <a:off x="4642103" y="2139695"/>
            <a:ext cx="329184" cy="454151"/>
          </a:xfrm>
          <a:prstGeom prst="rect">
            <a:avLst/>
          </a:prstGeom>
          <a:blipFill>
            <a:blip r:embed="rId12" cstate="print"/>
            <a:stretch>
              <a:fillRect/>
            </a:stretch>
          </a:blipFill>
        </p:spPr>
        <p:txBody>
          <a:bodyPr wrap="square" lIns="0" tIns="0" rIns="0" bIns="0" rtlCol="0"/>
          <a:lstStyle/>
          <a:p>
            <a:endParaRPr/>
          </a:p>
        </p:txBody>
      </p:sp>
      <p:sp>
        <p:nvSpPr>
          <p:cNvPr id="56" name="object 56"/>
          <p:cNvSpPr/>
          <p:nvPr/>
        </p:nvSpPr>
        <p:spPr>
          <a:xfrm>
            <a:off x="4642103" y="2139695"/>
            <a:ext cx="329565" cy="454659"/>
          </a:xfrm>
          <a:custGeom>
            <a:avLst/>
            <a:gdLst/>
            <a:ahLst/>
            <a:cxnLst/>
            <a:rect l="l" t="t" r="r" b="b"/>
            <a:pathLst>
              <a:path w="329564" h="454660">
                <a:moveTo>
                  <a:pt x="0" y="454151"/>
                </a:moveTo>
                <a:lnTo>
                  <a:pt x="3048" y="1142"/>
                </a:lnTo>
                <a:lnTo>
                  <a:pt x="76581" y="0"/>
                </a:lnTo>
                <a:lnTo>
                  <a:pt x="262890" y="122300"/>
                </a:lnTo>
                <a:lnTo>
                  <a:pt x="329184" y="126745"/>
                </a:lnTo>
                <a:lnTo>
                  <a:pt x="329184" y="339470"/>
                </a:lnTo>
                <a:lnTo>
                  <a:pt x="254635" y="339470"/>
                </a:lnTo>
                <a:lnTo>
                  <a:pt x="76581" y="454151"/>
                </a:lnTo>
                <a:lnTo>
                  <a:pt x="0" y="454151"/>
                </a:lnTo>
                <a:close/>
              </a:path>
            </a:pathLst>
          </a:custGeom>
          <a:ln w="9144">
            <a:solidFill>
              <a:srgbClr val="000000"/>
            </a:solidFill>
          </a:ln>
        </p:spPr>
        <p:txBody>
          <a:bodyPr wrap="square" lIns="0" tIns="0" rIns="0" bIns="0" rtlCol="0"/>
          <a:lstStyle/>
          <a:p>
            <a:endParaRPr/>
          </a:p>
        </p:txBody>
      </p:sp>
      <p:sp>
        <p:nvSpPr>
          <p:cNvPr id="57" name="object 57"/>
          <p:cNvSpPr/>
          <p:nvPr/>
        </p:nvSpPr>
        <p:spPr>
          <a:xfrm>
            <a:off x="4643628" y="2074164"/>
            <a:ext cx="367665" cy="407034"/>
          </a:xfrm>
          <a:custGeom>
            <a:avLst/>
            <a:gdLst/>
            <a:ahLst/>
            <a:cxnLst/>
            <a:rect l="l" t="t" r="r" b="b"/>
            <a:pathLst>
              <a:path w="367664" h="407035">
                <a:moveTo>
                  <a:pt x="109220" y="0"/>
                </a:moveTo>
                <a:lnTo>
                  <a:pt x="33274" y="0"/>
                </a:lnTo>
                <a:lnTo>
                  <a:pt x="0" y="65024"/>
                </a:lnTo>
                <a:lnTo>
                  <a:pt x="77977" y="66166"/>
                </a:lnTo>
                <a:lnTo>
                  <a:pt x="264287" y="190753"/>
                </a:lnTo>
                <a:lnTo>
                  <a:pt x="327787" y="190753"/>
                </a:lnTo>
                <a:lnTo>
                  <a:pt x="330835" y="406908"/>
                </a:lnTo>
                <a:lnTo>
                  <a:pt x="367284" y="347345"/>
                </a:lnTo>
                <a:lnTo>
                  <a:pt x="367284" y="124587"/>
                </a:lnTo>
                <a:lnTo>
                  <a:pt x="287147" y="124587"/>
                </a:lnTo>
                <a:lnTo>
                  <a:pt x="109220" y="0"/>
                </a:lnTo>
                <a:close/>
              </a:path>
            </a:pathLst>
          </a:custGeom>
          <a:solidFill>
            <a:srgbClr val="4F81BC"/>
          </a:solidFill>
        </p:spPr>
        <p:txBody>
          <a:bodyPr wrap="square" lIns="0" tIns="0" rIns="0" bIns="0" rtlCol="0"/>
          <a:lstStyle/>
          <a:p>
            <a:endParaRPr/>
          </a:p>
        </p:txBody>
      </p:sp>
      <p:sp>
        <p:nvSpPr>
          <p:cNvPr id="58" name="object 58"/>
          <p:cNvSpPr/>
          <p:nvPr/>
        </p:nvSpPr>
        <p:spPr>
          <a:xfrm>
            <a:off x="4643628" y="2074164"/>
            <a:ext cx="367665" cy="407034"/>
          </a:xfrm>
          <a:custGeom>
            <a:avLst/>
            <a:gdLst/>
            <a:ahLst/>
            <a:cxnLst/>
            <a:rect l="l" t="t" r="r" b="b"/>
            <a:pathLst>
              <a:path w="367664" h="407035">
                <a:moveTo>
                  <a:pt x="0" y="65024"/>
                </a:moveTo>
                <a:lnTo>
                  <a:pt x="33274" y="0"/>
                </a:lnTo>
                <a:lnTo>
                  <a:pt x="109220" y="0"/>
                </a:lnTo>
                <a:lnTo>
                  <a:pt x="287147" y="124587"/>
                </a:lnTo>
                <a:lnTo>
                  <a:pt x="367284" y="124587"/>
                </a:lnTo>
                <a:lnTo>
                  <a:pt x="367284" y="347345"/>
                </a:lnTo>
                <a:lnTo>
                  <a:pt x="330835" y="406908"/>
                </a:lnTo>
                <a:lnTo>
                  <a:pt x="327787" y="190753"/>
                </a:lnTo>
                <a:lnTo>
                  <a:pt x="264287" y="190753"/>
                </a:lnTo>
                <a:lnTo>
                  <a:pt x="77977" y="66166"/>
                </a:lnTo>
                <a:lnTo>
                  <a:pt x="0" y="65024"/>
                </a:lnTo>
                <a:close/>
              </a:path>
            </a:pathLst>
          </a:custGeom>
          <a:ln w="9144">
            <a:solidFill>
              <a:srgbClr val="000000"/>
            </a:solidFill>
          </a:ln>
        </p:spPr>
        <p:txBody>
          <a:bodyPr wrap="square" lIns="0" tIns="0" rIns="0" bIns="0" rtlCol="0"/>
          <a:lstStyle/>
          <a:p>
            <a:endParaRPr/>
          </a:p>
        </p:txBody>
      </p:sp>
      <p:sp>
        <p:nvSpPr>
          <p:cNvPr id="59" name="object 59"/>
          <p:cNvSpPr/>
          <p:nvPr/>
        </p:nvSpPr>
        <p:spPr>
          <a:xfrm>
            <a:off x="4968240" y="2197607"/>
            <a:ext cx="35560" cy="68580"/>
          </a:xfrm>
          <a:custGeom>
            <a:avLst/>
            <a:gdLst/>
            <a:ahLst/>
            <a:cxnLst/>
            <a:rect l="l" t="t" r="r" b="b"/>
            <a:pathLst>
              <a:path w="35560" h="68580">
                <a:moveTo>
                  <a:pt x="35051" y="0"/>
                </a:moveTo>
                <a:lnTo>
                  <a:pt x="0" y="68579"/>
                </a:lnTo>
              </a:path>
            </a:pathLst>
          </a:custGeom>
          <a:ln w="9143">
            <a:solidFill>
              <a:srgbClr val="000000"/>
            </a:solidFill>
          </a:ln>
        </p:spPr>
        <p:txBody>
          <a:bodyPr wrap="square" lIns="0" tIns="0" rIns="0" bIns="0" rtlCol="0"/>
          <a:lstStyle/>
          <a:p>
            <a:endParaRPr/>
          </a:p>
        </p:txBody>
      </p:sp>
      <p:sp>
        <p:nvSpPr>
          <p:cNvPr id="60" name="object 60"/>
          <p:cNvSpPr/>
          <p:nvPr/>
        </p:nvSpPr>
        <p:spPr>
          <a:xfrm>
            <a:off x="4671059" y="2331720"/>
            <a:ext cx="269875" cy="76200"/>
          </a:xfrm>
          <a:custGeom>
            <a:avLst/>
            <a:gdLst/>
            <a:ahLst/>
            <a:cxnLst/>
            <a:rect l="l" t="t" r="r" b="b"/>
            <a:pathLst>
              <a:path w="269875" h="76200">
                <a:moveTo>
                  <a:pt x="193548" y="0"/>
                </a:moveTo>
                <a:lnTo>
                  <a:pt x="193548" y="76200"/>
                </a:lnTo>
                <a:lnTo>
                  <a:pt x="257048" y="44450"/>
                </a:lnTo>
                <a:lnTo>
                  <a:pt x="206248" y="44450"/>
                </a:lnTo>
                <a:lnTo>
                  <a:pt x="206248" y="31750"/>
                </a:lnTo>
                <a:lnTo>
                  <a:pt x="257048" y="31750"/>
                </a:lnTo>
                <a:lnTo>
                  <a:pt x="193548" y="0"/>
                </a:lnTo>
                <a:close/>
              </a:path>
              <a:path w="269875" h="76200">
                <a:moveTo>
                  <a:pt x="193548" y="31750"/>
                </a:moveTo>
                <a:lnTo>
                  <a:pt x="0" y="31750"/>
                </a:lnTo>
                <a:lnTo>
                  <a:pt x="0" y="44450"/>
                </a:lnTo>
                <a:lnTo>
                  <a:pt x="193548" y="44450"/>
                </a:lnTo>
                <a:lnTo>
                  <a:pt x="193548" y="31750"/>
                </a:lnTo>
                <a:close/>
              </a:path>
              <a:path w="269875" h="76200">
                <a:moveTo>
                  <a:pt x="257048" y="31750"/>
                </a:moveTo>
                <a:lnTo>
                  <a:pt x="206248" y="31750"/>
                </a:lnTo>
                <a:lnTo>
                  <a:pt x="206248" y="44450"/>
                </a:lnTo>
                <a:lnTo>
                  <a:pt x="257048" y="44450"/>
                </a:lnTo>
                <a:lnTo>
                  <a:pt x="269748" y="38100"/>
                </a:lnTo>
                <a:lnTo>
                  <a:pt x="257048" y="31750"/>
                </a:lnTo>
                <a:close/>
              </a:path>
            </a:pathLst>
          </a:custGeom>
          <a:solidFill>
            <a:srgbClr val="000000"/>
          </a:solidFill>
        </p:spPr>
        <p:txBody>
          <a:bodyPr wrap="square" lIns="0" tIns="0" rIns="0" bIns="0" rtlCol="0"/>
          <a:lstStyle/>
          <a:p>
            <a:endParaRPr/>
          </a:p>
        </p:txBody>
      </p:sp>
      <p:sp>
        <p:nvSpPr>
          <p:cNvPr id="61" name="object 61"/>
          <p:cNvSpPr/>
          <p:nvPr/>
        </p:nvSpPr>
        <p:spPr>
          <a:xfrm>
            <a:off x="4664964" y="2188210"/>
            <a:ext cx="274320" cy="147320"/>
          </a:xfrm>
          <a:custGeom>
            <a:avLst/>
            <a:gdLst/>
            <a:ahLst/>
            <a:cxnLst/>
            <a:rect l="l" t="t" r="r" b="b"/>
            <a:pathLst>
              <a:path w="274320" h="147319">
                <a:moveTo>
                  <a:pt x="198838" y="110346"/>
                </a:moveTo>
                <a:lnTo>
                  <a:pt x="193294" y="146938"/>
                </a:lnTo>
                <a:lnTo>
                  <a:pt x="274320" y="120650"/>
                </a:lnTo>
                <a:lnTo>
                  <a:pt x="268385" y="116459"/>
                </a:lnTo>
                <a:lnTo>
                  <a:pt x="208025" y="116459"/>
                </a:lnTo>
                <a:lnTo>
                  <a:pt x="198838" y="110346"/>
                </a:lnTo>
                <a:close/>
              </a:path>
              <a:path w="274320" h="147319">
                <a:moveTo>
                  <a:pt x="200946" y="96433"/>
                </a:moveTo>
                <a:lnTo>
                  <a:pt x="198838" y="110346"/>
                </a:lnTo>
                <a:lnTo>
                  <a:pt x="208025" y="116459"/>
                </a:lnTo>
                <a:lnTo>
                  <a:pt x="215011" y="105790"/>
                </a:lnTo>
                <a:lnTo>
                  <a:pt x="200946" y="96433"/>
                </a:lnTo>
                <a:close/>
              </a:path>
              <a:path w="274320" h="147319">
                <a:moveTo>
                  <a:pt x="204724" y="71500"/>
                </a:moveTo>
                <a:lnTo>
                  <a:pt x="200946" y="96433"/>
                </a:lnTo>
                <a:lnTo>
                  <a:pt x="215011" y="105790"/>
                </a:lnTo>
                <a:lnTo>
                  <a:pt x="208025" y="116459"/>
                </a:lnTo>
                <a:lnTo>
                  <a:pt x="268385" y="116459"/>
                </a:lnTo>
                <a:lnTo>
                  <a:pt x="204724" y="71500"/>
                </a:lnTo>
                <a:close/>
              </a:path>
              <a:path w="274320" h="147319">
                <a:moveTo>
                  <a:pt x="50546" y="11684"/>
                </a:moveTo>
                <a:lnTo>
                  <a:pt x="198838" y="110346"/>
                </a:lnTo>
                <a:lnTo>
                  <a:pt x="200946" y="96433"/>
                </a:lnTo>
                <a:lnTo>
                  <a:pt x="75092" y="12700"/>
                </a:lnTo>
                <a:lnTo>
                  <a:pt x="53975" y="12700"/>
                </a:lnTo>
                <a:lnTo>
                  <a:pt x="50546" y="11684"/>
                </a:lnTo>
                <a:close/>
              </a:path>
              <a:path w="274320" h="147319">
                <a:moveTo>
                  <a:pt x="55245" y="0"/>
                </a:moveTo>
                <a:lnTo>
                  <a:pt x="0" y="0"/>
                </a:lnTo>
                <a:lnTo>
                  <a:pt x="0" y="12700"/>
                </a:lnTo>
                <a:lnTo>
                  <a:pt x="52073" y="12700"/>
                </a:lnTo>
                <a:lnTo>
                  <a:pt x="50546" y="11684"/>
                </a:lnTo>
                <a:lnTo>
                  <a:pt x="73565" y="11684"/>
                </a:lnTo>
                <a:lnTo>
                  <a:pt x="57531" y="1015"/>
                </a:lnTo>
                <a:lnTo>
                  <a:pt x="56514" y="380"/>
                </a:lnTo>
                <a:lnTo>
                  <a:pt x="55245" y="0"/>
                </a:lnTo>
                <a:close/>
              </a:path>
              <a:path w="274320" h="147319">
                <a:moveTo>
                  <a:pt x="73565" y="11684"/>
                </a:moveTo>
                <a:lnTo>
                  <a:pt x="50546" y="11684"/>
                </a:lnTo>
                <a:lnTo>
                  <a:pt x="53975" y="12700"/>
                </a:lnTo>
                <a:lnTo>
                  <a:pt x="75092" y="12700"/>
                </a:lnTo>
                <a:lnTo>
                  <a:pt x="73565" y="11684"/>
                </a:lnTo>
                <a:close/>
              </a:path>
            </a:pathLst>
          </a:custGeom>
          <a:solidFill>
            <a:srgbClr val="000000"/>
          </a:solidFill>
        </p:spPr>
        <p:txBody>
          <a:bodyPr wrap="square" lIns="0" tIns="0" rIns="0" bIns="0" rtlCol="0"/>
          <a:lstStyle/>
          <a:p>
            <a:endParaRPr/>
          </a:p>
        </p:txBody>
      </p:sp>
      <p:sp>
        <p:nvSpPr>
          <p:cNvPr id="62" name="object 62"/>
          <p:cNvSpPr/>
          <p:nvPr/>
        </p:nvSpPr>
        <p:spPr>
          <a:xfrm>
            <a:off x="4664964" y="2403220"/>
            <a:ext cx="274320" cy="148590"/>
          </a:xfrm>
          <a:custGeom>
            <a:avLst/>
            <a:gdLst/>
            <a:ahLst/>
            <a:cxnLst/>
            <a:rect l="l" t="t" r="r" b="b"/>
            <a:pathLst>
              <a:path w="274320" h="148589">
                <a:moveTo>
                  <a:pt x="52113" y="135508"/>
                </a:moveTo>
                <a:lnTo>
                  <a:pt x="0" y="135508"/>
                </a:lnTo>
                <a:lnTo>
                  <a:pt x="0" y="148208"/>
                </a:lnTo>
                <a:lnTo>
                  <a:pt x="55245" y="148208"/>
                </a:lnTo>
                <a:lnTo>
                  <a:pt x="56514" y="147827"/>
                </a:lnTo>
                <a:lnTo>
                  <a:pt x="57531" y="147065"/>
                </a:lnTo>
                <a:lnTo>
                  <a:pt x="72990" y="136651"/>
                </a:lnTo>
                <a:lnTo>
                  <a:pt x="50419" y="136651"/>
                </a:lnTo>
                <a:lnTo>
                  <a:pt x="52113" y="135508"/>
                </a:lnTo>
                <a:close/>
              </a:path>
              <a:path w="274320" h="148589">
                <a:moveTo>
                  <a:pt x="198781" y="36587"/>
                </a:moveTo>
                <a:lnTo>
                  <a:pt x="50419" y="136651"/>
                </a:lnTo>
                <a:lnTo>
                  <a:pt x="53975" y="135508"/>
                </a:lnTo>
                <a:lnTo>
                  <a:pt x="74686" y="135508"/>
                </a:lnTo>
                <a:lnTo>
                  <a:pt x="200912" y="50476"/>
                </a:lnTo>
                <a:lnTo>
                  <a:pt x="198781" y="36587"/>
                </a:lnTo>
                <a:close/>
              </a:path>
              <a:path w="274320" h="148589">
                <a:moveTo>
                  <a:pt x="74686" y="135508"/>
                </a:moveTo>
                <a:lnTo>
                  <a:pt x="53975" y="135508"/>
                </a:lnTo>
                <a:lnTo>
                  <a:pt x="50419" y="136651"/>
                </a:lnTo>
                <a:lnTo>
                  <a:pt x="72990" y="136651"/>
                </a:lnTo>
                <a:lnTo>
                  <a:pt x="74686" y="135508"/>
                </a:lnTo>
                <a:close/>
              </a:path>
              <a:path w="274320" h="148589">
                <a:moveTo>
                  <a:pt x="268221" y="30352"/>
                </a:moveTo>
                <a:lnTo>
                  <a:pt x="208025" y="30352"/>
                </a:lnTo>
                <a:lnTo>
                  <a:pt x="215137" y="40893"/>
                </a:lnTo>
                <a:lnTo>
                  <a:pt x="200912" y="50476"/>
                </a:lnTo>
                <a:lnTo>
                  <a:pt x="204724" y="75311"/>
                </a:lnTo>
                <a:lnTo>
                  <a:pt x="268221" y="30352"/>
                </a:lnTo>
                <a:close/>
              </a:path>
              <a:path w="274320" h="148589">
                <a:moveTo>
                  <a:pt x="208025" y="30352"/>
                </a:moveTo>
                <a:lnTo>
                  <a:pt x="198781" y="36587"/>
                </a:lnTo>
                <a:lnTo>
                  <a:pt x="200912" y="50476"/>
                </a:lnTo>
                <a:lnTo>
                  <a:pt x="215137" y="40893"/>
                </a:lnTo>
                <a:lnTo>
                  <a:pt x="208025" y="30352"/>
                </a:lnTo>
                <a:close/>
              </a:path>
              <a:path w="274320" h="148589">
                <a:moveTo>
                  <a:pt x="193166" y="0"/>
                </a:moveTo>
                <a:lnTo>
                  <a:pt x="198781" y="36587"/>
                </a:lnTo>
                <a:lnTo>
                  <a:pt x="208025" y="30352"/>
                </a:lnTo>
                <a:lnTo>
                  <a:pt x="268221" y="30352"/>
                </a:lnTo>
                <a:lnTo>
                  <a:pt x="274320" y="26034"/>
                </a:lnTo>
                <a:lnTo>
                  <a:pt x="193166" y="0"/>
                </a:lnTo>
                <a:close/>
              </a:path>
            </a:pathLst>
          </a:custGeom>
          <a:solidFill>
            <a:srgbClr val="000000"/>
          </a:solidFill>
        </p:spPr>
        <p:txBody>
          <a:bodyPr wrap="square" lIns="0" tIns="0" rIns="0" bIns="0" rtlCol="0"/>
          <a:lstStyle/>
          <a:p>
            <a:endParaRPr/>
          </a:p>
        </p:txBody>
      </p:sp>
      <p:sp>
        <p:nvSpPr>
          <p:cNvPr id="63" name="object 63"/>
          <p:cNvSpPr txBox="1"/>
          <p:nvPr/>
        </p:nvSpPr>
        <p:spPr>
          <a:xfrm>
            <a:off x="4400803" y="2640837"/>
            <a:ext cx="619125" cy="269240"/>
          </a:xfrm>
          <a:prstGeom prst="rect">
            <a:avLst/>
          </a:prstGeom>
        </p:spPr>
        <p:txBody>
          <a:bodyPr vert="horz" wrap="square" lIns="0" tIns="12065" rIns="0" bIns="0" rtlCol="0">
            <a:spAutoFit/>
          </a:bodyPr>
          <a:lstStyle/>
          <a:p>
            <a:pPr marL="12700">
              <a:lnSpc>
                <a:spcPct val="100000"/>
              </a:lnSpc>
              <a:spcBef>
                <a:spcPts val="95"/>
              </a:spcBef>
            </a:pPr>
            <a:r>
              <a:rPr sz="1600" spc="-175" dirty="0">
                <a:latin typeface="Arial"/>
                <a:cs typeface="Arial"/>
              </a:rPr>
              <a:t>DSLAM</a:t>
            </a:r>
            <a:endParaRPr sz="1600">
              <a:latin typeface="Arial"/>
              <a:cs typeface="Arial"/>
            </a:endParaRPr>
          </a:p>
        </p:txBody>
      </p:sp>
      <p:sp>
        <p:nvSpPr>
          <p:cNvPr id="64" name="object 64"/>
          <p:cNvSpPr/>
          <p:nvPr/>
        </p:nvSpPr>
        <p:spPr>
          <a:xfrm>
            <a:off x="3496055" y="1528572"/>
            <a:ext cx="571500" cy="492759"/>
          </a:xfrm>
          <a:custGeom>
            <a:avLst/>
            <a:gdLst/>
            <a:ahLst/>
            <a:cxnLst/>
            <a:rect l="l" t="t" r="r" b="b"/>
            <a:pathLst>
              <a:path w="571500" h="492760">
                <a:moveTo>
                  <a:pt x="0" y="492251"/>
                </a:moveTo>
                <a:lnTo>
                  <a:pt x="571500" y="492251"/>
                </a:lnTo>
                <a:lnTo>
                  <a:pt x="571500" y="0"/>
                </a:lnTo>
                <a:lnTo>
                  <a:pt x="0" y="0"/>
                </a:lnTo>
                <a:lnTo>
                  <a:pt x="0" y="492251"/>
                </a:lnTo>
                <a:close/>
              </a:path>
            </a:pathLst>
          </a:custGeom>
          <a:solidFill>
            <a:srgbClr val="DDDDDD"/>
          </a:solidFill>
        </p:spPr>
        <p:txBody>
          <a:bodyPr wrap="square" lIns="0" tIns="0" rIns="0" bIns="0" rtlCol="0"/>
          <a:lstStyle/>
          <a:p>
            <a:endParaRPr/>
          </a:p>
        </p:txBody>
      </p:sp>
      <p:sp>
        <p:nvSpPr>
          <p:cNvPr id="65" name="object 65"/>
          <p:cNvSpPr/>
          <p:nvPr/>
        </p:nvSpPr>
        <p:spPr>
          <a:xfrm>
            <a:off x="3383279" y="1362455"/>
            <a:ext cx="797560" cy="204470"/>
          </a:xfrm>
          <a:custGeom>
            <a:avLst/>
            <a:gdLst/>
            <a:ahLst/>
            <a:cxnLst/>
            <a:rect l="l" t="t" r="r" b="b"/>
            <a:pathLst>
              <a:path w="797560" h="204469">
                <a:moveTo>
                  <a:pt x="398525" y="0"/>
                </a:moveTo>
                <a:lnTo>
                  <a:pt x="0" y="204216"/>
                </a:lnTo>
                <a:lnTo>
                  <a:pt x="797052" y="204216"/>
                </a:lnTo>
                <a:lnTo>
                  <a:pt x="398525" y="0"/>
                </a:lnTo>
                <a:close/>
              </a:path>
            </a:pathLst>
          </a:custGeom>
          <a:solidFill>
            <a:srgbClr val="DDDDDD"/>
          </a:solidFill>
        </p:spPr>
        <p:txBody>
          <a:bodyPr wrap="square" lIns="0" tIns="0" rIns="0" bIns="0" rtlCol="0"/>
          <a:lstStyle/>
          <a:p>
            <a:endParaRPr/>
          </a:p>
        </p:txBody>
      </p:sp>
      <p:sp>
        <p:nvSpPr>
          <p:cNvPr id="66" name="object 66"/>
          <p:cNvSpPr/>
          <p:nvPr/>
        </p:nvSpPr>
        <p:spPr>
          <a:xfrm>
            <a:off x="3986784" y="1950720"/>
            <a:ext cx="673735" cy="241300"/>
          </a:xfrm>
          <a:custGeom>
            <a:avLst/>
            <a:gdLst/>
            <a:ahLst/>
            <a:cxnLst/>
            <a:rect l="l" t="t" r="r" b="b"/>
            <a:pathLst>
              <a:path w="673735" h="241300">
                <a:moveTo>
                  <a:pt x="0" y="0"/>
                </a:moveTo>
                <a:lnTo>
                  <a:pt x="0" y="240791"/>
                </a:lnTo>
                <a:lnTo>
                  <a:pt x="673607" y="240791"/>
                </a:lnTo>
              </a:path>
            </a:pathLst>
          </a:custGeom>
          <a:ln w="9144">
            <a:solidFill>
              <a:srgbClr val="EDEBE0"/>
            </a:solidFill>
          </a:ln>
        </p:spPr>
        <p:txBody>
          <a:bodyPr wrap="square" lIns="0" tIns="0" rIns="0" bIns="0" rtlCol="0"/>
          <a:lstStyle/>
          <a:p>
            <a:endParaRPr/>
          </a:p>
        </p:txBody>
      </p:sp>
      <p:sp>
        <p:nvSpPr>
          <p:cNvPr id="67" name="object 67"/>
          <p:cNvSpPr/>
          <p:nvPr/>
        </p:nvSpPr>
        <p:spPr>
          <a:xfrm>
            <a:off x="5015484" y="2316479"/>
            <a:ext cx="378460" cy="0"/>
          </a:xfrm>
          <a:custGeom>
            <a:avLst/>
            <a:gdLst/>
            <a:ahLst/>
            <a:cxnLst/>
            <a:rect l="l" t="t" r="r" b="b"/>
            <a:pathLst>
              <a:path w="378460">
                <a:moveTo>
                  <a:pt x="0" y="0"/>
                </a:moveTo>
                <a:lnTo>
                  <a:pt x="377951" y="0"/>
                </a:lnTo>
              </a:path>
            </a:pathLst>
          </a:custGeom>
          <a:ln w="9144">
            <a:solidFill>
              <a:srgbClr val="000000"/>
            </a:solidFill>
          </a:ln>
        </p:spPr>
        <p:txBody>
          <a:bodyPr wrap="square" lIns="0" tIns="0" rIns="0" bIns="0" rtlCol="0"/>
          <a:lstStyle/>
          <a:p>
            <a:endParaRPr/>
          </a:p>
        </p:txBody>
      </p:sp>
      <p:sp>
        <p:nvSpPr>
          <p:cNvPr id="68" name="object 68"/>
          <p:cNvSpPr/>
          <p:nvPr/>
        </p:nvSpPr>
        <p:spPr>
          <a:xfrm>
            <a:off x="5015484" y="2385060"/>
            <a:ext cx="463550" cy="1009015"/>
          </a:xfrm>
          <a:custGeom>
            <a:avLst/>
            <a:gdLst/>
            <a:ahLst/>
            <a:cxnLst/>
            <a:rect l="l" t="t" r="r" b="b"/>
            <a:pathLst>
              <a:path w="463550" h="1009014">
                <a:moveTo>
                  <a:pt x="0" y="0"/>
                </a:moveTo>
                <a:lnTo>
                  <a:pt x="206248" y="0"/>
                </a:lnTo>
                <a:lnTo>
                  <a:pt x="206248" y="1008888"/>
                </a:lnTo>
                <a:lnTo>
                  <a:pt x="463295" y="1008888"/>
                </a:lnTo>
              </a:path>
            </a:pathLst>
          </a:custGeom>
          <a:ln w="9144">
            <a:solidFill>
              <a:srgbClr val="000000"/>
            </a:solidFill>
          </a:ln>
        </p:spPr>
        <p:txBody>
          <a:bodyPr wrap="square" lIns="0" tIns="0" rIns="0" bIns="0" rtlCol="0"/>
          <a:lstStyle/>
          <a:p>
            <a:endParaRPr/>
          </a:p>
        </p:txBody>
      </p:sp>
      <p:sp>
        <p:nvSpPr>
          <p:cNvPr id="69" name="object 69"/>
          <p:cNvSpPr txBox="1"/>
          <p:nvPr/>
        </p:nvSpPr>
        <p:spPr>
          <a:xfrm>
            <a:off x="1634108" y="3323336"/>
            <a:ext cx="1936114" cy="269240"/>
          </a:xfrm>
          <a:prstGeom prst="rect">
            <a:avLst/>
          </a:prstGeom>
        </p:spPr>
        <p:txBody>
          <a:bodyPr vert="horz" wrap="square" lIns="0" tIns="12065" rIns="0" bIns="0" rtlCol="0">
            <a:spAutoFit/>
          </a:bodyPr>
          <a:lstStyle/>
          <a:p>
            <a:pPr marL="12700">
              <a:lnSpc>
                <a:spcPct val="100000"/>
              </a:lnSpc>
              <a:spcBef>
                <a:spcPts val="95"/>
              </a:spcBef>
            </a:pPr>
            <a:r>
              <a:rPr sz="1600" i="1" spc="-110" dirty="0">
                <a:latin typeface="Trebuchet MS"/>
                <a:cs typeface="Trebuchet MS"/>
              </a:rPr>
              <a:t>voice, </a:t>
            </a:r>
            <a:r>
              <a:rPr sz="1600" i="1" spc="-75" dirty="0">
                <a:latin typeface="Trebuchet MS"/>
                <a:cs typeface="Trebuchet MS"/>
              </a:rPr>
              <a:t>data</a:t>
            </a:r>
            <a:r>
              <a:rPr sz="1600" i="1" spc="-120" dirty="0">
                <a:latin typeface="Trebuchet MS"/>
                <a:cs typeface="Trebuchet MS"/>
              </a:rPr>
              <a:t> </a:t>
            </a:r>
            <a:r>
              <a:rPr sz="1600" i="1" spc="-95" dirty="0">
                <a:latin typeface="Trebuchet MS"/>
                <a:cs typeface="Trebuchet MS"/>
              </a:rPr>
              <a:t>transmitted</a:t>
            </a:r>
            <a:endParaRPr sz="1600">
              <a:latin typeface="Trebuchet MS"/>
              <a:cs typeface="Trebuchet MS"/>
            </a:endParaRPr>
          </a:p>
        </p:txBody>
      </p:sp>
      <p:sp>
        <p:nvSpPr>
          <p:cNvPr id="70" name="object 70"/>
          <p:cNvSpPr/>
          <p:nvPr/>
        </p:nvSpPr>
        <p:spPr>
          <a:xfrm>
            <a:off x="3322320" y="2441448"/>
            <a:ext cx="573405" cy="927100"/>
          </a:xfrm>
          <a:custGeom>
            <a:avLst/>
            <a:gdLst/>
            <a:ahLst/>
            <a:cxnLst/>
            <a:rect l="l" t="t" r="r" b="b"/>
            <a:pathLst>
              <a:path w="573404" h="927100">
                <a:moveTo>
                  <a:pt x="0" y="926591"/>
                </a:moveTo>
                <a:lnTo>
                  <a:pt x="573024" y="0"/>
                </a:lnTo>
              </a:path>
            </a:pathLst>
          </a:custGeom>
          <a:ln w="9144">
            <a:solidFill>
              <a:srgbClr val="CC0000"/>
            </a:solidFill>
          </a:ln>
        </p:spPr>
        <p:txBody>
          <a:bodyPr wrap="square" lIns="0" tIns="0" rIns="0" bIns="0" rtlCol="0"/>
          <a:lstStyle/>
          <a:p>
            <a:endParaRPr/>
          </a:p>
        </p:txBody>
      </p:sp>
      <p:sp>
        <p:nvSpPr>
          <p:cNvPr id="72" name="object 72"/>
          <p:cNvSpPr/>
          <p:nvPr/>
        </p:nvSpPr>
        <p:spPr>
          <a:xfrm>
            <a:off x="1239011" y="1815083"/>
            <a:ext cx="1976755" cy="1394460"/>
          </a:xfrm>
          <a:custGeom>
            <a:avLst/>
            <a:gdLst/>
            <a:ahLst/>
            <a:cxnLst/>
            <a:rect l="l" t="t" r="r" b="b"/>
            <a:pathLst>
              <a:path w="1976755" h="1394460">
                <a:moveTo>
                  <a:pt x="0" y="1394460"/>
                </a:moveTo>
                <a:lnTo>
                  <a:pt x="1976627" y="1394460"/>
                </a:lnTo>
                <a:lnTo>
                  <a:pt x="1976627" y="0"/>
                </a:lnTo>
                <a:lnTo>
                  <a:pt x="0" y="0"/>
                </a:lnTo>
                <a:lnTo>
                  <a:pt x="0" y="1394460"/>
                </a:lnTo>
                <a:close/>
              </a:path>
            </a:pathLst>
          </a:custGeom>
          <a:solidFill>
            <a:srgbClr val="DDDDDD"/>
          </a:solidFill>
        </p:spPr>
        <p:txBody>
          <a:bodyPr wrap="square" lIns="0" tIns="0" rIns="0" bIns="0" rtlCol="0"/>
          <a:lstStyle/>
          <a:p>
            <a:endParaRPr/>
          </a:p>
        </p:txBody>
      </p:sp>
      <p:sp>
        <p:nvSpPr>
          <p:cNvPr id="73" name="object 73"/>
          <p:cNvSpPr/>
          <p:nvPr/>
        </p:nvSpPr>
        <p:spPr>
          <a:xfrm>
            <a:off x="1719072" y="2366010"/>
            <a:ext cx="361315" cy="0"/>
          </a:xfrm>
          <a:custGeom>
            <a:avLst/>
            <a:gdLst/>
            <a:ahLst/>
            <a:cxnLst/>
            <a:rect l="l" t="t" r="r" b="b"/>
            <a:pathLst>
              <a:path w="361314">
                <a:moveTo>
                  <a:pt x="0" y="0"/>
                </a:moveTo>
                <a:lnTo>
                  <a:pt x="361188" y="0"/>
                </a:lnTo>
              </a:path>
            </a:pathLst>
          </a:custGeom>
          <a:ln w="10668">
            <a:solidFill>
              <a:srgbClr val="000000"/>
            </a:solidFill>
          </a:ln>
        </p:spPr>
        <p:txBody>
          <a:bodyPr wrap="square" lIns="0" tIns="0" rIns="0" bIns="0" rtlCol="0"/>
          <a:lstStyle/>
          <a:p>
            <a:endParaRPr/>
          </a:p>
        </p:txBody>
      </p:sp>
      <p:sp>
        <p:nvSpPr>
          <p:cNvPr id="74" name="object 74"/>
          <p:cNvSpPr txBox="1"/>
          <p:nvPr/>
        </p:nvSpPr>
        <p:spPr>
          <a:xfrm>
            <a:off x="2093722" y="2454910"/>
            <a:ext cx="573405" cy="410209"/>
          </a:xfrm>
          <a:prstGeom prst="rect">
            <a:avLst/>
          </a:prstGeom>
        </p:spPr>
        <p:txBody>
          <a:bodyPr vert="horz" wrap="square" lIns="0" tIns="13335" rIns="0" bIns="0" rtlCol="0">
            <a:spAutoFit/>
          </a:bodyPr>
          <a:lstStyle/>
          <a:p>
            <a:pPr marR="6350" algn="ctr">
              <a:lnSpc>
                <a:spcPts val="1510"/>
              </a:lnSpc>
              <a:spcBef>
                <a:spcPts val="105"/>
              </a:spcBef>
            </a:pPr>
            <a:r>
              <a:rPr sz="1400" spc="-215" dirty="0">
                <a:latin typeface="Arial"/>
                <a:cs typeface="Arial"/>
              </a:rPr>
              <a:t>DSL</a:t>
            </a:r>
            <a:endParaRPr sz="1400" dirty="0">
              <a:latin typeface="Arial"/>
              <a:cs typeface="Arial"/>
            </a:endParaRPr>
          </a:p>
          <a:p>
            <a:pPr marR="5080" algn="ctr">
              <a:lnSpc>
                <a:spcPts val="1510"/>
              </a:lnSpc>
            </a:pPr>
            <a:r>
              <a:rPr sz="1400" spc="-55" dirty="0">
                <a:latin typeface="Arial"/>
                <a:cs typeface="Arial"/>
              </a:rPr>
              <a:t>m</a:t>
            </a:r>
            <a:r>
              <a:rPr sz="1400" spc="-60" dirty="0">
                <a:latin typeface="Arial"/>
                <a:cs typeface="Arial"/>
              </a:rPr>
              <a:t>odem</a:t>
            </a:r>
            <a:endParaRPr sz="1400" dirty="0">
              <a:latin typeface="Arial"/>
              <a:cs typeface="Arial"/>
            </a:endParaRPr>
          </a:p>
        </p:txBody>
      </p:sp>
      <p:sp>
        <p:nvSpPr>
          <p:cNvPr id="75" name="object 75"/>
          <p:cNvSpPr txBox="1"/>
          <p:nvPr/>
        </p:nvSpPr>
        <p:spPr>
          <a:xfrm>
            <a:off x="2762376" y="2478786"/>
            <a:ext cx="523240" cy="239395"/>
          </a:xfrm>
          <a:prstGeom prst="rect">
            <a:avLst/>
          </a:prstGeom>
        </p:spPr>
        <p:txBody>
          <a:bodyPr vert="horz" wrap="square" lIns="0" tIns="13335" rIns="0" bIns="0" rtlCol="0">
            <a:spAutoFit/>
          </a:bodyPr>
          <a:lstStyle/>
          <a:p>
            <a:pPr>
              <a:lnSpc>
                <a:spcPct val="100000"/>
              </a:lnSpc>
              <a:spcBef>
                <a:spcPts val="105"/>
              </a:spcBef>
            </a:pPr>
            <a:r>
              <a:rPr sz="1400" spc="-20" dirty="0">
                <a:latin typeface="Arial"/>
                <a:cs typeface="Arial"/>
              </a:rPr>
              <a:t>splitter</a:t>
            </a:r>
            <a:endParaRPr sz="1400">
              <a:latin typeface="Arial"/>
              <a:cs typeface="Arial"/>
            </a:endParaRPr>
          </a:p>
        </p:txBody>
      </p:sp>
      <p:sp>
        <p:nvSpPr>
          <p:cNvPr id="76" name="object 76"/>
          <p:cNvSpPr/>
          <p:nvPr/>
        </p:nvSpPr>
        <p:spPr>
          <a:xfrm>
            <a:off x="2080260" y="2327148"/>
            <a:ext cx="614680" cy="146685"/>
          </a:xfrm>
          <a:custGeom>
            <a:avLst/>
            <a:gdLst/>
            <a:ahLst/>
            <a:cxnLst/>
            <a:rect l="l" t="t" r="r" b="b"/>
            <a:pathLst>
              <a:path w="614680" h="146685">
                <a:moveTo>
                  <a:pt x="0" y="146303"/>
                </a:moveTo>
                <a:lnTo>
                  <a:pt x="614172" y="146303"/>
                </a:lnTo>
                <a:lnTo>
                  <a:pt x="614172" y="0"/>
                </a:lnTo>
                <a:lnTo>
                  <a:pt x="0" y="0"/>
                </a:lnTo>
                <a:lnTo>
                  <a:pt x="0" y="146303"/>
                </a:lnTo>
                <a:close/>
              </a:path>
            </a:pathLst>
          </a:custGeom>
          <a:solidFill>
            <a:srgbClr val="4F81BC"/>
          </a:solidFill>
        </p:spPr>
        <p:txBody>
          <a:bodyPr wrap="square" lIns="0" tIns="0" rIns="0" bIns="0" rtlCol="0"/>
          <a:lstStyle/>
          <a:p>
            <a:endParaRPr/>
          </a:p>
        </p:txBody>
      </p:sp>
      <p:sp>
        <p:nvSpPr>
          <p:cNvPr id="77" name="object 77"/>
          <p:cNvSpPr/>
          <p:nvPr/>
        </p:nvSpPr>
        <p:spPr>
          <a:xfrm>
            <a:off x="2080260" y="2327148"/>
            <a:ext cx="614680" cy="146685"/>
          </a:xfrm>
          <a:custGeom>
            <a:avLst/>
            <a:gdLst/>
            <a:ahLst/>
            <a:cxnLst/>
            <a:rect l="l" t="t" r="r" b="b"/>
            <a:pathLst>
              <a:path w="614680" h="146685">
                <a:moveTo>
                  <a:pt x="0" y="146303"/>
                </a:moveTo>
                <a:lnTo>
                  <a:pt x="614172" y="146303"/>
                </a:lnTo>
                <a:lnTo>
                  <a:pt x="614172" y="0"/>
                </a:lnTo>
                <a:lnTo>
                  <a:pt x="0" y="0"/>
                </a:lnTo>
                <a:lnTo>
                  <a:pt x="0" y="146303"/>
                </a:lnTo>
                <a:close/>
              </a:path>
            </a:pathLst>
          </a:custGeom>
          <a:ln w="9144">
            <a:solidFill>
              <a:srgbClr val="000000"/>
            </a:solidFill>
          </a:ln>
        </p:spPr>
        <p:txBody>
          <a:bodyPr wrap="square" lIns="0" tIns="0" rIns="0" bIns="0" rtlCol="0"/>
          <a:lstStyle/>
          <a:p>
            <a:endParaRPr/>
          </a:p>
        </p:txBody>
      </p:sp>
      <p:sp>
        <p:nvSpPr>
          <p:cNvPr id="78" name="object 78"/>
          <p:cNvSpPr/>
          <p:nvPr/>
        </p:nvSpPr>
        <p:spPr>
          <a:xfrm>
            <a:off x="2130551" y="2371344"/>
            <a:ext cx="38100" cy="36830"/>
          </a:xfrm>
          <a:custGeom>
            <a:avLst/>
            <a:gdLst/>
            <a:ahLst/>
            <a:cxnLst/>
            <a:rect l="l" t="t" r="r" b="b"/>
            <a:pathLst>
              <a:path w="38100" h="36830">
                <a:moveTo>
                  <a:pt x="0" y="36575"/>
                </a:moveTo>
                <a:lnTo>
                  <a:pt x="38100" y="36575"/>
                </a:lnTo>
                <a:lnTo>
                  <a:pt x="38100" y="0"/>
                </a:lnTo>
                <a:lnTo>
                  <a:pt x="0" y="0"/>
                </a:lnTo>
                <a:lnTo>
                  <a:pt x="0" y="36575"/>
                </a:lnTo>
                <a:close/>
              </a:path>
            </a:pathLst>
          </a:custGeom>
          <a:solidFill>
            <a:srgbClr val="FF0000"/>
          </a:solidFill>
        </p:spPr>
        <p:txBody>
          <a:bodyPr wrap="square" lIns="0" tIns="0" rIns="0" bIns="0" rtlCol="0"/>
          <a:lstStyle/>
          <a:p>
            <a:endParaRPr/>
          </a:p>
        </p:txBody>
      </p:sp>
      <p:sp>
        <p:nvSpPr>
          <p:cNvPr id="79" name="object 79"/>
          <p:cNvSpPr/>
          <p:nvPr/>
        </p:nvSpPr>
        <p:spPr>
          <a:xfrm>
            <a:off x="2180844" y="2371344"/>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33CC33"/>
          </a:solidFill>
        </p:spPr>
        <p:txBody>
          <a:bodyPr wrap="square" lIns="0" tIns="0" rIns="0" bIns="0" rtlCol="0"/>
          <a:lstStyle/>
          <a:p>
            <a:endParaRPr/>
          </a:p>
        </p:txBody>
      </p:sp>
      <p:sp>
        <p:nvSpPr>
          <p:cNvPr id="80" name="object 80"/>
          <p:cNvSpPr/>
          <p:nvPr/>
        </p:nvSpPr>
        <p:spPr>
          <a:xfrm>
            <a:off x="2234183" y="2369820"/>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FF0000"/>
          </a:solidFill>
        </p:spPr>
        <p:txBody>
          <a:bodyPr wrap="square" lIns="0" tIns="0" rIns="0" bIns="0" rtlCol="0"/>
          <a:lstStyle/>
          <a:p>
            <a:endParaRPr/>
          </a:p>
        </p:txBody>
      </p:sp>
      <p:sp>
        <p:nvSpPr>
          <p:cNvPr id="81" name="object 81"/>
          <p:cNvSpPr/>
          <p:nvPr/>
        </p:nvSpPr>
        <p:spPr>
          <a:xfrm>
            <a:off x="2286000" y="2369820"/>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FF0000"/>
          </a:solidFill>
        </p:spPr>
        <p:txBody>
          <a:bodyPr wrap="square" lIns="0" tIns="0" rIns="0" bIns="0" rtlCol="0"/>
          <a:lstStyle/>
          <a:p>
            <a:endParaRPr/>
          </a:p>
        </p:txBody>
      </p:sp>
      <p:sp>
        <p:nvSpPr>
          <p:cNvPr id="82" name="object 82"/>
          <p:cNvSpPr/>
          <p:nvPr/>
        </p:nvSpPr>
        <p:spPr>
          <a:xfrm>
            <a:off x="2080260" y="2252472"/>
            <a:ext cx="605155" cy="71755"/>
          </a:xfrm>
          <a:custGeom>
            <a:avLst/>
            <a:gdLst/>
            <a:ahLst/>
            <a:cxnLst/>
            <a:rect l="l" t="t" r="r" b="b"/>
            <a:pathLst>
              <a:path w="605155" h="71755">
                <a:moveTo>
                  <a:pt x="453770" y="0"/>
                </a:moveTo>
                <a:lnTo>
                  <a:pt x="151256" y="0"/>
                </a:lnTo>
                <a:lnTo>
                  <a:pt x="0" y="71627"/>
                </a:lnTo>
                <a:lnTo>
                  <a:pt x="605027" y="71627"/>
                </a:lnTo>
                <a:lnTo>
                  <a:pt x="453770" y="0"/>
                </a:lnTo>
                <a:close/>
              </a:path>
            </a:pathLst>
          </a:custGeom>
          <a:solidFill>
            <a:srgbClr val="4F81BC"/>
          </a:solidFill>
        </p:spPr>
        <p:txBody>
          <a:bodyPr wrap="square" lIns="0" tIns="0" rIns="0" bIns="0" rtlCol="0"/>
          <a:lstStyle/>
          <a:p>
            <a:endParaRPr/>
          </a:p>
        </p:txBody>
      </p:sp>
      <p:sp>
        <p:nvSpPr>
          <p:cNvPr id="83" name="object 83"/>
          <p:cNvSpPr/>
          <p:nvPr/>
        </p:nvSpPr>
        <p:spPr>
          <a:xfrm>
            <a:off x="2080260" y="2252472"/>
            <a:ext cx="605155" cy="71755"/>
          </a:xfrm>
          <a:custGeom>
            <a:avLst/>
            <a:gdLst/>
            <a:ahLst/>
            <a:cxnLst/>
            <a:rect l="l" t="t" r="r" b="b"/>
            <a:pathLst>
              <a:path w="605155" h="71755">
                <a:moveTo>
                  <a:pt x="0" y="71627"/>
                </a:moveTo>
                <a:lnTo>
                  <a:pt x="151256" y="0"/>
                </a:lnTo>
                <a:lnTo>
                  <a:pt x="453770" y="0"/>
                </a:lnTo>
                <a:lnTo>
                  <a:pt x="605027" y="71627"/>
                </a:lnTo>
                <a:lnTo>
                  <a:pt x="0" y="71627"/>
                </a:lnTo>
                <a:close/>
              </a:path>
            </a:pathLst>
          </a:custGeom>
          <a:ln w="9143">
            <a:solidFill>
              <a:srgbClr val="000000"/>
            </a:solidFill>
          </a:ln>
        </p:spPr>
        <p:txBody>
          <a:bodyPr wrap="square" lIns="0" tIns="0" rIns="0" bIns="0" rtlCol="0"/>
          <a:lstStyle/>
          <a:p>
            <a:endParaRPr/>
          </a:p>
        </p:txBody>
      </p:sp>
      <p:sp>
        <p:nvSpPr>
          <p:cNvPr id="84" name="object 84"/>
          <p:cNvSpPr/>
          <p:nvPr/>
        </p:nvSpPr>
        <p:spPr>
          <a:xfrm>
            <a:off x="955547" y="1403603"/>
            <a:ext cx="2499360" cy="467995"/>
          </a:xfrm>
          <a:custGeom>
            <a:avLst/>
            <a:gdLst/>
            <a:ahLst/>
            <a:cxnLst/>
            <a:rect l="l" t="t" r="r" b="b"/>
            <a:pathLst>
              <a:path w="2499360" h="467994">
                <a:moveTo>
                  <a:pt x="1249680" y="0"/>
                </a:moveTo>
                <a:lnTo>
                  <a:pt x="0" y="467868"/>
                </a:lnTo>
                <a:lnTo>
                  <a:pt x="2499360" y="467868"/>
                </a:lnTo>
                <a:lnTo>
                  <a:pt x="1249680" y="0"/>
                </a:lnTo>
                <a:close/>
              </a:path>
            </a:pathLst>
          </a:custGeom>
          <a:solidFill>
            <a:srgbClr val="DDDDDD"/>
          </a:solidFill>
        </p:spPr>
        <p:txBody>
          <a:bodyPr wrap="square" lIns="0" tIns="0" rIns="0" bIns="0" rtlCol="0"/>
          <a:lstStyle/>
          <a:p>
            <a:endParaRPr/>
          </a:p>
        </p:txBody>
      </p:sp>
      <p:sp>
        <p:nvSpPr>
          <p:cNvPr id="85" name="object 85"/>
          <p:cNvSpPr/>
          <p:nvPr/>
        </p:nvSpPr>
        <p:spPr>
          <a:xfrm>
            <a:off x="2933700" y="2302764"/>
            <a:ext cx="166370" cy="144780"/>
          </a:xfrm>
          <a:custGeom>
            <a:avLst/>
            <a:gdLst/>
            <a:ahLst/>
            <a:cxnLst/>
            <a:rect l="l" t="t" r="r" b="b"/>
            <a:pathLst>
              <a:path w="166369" h="144780">
                <a:moveTo>
                  <a:pt x="0" y="144779"/>
                </a:moveTo>
                <a:lnTo>
                  <a:pt x="166116" y="144779"/>
                </a:lnTo>
                <a:lnTo>
                  <a:pt x="166116" y="0"/>
                </a:lnTo>
                <a:lnTo>
                  <a:pt x="0" y="0"/>
                </a:lnTo>
                <a:lnTo>
                  <a:pt x="0" y="144779"/>
                </a:lnTo>
                <a:close/>
              </a:path>
            </a:pathLst>
          </a:custGeom>
          <a:solidFill>
            <a:srgbClr val="000099"/>
          </a:solidFill>
        </p:spPr>
        <p:txBody>
          <a:bodyPr wrap="square" lIns="0" tIns="0" rIns="0" bIns="0" rtlCol="0"/>
          <a:lstStyle/>
          <a:p>
            <a:endParaRPr/>
          </a:p>
        </p:txBody>
      </p:sp>
      <p:sp>
        <p:nvSpPr>
          <p:cNvPr id="86" name="object 86"/>
          <p:cNvSpPr/>
          <p:nvPr/>
        </p:nvSpPr>
        <p:spPr>
          <a:xfrm>
            <a:off x="2933700" y="2302764"/>
            <a:ext cx="166370" cy="144780"/>
          </a:xfrm>
          <a:custGeom>
            <a:avLst/>
            <a:gdLst/>
            <a:ahLst/>
            <a:cxnLst/>
            <a:rect l="l" t="t" r="r" b="b"/>
            <a:pathLst>
              <a:path w="166369" h="144780">
                <a:moveTo>
                  <a:pt x="0" y="144779"/>
                </a:moveTo>
                <a:lnTo>
                  <a:pt x="166116" y="144779"/>
                </a:lnTo>
                <a:lnTo>
                  <a:pt x="166116" y="0"/>
                </a:lnTo>
                <a:lnTo>
                  <a:pt x="0" y="0"/>
                </a:lnTo>
                <a:lnTo>
                  <a:pt x="0" y="144779"/>
                </a:lnTo>
                <a:close/>
              </a:path>
            </a:pathLst>
          </a:custGeom>
          <a:ln w="9143">
            <a:solidFill>
              <a:srgbClr val="000000"/>
            </a:solidFill>
          </a:ln>
        </p:spPr>
        <p:txBody>
          <a:bodyPr wrap="square" lIns="0" tIns="0" rIns="0" bIns="0" rtlCol="0"/>
          <a:lstStyle/>
          <a:p>
            <a:endParaRPr/>
          </a:p>
        </p:txBody>
      </p:sp>
      <p:sp>
        <p:nvSpPr>
          <p:cNvPr id="87" name="object 87"/>
          <p:cNvSpPr/>
          <p:nvPr/>
        </p:nvSpPr>
        <p:spPr>
          <a:xfrm>
            <a:off x="2409444" y="1859279"/>
            <a:ext cx="605155" cy="434340"/>
          </a:xfrm>
          <a:custGeom>
            <a:avLst/>
            <a:gdLst/>
            <a:ahLst/>
            <a:cxnLst/>
            <a:rect l="l" t="t" r="r" b="b"/>
            <a:pathLst>
              <a:path w="605155" h="434339">
                <a:moveTo>
                  <a:pt x="605028" y="434340"/>
                </a:moveTo>
                <a:lnTo>
                  <a:pt x="605028" y="206121"/>
                </a:lnTo>
                <a:lnTo>
                  <a:pt x="0" y="0"/>
                </a:lnTo>
              </a:path>
            </a:pathLst>
          </a:custGeom>
          <a:ln w="9144">
            <a:solidFill>
              <a:srgbClr val="000000"/>
            </a:solidFill>
          </a:ln>
        </p:spPr>
        <p:txBody>
          <a:bodyPr wrap="square" lIns="0" tIns="0" rIns="0" bIns="0" rtlCol="0"/>
          <a:lstStyle/>
          <a:p>
            <a:endParaRPr/>
          </a:p>
        </p:txBody>
      </p:sp>
      <p:sp>
        <p:nvSpPr>
          <p:cNvPr id="88" name="object 88"/>
          <p:cNvSpPr/>
          <p:nvPr/>
        </p:nvSpPr>
        <p:spPr>
          <a:xfrm>
            <a:off x="2070517" y="1653599"/>
            <a:ext cx="489584" cy="370840"/>
          </a:xfrm>
          <a:custGeom>
            <a:avLst/>
            <a:gdLst/>
            <a:ahLst/>
            <a:cxnLst/>
            <a:rect l="l" t="t" r="r" b="b"/>
            <a:pathLst>
              <a:path w="489585" h="370839">
                <a:moveTo>
                  <a:pt x="201152" y="81279"/>
                </a:moveTo>
                <a:lnTo>
                  <a:pt x="135191" y="81279"/>
                </a:lnTo>
                <a:lnTo>
                  <a:pt x="138616" y="83819"/>
                </a:lnTo>
                <a:lnTo>
                  <a:pt x="141070" y="90169"/>
                </a:lnTo>
                <a:lnTo>
                  <a:pt x="142535" y="97789"/>
                </a:lnTo>
                <a:lnTo>
                  <a:pt x="143030" y="111759"/>
                </a:lnTo>
                <a:lnTo>
                  <a:pt x="142050" y="125729"/>
                </a:lnTo>
                <a:lnTo>
                  <a:pt x="126364" y="166369"/>
                </a:lnTo>
                <a:lnTo>
                  <a:pt x="98921" y="203199"/>
                </a:lnTo>
                <a:lnTo>
                  <a:pt x="93042" y="209549"/>
                </a:lnTo>
                <a:lnTo>
                  <a:pt x="87162" y="217169"/>
                </a:lnTo>
                <a:lnTo>
                  <a:pt x="67069" y="259079"/>
                </a:lnTo>
                <a:lnTo>
                  <a:pt x="50407" y="306069"/>
                </a:lnTo>
                <a:lnTo>
                  <a:pt x="46486" y="334009"/>
                </a:lnTo>
                <a:lnTo>
                  <a:pt x="46976" y="346709"/>
                </a:lnTo>
                <a:lnTo>
                  <a:pt x="80790" y="370839"/>
                </a:lnTo>
                <a:lnTo>
                  <a:pt x="242025" y="370839"/>
                </a:lnTo>
                <a:lnTo>
                  <a:pt x="242025" y="330199"/>
                </a:lnTo>
                <a:lnTo>
                  <a:pt x="233198" y="330199"/>
                </a:lnTo>
                <a:lnTo>
                  <a:pt x="224380" y="327659"/>
                </a:lnTo>
                <a:lnTo>
                  <a:pt x="186644" y="308609"/>
                </a:lnTo>
                <a:lnTo>
                  <a:pt x="161655" y="271779"/>
                </a:lnTo>
                <a:lnTo>
                  <a:pt x="154787" y="234949"/>
                </a:lnTo>
                <a:lnTo>
                  <a:pt x="155282" y="224789"/>
                </a:lnTo>
                <a:lnTo>
                  <a:pt x="169493" y="181609"/>
                </a:lnTo>
                <a:lnTo>
                  <a:pt x="200370" y="151129"/>
                </a:lnTo>
                <a:lnTo>
                  <a:pt x="233198" y="139699"/>
                </a:lnTo>
                <a:lnTo>
                  <a:pt x="242025" y="139699"/>
                </a:lnTo>
                <a:lnTo>
                  <a:pt x="242025" y="92709"/>
                </a:lnTo>
                <a:lnTo>
                  <a:pt x="208209" y="92709"/>
                </a:lnTo>
                <a:lnTo>
                  <a:pt x="203795" y="90169"/>
                </a:lnTo>
                <a:lnTo>
                  <a:pt x="201350" y="83819"/>
                </a:lnTo>
                <a:lnTo>
                  <a:pt x="201152" y="81279"/>
                </a:lnTo>
                <a:close/>
              </a:path>
              <a:path w="489585" h="370839">
                <a:moveTo>
                  <a:pt x="268974" y="91439"/>
                </a:moveTo>
                <a:lnTo>
                  <a:pt x="242025" y="91439"/>
                </a:lnTo>
                <a:lnTo>
                  <a:pt x="242025" y="139699"/>
                </a:lnTo>
                <a:lnTo>
                  <a:pt x="252803" y="139699"/>
                </a:lnTo>
                <a:lnTo>
                  <a:pt x="261621" y="140969"/>
                </a:lnTo>
                <a:lnTo>
                  <a:pt x="300336" y="161289"/>
                </a:lnTo>
                <a:lnTo>
                  <a:pt x="325820" y="198119"/>
                </a:lnTo>
                <a:lnTo>
                  <a:pt x="332688" y="234949"/>
                </a:lnTo>
                <a:lnTo>
                  <a:pt x="332193" y="245109"/>
                </a:lnTo>
                <a:lnTo>
                  <a:pt x="317496" y="288289"/>
                </a:lnTo>
                <a:lnTo>
                  <a:pt x="286125" y="318769"/>
                </a:lnTo>
                <a:lnTo>
                  <a:pt x="261621" y="327659"/>
                </a:lnTo>
                <a:lnTo>
                  <a:pt x="252803" y="330199"/>
                </a:lnTo>
                <a:lnTo>
                  <a:pt x="242025" y="330199"/>
                </a:lnTo>
                <a:lnTo>
                  <a:pt x="242025" y="370839"/>
                </a:lnTo>
                <a:lnTo>
                  <a:pt x="408644" y="370839"/>
                </a:lnTo>
                <a:lnTo>
                  <a:pt x="419431" y="369569"/>
                </a:lnTo>
                <a:lnTo>
                  <a:pt x="442461" y="334009"/>
                </a:lnTo>
                <a:lnTo>
                  <a:pt x="440986" y="318769"/>
                </a:lnTo>
                <a:lnTo>
                  <a:pt x="428734" y="276859"/>
                </a:lnTo>
                <a:lnTo>
                  <a:pt x="408159" y="229869"/>
                </a:lnTo>
                <a:lnTo>
                  <a:pt x="390019" y="203199"/>
                </a:lnTo>
                <a:lnTo>
                  <a:pt x="376302" y="185419"/>
                </a:lnTo>
                <a:lnTo>
                  <a:pt x="352778" y="152399"/>
                </a:lnTo>
                <a:lnTo>
                  <a:pt x="346405" y="111759"/>
                </a:lnTo>
                <a:lnTo>
                  <a:pt x="346405" y="97789"/>
                </a:lnTo>
                <a:lnTo>
                  <a:pt x="347387" y="92709"/>
                </a:lnTo>
                <a:lnTo>
                  <a:pt x="273873" y="92709"/>
                </a:lnTo>
                <a:lnTo>
                  <a:pt x="268974" y="91439"/>
                </a:lnTo>
                <a:close/>
              </a:path>
              <a:path w="489585" h="370839">
                <a:moveTo>
                  <a:pt x="273387" y="0"/>
                </a:moveTo>
                <a:lnTo>
                  <a:pt x="230258" y="0"/>
                </a:lnTo>
                <a:lnTo>
                  <a:pt x="202815" y="1269"/>
                </a:lnTo>
                <a:lnTo>
                  <a:pt x="190078" y="1269"/>
                </a:lnTo>
                <a:lnTo>
                  <a:pt x="130778" y="10159"/>
                </a:lnTo>
                <a:lnTo>
                  <a:pt x="88631" y="22859"/>
                </a:lnTo>
                <a:lnTo>
                  <a:pt x="78831" y="27939"/>
                </a:lnTo>
                <a:lnTo>
                  <a:pt x="68539" y="31749"/>
                </a:lnTo>
                <a:lnTo>
                  <a:pt x="27373" y="60959"/>
                </a:lnTo>
                <a:lnTo>
                  <a:pt x="4830" y="101599"/>
                </a:lnTo>
                <a:lnTo>
                  <a:pt x="0" y="138429"/>
                </a:lnTo>
                <a:lnTo>
                  <a:pt x="420" y="146049"/>
                </a:lnTo>
                <a:lnTo>
                  <a:pt x="18552" y="168909"/>
                </a:lnTo>
                <a:lnTo>
                  <a:pt x="24923" y="171449"/>
                </a:lnTo>
                <a:lnTo>
                  <a:pt x="31783" y="172719"/>
                </a:lnTo>
                <a:lnTo>
                  <a:pt x="49426" y="172719"/>
                </a:lnTo>
                <a:lnTo>
                  <a:pt x="55307" y="171449"/>
                </a:lnTo>
                <a:lnTo>
                  <a:pt x="61678" y="170179"/>
                </a:lnTo>
                <a:lnTo>
                  <a:pt x="73439" y="167639"/>
                </a:lnTo>
                <a:lnTo>
                  <a:pt x="95982" y="158749"/>
                </a:lnTo>
                <a:lnTo>
                  <a:pt x="100881" y="156209"/>
                </a:lnTo>
                <a:lnTo>
                  <a:pt x="105294" y="154939"/>
                </a:lnTo>
                <a:lnTo>
                  <a:pt x="109213" y="152399"/>
                </a:lnTo>
                <a:lnTo>
                  <a:pt x="112647" y="149859"/>
                </a:lnTo>
                <a:lnTo>
                  <a:pt x="115587" y="147319"/>
                </a:lnTo>
                <a:lnTo>
                  <a:pt x="120485" y="143509"/>
                </a:lnTo>
                <a:lnTo>
                  <a:pt x="134697" y="119379"/>
                </a:lnTo>
                <a:lnTo>
                  <a:pt x="134212" y="115569"/>
                </a:lnTo>
                <a:lnTo>
                  <a:pt x="131758" y="106679"/>
                </a:lnTo>
                <a:lnTo>
                  <a:pt x="129304" y="96519"/>
                </a:lnTo>
                <a:lnTo>
                  <a:pt x="128324" y="87629"/>
                </a:lnTo>
                <a:lnTo>
                  <a:pt x="130778" y="81279"/>
                </a:lnTo>
                <a:lnTo>
                  <a:pt x="201152" y="81279"/>
                </a:lnTo>
                <a:lnTo>
                  <a:pt x="200856" y="77469"/>
                </a:lnTo>
                <a:lnTo>
                  <a:pt x="202815" y="73659"/>
                </a:lnTo>
                <a:lnTo>
                  <a:pt x="470928" y="73659"/>
                </a:lnTo>
                <a:lnTo>
                  <a:pt x="461571" y="60959"/>
                </a:lnTo>
                <a:lnTo>
                  <a:pt x="447854" y="48259"/>
                </a:lnTo>
                <a:lnTo>
                  <a:pt x="430209" y="36829"/>
                </a:lnTo>
                <a:lnTo>
                  <a:pt x="420411" y="31749"/>
                </a:lnTo>
                <a:lnTo>
                  <a:pt x="410604" y="27939"/>
                </a:lnTo>
                <a:lnTo>
                  <a:pt x="400311" y="22859"/>
                </a:lnTo>
                <a:lnTo>
                  <a:pt x="379736" y="15239"/>
                </a:lnTo>
                <a:lnTo>
                  <a:pt x="369443" y="12699"/>
                </a:lnTo>
                <a:lnTo>
                  <a:pt x="358171" y="10159"/>
                </a:lnTo>
                <a:lnTo>
                  <a:pt x="347384" y="7619"/>
                </a:lnTo>
                <a:lnTo>
                  <a:pt x="336112" y="5079"/>
                </a:lnTo>
                <a:lnTo>
                  <a:pt x="299851" y="1269"/>
                </a:lnTo>
                <a:lnTo>
                  <a:pt x="273387" y="0"/>
                </a:lnTo>
                <a:close/>
              </a:path>
              <a:path w="489585" h="370839">
                <a:moveTo>
                  <a:pt x="475783" y="81279"/>
                </a:moveTo>
                <a:lnTo>
                  <a:pt x="358171" y="81279"/>
                </a:lnTo>
                <a:lnTo>
                  <a:pt x="360616" y="87629"/>
                </a:lnTo>
                <a:lnTo>
                  <a:pt x="359636" y="96519"/>
                </a:lnTo>
                <a:lnTo>
                  <a:pt x="357191" y="106679"/>
                </a:lnTo>
                <a:lnTo>
                  <a:pt x="354737" y="115569"/>
                </a:lnTo>
                <a:lnTo>
                  <a:pt x="354252" y="119379"/>
                </a:lnTo>
                <a:lnTo>
                  <a:pt x="373363" y="147319"/>
                </a:lnTo>
                <a:lnTo>
                  <a:pt x="376302" y="149859"/>
                </a:lnTo>
                <a:lnTo>
                  <a:pt x="379736" y="152399"/>
                </a:lnTo>
                <a:lnTo>
                  <a:pt x="383655" y="154939"/>
                </a:lnTo>
                <a:lnTo>
                  <a:pt x="388059" y="156209"/>
                </a:lnTo>
                <a:lnTo>
                  <a:pt x="392968" y="158749"/>
                </a:lnTo>
                <a:lnTo>
                  <a:pt x="403745" y="163829"/>
                </a:lnTo>
                <a:lnTo>
                  <a:pt x="409624" y="165099"/>
                </a:lnTo>
                <a:lnTo>
                  <a:pt x="415503" y="167639"/>
                </a:lnTo>
                <a:lnTo>
                  <a:pt x="421391" y="168909"/>
                </a:lnTo>
                <a:lnTo>
                  <a:pt x="427755" y="170179"/>
                </a:lnTo>
                <a:lnTo>
                  <a:pt x="433642" y="171449"/>
                </a:lnTo>
                <a:lnTo>
                  <a:pt x="440007" y="172719"/>
                </a:lnTo>
                <a:lnTo>
                  <a:pt x="457167" y="172719"/>
                </a:lnTo>
                <a:lnTo>
                  <a:pt x="464025" y="171449"/>
                </a:lnTo>
                <a:lnTo>
                  <a:pt x="470398" y="168909"/>
                </a:lnTo>
                <a:lnTo>
                  <a:pt x="475783" y="167639"/>
                </a:lnTo>
                <a:lnTo>
                  <a:pt x="489438" y="138429"/>
                </a:lnTo>
                <a:lnTo>
                  <a:pt x="489385" y="134619"/>
                </a:lnTo>
                <a:lnTo>
                  <a:pt x="489014" y="126999"/>
                </a:lnTo>
                <a:lnTo>
                  <a:pt x="487549" y="115569"/>
                </a:lnTo>
                <a:lnTo>
                  <a:pt x="484610" y="101599"/>
                </a:lnTo>
                <a:lnTo>
                  <a:pt x="479702" y="87629"/>
                </a:lnTo>
                <a:lnTo>
                  <a:pt x="475783" y="81279"/>
                </a:lnTo>
                <a:close/>
              </a:path>
              <a:path w="489585" h="370839">
                <a:moveTo>
                  <a:pt x="242025" y="91439"/>
                </a:moveTo>
                <a:lnTo>
                  <a:pt x="219481" y="91439"/>
                </a:lnTo>
                <a:lnTo>
                  <a:pt x="215067" y="92709"/>
                </a:lnTo>
                <a:lnTo>
                  <a:pt x="242025" y="92709"/>
                </a:lnTo>
                <a:lnTo>
                  <a:pt x="242025" y="91439"/>
                </a:lnTo>
                <a:close/>
              </a:path>
              <a:path w="489585" h="370839">
                <a:moveTo>
                  <a:pt x="470928" y="73659"/>
                </a:moveTo>
                <a:lnTo>
                  <a:pt x="286619" y="73659"/>
                </a:lnTo>
                <a:lnTo>
                  <a:pt x="288579" y="77469"/>
                </a:lnTo>
                <a:lnTo>
                  <a:pt x="288579" y="83819"/>
                </a:lnTo>
                <a:lnTo>
                  <a:pt x="285639" y="90169"/>
                </a:lnTo>
                <a:lnTo>
                  <a:pt x="281226" y="92709"/>
                </a:lnTo>
                <a:lnTo>
                  <a:pt x="347387" y="92709"/>
                </a:lnTo>
                <a:lnTo>
                  <a:pt x="347879" y="90169"/>
                </a:lnTo>
                <a:lnTo>
                  <a:pt x="350324" y="83819"/>
                </a:lnTo>
                <a:lnTo>
                  <a:pt x="353758" y="81279"/>
                </a:lnTo>
                <a:lnTo>
                  <a:pt x="475783" y="81279"/>
                </a:lnTo>
                <a:lnTo>
                  <a:pt x="471863" y="74929"/>
                </a:lnTo>
                <a:lnTo>
                  <a:pt x="470928" y="73659"/>
                </a:lnTo>
                <a:close/>
              </a:path>
            </a:pathLst>
          </a:custGeom>
          <a:solidFill>
            <a:srgbClr val="000000"/>
          </a:solidFill>
        </p:spPr>
        <p:txBody>
          <a:bodyPr wrap="square" lIns="0" tIns="0" rIns="0" bIns="0" rtlCol="0"/>
          <a:lstStyle/>
          <a:p>
            <a:endParaRPr/>
          </a:p>
        </p:txBody>
      </p:sp>
      <p:sp>
        <p:nvSpPr>
          <p:cNvPr id="89" name="object 89"/>
          <p:cNvSpPr/>
          <p:nvPr/>
        </p:nvSpPr>
        <p:spPr>
          <a:xfrm>
            <a:off x="2697479" y="2365248"/>
            <a:ext cx="239395" cy="0"/>
          </a:xfrm>
          <a:custGeom>
            <a:avLst/>
            <a:gdLst/>
            <a:ahLst/>
            <a:cxnLst/>
            <a:rect l="l" t="t" r="r" b="b"/>
            <a:pathLst>
              <a:path w="239394">
                <a:moveTo>
                  <a:pt x="239268" y="0"/>
                </a:moveTo>
                <a:lnTo>
                  <a:pt x="0" y="0"/>
                </a:lnTo>
              </a:path>
            </a:pathLst>
          </a:custGeom>
          <a:ln w="9144">
            <a:solidFill>
              <a:srgbClr val="000000"/>
            </a:solidFill>
          </a:ln>
        </p:spPr>
        <p:txBody>
          <a:bodyPr wrap="square" lIns="0" tIns="0" rIns="0" bIns="0" rtlCol="0"/>
          <a:lstStyle/>
          <a:p>
            <a:endParaRPr/>
          </a:p>
        </p:txBody>
      </p:sp>
      <p:sp>
        <p:nvSpPr>
          <p:cNvPr id="90" name="object 90"/>
          <p:cNvSpPr/>
          <p:nvPr/>
        </p:nvSpPr>
        <p:spPr>
          <a:xfrm>
            <a:off x="4445508" y="1703832"/>
            <a:ext cx="1205865" cy="262255"/>
          </a:xfrm>
          <a:custGeom>
            <a:avLst/>
            <a:gdLst/>
            <a:ahLst/>
            <a:cxnLst/>
            <a:rect l="l" t="t" r="r" b="b"/>
            <a:pathLst>
              <a:path w="1205864" h="262255">
                <a:moveTo>
                  <a:pt x="0" y="262127"/>
                </a:moveTo>
                <a:lnTo>
                  <a:pt x="602741" y="0"/>
                </a:lnTo>
                <a:lnTo>
                  <a:pt x="1205483" y="262127"/>
                </a:lnTo>
                <a:lnTo>
                  <a:pt x="0" y="262127"/>
                </a:lnTo>
                <a:close/>
              </a:path>
            </a:pathLst>
          </a:custGeom>
          <a:ln w="9144">
            <a:solidFill>
              <a:srgbClr val="000000"/>
            </a:solidFill>
            <a:prstDash val="sysDashDot"/>
          </a:ln>
        </p:spPr>
        <p:txBody>
          <a:bodyPr wrap="square" lIns="0" tIns="0" rIns="0" bIns="0" rtlCol="0"/>
          <a:lstStyle/>
          <a:p>
            <a:endParaRPr/>
          </a:p>
        </p:txBody>
      </p:sp>
      <p:sp>
        <p:nvSpPr>
          <p:cNvPr id="91" name="object 91"/>
          <p:cNvSpPr/>
          <p:nvPr/>
        </p:nvSpPr>
        <p:spPr>
          <a:xfrm>
            <a:off x="4239767" y="2866644"/>
            <a:ext cx="425450" cy="687705"/>
          </a:xfrm>
          <a:custGeom>
            <a:avLst/>
            <a:gdLst/>
            <a:ahLst/>
            <a:cxnLst/>
            <a:rect l="l" t="t" r="r" b="b"/>
            <a:pathLst>
              <a:path w="425450" h="687704">
                <a:moveTo>
                  <a:pt x="0" y="687323"/>
                </a:moveTo>
                <a:lnTo>
                  <a:pt x="425196" y="0"/>
                </a:lnTo>
              </a:path>
            </a:pathLst>
          </a:custGeom>
          <a:ln w="9144">
            <a:solidFill>
              <a:srgbClr val="CC0000"/>
            </a:solidFill>
          </a:ln>
        </p:spPr>
        <p:txBody>
          <a:bodyPr wrap="square" lIns="0" tIns="0" rIns="0" bIns="0" rtlCol="0"/>
          <a:lstStyle/>
          <a:p>
            <a:endParaRPr/>
          </a:p>
        </p:txBody>
      </p:sp>
      <p:sp>
        <p:nvSpPr>
          <p:cNvPr id="92" name="object 92"/>
          <p:cNvSpPr txBox="1"/>
          <p:nvPr/>
        </p:nvSpPr>
        <p:spPr>
          <a:xfrm>
            <a:off x="1062634" y="3530295"/>
            <a:ext cx="3860165" cy="476884"/>
          </a:xfrm>
          <a:prstGeom prst="rect">
            <a:avLst/>
          </a:prstGeom>
        </p:spPr>
        <p:txBody>
          <a:bodyPr vert="horz" wrap="square" lIns="0" tIns="50165" rIns="0" bIns="0" rtlCol="0">
            <a:spAutoFit/>
          </a:bodyPr>
          <a:lstStyle/>
          <a:p>
            <a:pPr marL="12700" marR="5080" indent="158115">
              <a:lnSpc>
                <a:spcPts val="1630"/>
              </a:lnSpc>
              <a:spcBef>
                <a:spcPts val="395"/>
              </a:spcBef>
              <a:tabLst>
                <a:tab pos="2925445" algn="l"/>
              </a:tabLst>
            </a:pPr>
            <a:r>
              <a:rPr sz="1600" i="1" spc="-85" dirty="0">
                <a:latin typeface="Trebuchet MS"/>
                <a:cs typeface="Trebuchet MS"/>
              </a:rPr>
              <a:t>at </a:t>
            </a:r>
            <a:r>
              <a:rPr sz="1600" i="1" spc="-120" dirty="0">
                <a:latin typeface="Trebuchet MS"/>
                <a:cs typeface="Trebuchet MS"/>
              </a:rPr>
              <a:t>different</a:t>
            </a:r>
            <a:r>
              <a:rPr sz="1600" i="1" spc="-135" dirty="0">
                <a:latin typeface="Trebuchet MS"/>
                <a:cs typeface="Trebuchet MS"/>
              </a:rPr>
              <a:t> </a:t>
            </a:r>
            <a:r>
              <a:rPr sz="1600" i="1" spc="-90" dirty="0">
                <a:latin typeface="Trebuchet MS"/>
                <a:cs typeface="Trebuchet MS"/>
              </a:rPr>
              <a:t>frequencies</a:t>
            </a:r>
            <a:r>
              <a:rPr sz="1600" i="1" spc="-110" dirty="0">
                <a:latin typeface="Trebuchet MS"/>
                <a:cs typeface="Trebuchet MS"/>
              </a:rPr>
              <a:t> </a:t>
            </a:r>
            <a:r>
              <a:rPr sz="1600" i="1" spc="-90" dirty="0">
                <a:latin typeface="Trebuchet MS"/>
                <a:cs typeface="Trebuchet MS"/>
              </a:rPr>
              <a:t>over	</a:t>
            </a:r>
            <a:r>
              <a:rPr sz="2400" i="1" spc="-104" baseline="3472" dirty="0">
                <a:latin typeface="Trebuchet MS"/>
                <a:cs typeface="Trebuchet MS"/>
              </a:rPr>
              <a:t>DSL </a:t>
            </a:r>
            <a:r>
              <a:rPr sz="2400" i="1" spc="-97" baseline="3472" dirty="0">
                <a:latin typeface="Trebuchet MS"/>
                <a:cs typeface="Trebuchet MS"/>
              </a:rPr>
              <a:t>access  </a:t>
            </a:r>
            <a:r>
              <a:rPr sz="1600" i="1" spc="-95" dirty="0">
                <a:solidFill>
                  <a:srgbClr val="CC0000"/>
                </a:solidFill>
                <a:latin typeface="Trebuchet MS"/>
                <a:cs typeface="Trebuchet MS"/>
              </a:rPr>
              <a:t>dedi</a:t>
            </a:r>
            <a:r>
              <a:rPr sz="1600" i="1" spc="-100" dirty="0">
                <a:solidFill>
                  <a:srgbClr val="CC0000"/>
                </a:solidFill>
                <a:latin typeface="Trebuchet MS"/>
                <a:cs typeface="Trebuchet MS"/>
              </a:rPr>
              <a:t>c</a:t>
            </a:r>
            <a:r>
              <a:rPr sz="1600" i="1" spc="-95" dirty="0">
                <a:solidFill>
                  <a:srgbClr val="CC0000"/>
                </a:solidFill>
                <a:latin typeface="Trebuchet MS"/>
                <a:cs typeface="Trebuchet MS"/>
              </a:rPr>
              <a:t>a</a:t>
            </a:r>
            <a:r>
              <a:rPr sz="1600" i="1" spc="-85" dirty="0">
                <a:solidFill>
                  <a:srgbClr val="CC0000"/>
                </a:solidFill>
                <a:latin typeface="Trebuchet MS"/>
                <a:cs typeface="Trebuchet MS"/>
              </a:rPr>
              <a:t>t</a:t>
            </a:r>
            <a:r>
              <a:rPr sz="1600" i="1" spc="-100" dirty="0">
                <a:solidFill>
                  <a:srgbClr val="CC0000"/>
                </a:solidFill>
                <a:latin typeface="Trebuchet MS"/>
                <a:cs typeface="Trebuchet MS"/>
              </a:rPr>
              <a:t>e</a:t>
            </a:r>
            <a:r>
              <a:rPr sz="1600" i="1" spc="-75" dirty="0">
                <a:solidFill>
                  <a:srgbClr val="CC0000"/>
                </a:solidFill>
                <a:latin typeface="Trebuchet MS"/>
                <a:cs typeface="Trebuchet MS"/>
              </a:rPr>
              <a:t>d</a:t>
            </a:r>
            <a:r>
              <a:rPr sz="1600" i="1" spc="-114" dirty="0">
                <a:solidFill>
                  <a:srgbClr val="CC0000"/>
                </a:solidFill>
                <a:latin typeface="Trebuchet MS"/>
                <a:cs typeface="Trebuchet MS"/>
              </a:rPr>
              <a:t> </a:t>
            </a:r>
            <a:r>
              <a:rPr sz="1600" i="1" spc="-150" dirty="0">
                <a:latin typeface="Trebuchet MS"/>
                <a:cs typeface="Trebuchet MS"/>
              </a:rPr>
              <a:t>l</a:t>
            </a:r>
            <a:r>
              <a:rPr sz="1600" i="1" spc="-125" dirty="0">
                <a:latin typeface="Trebuchet MS"/>
                <a:cs typeface="Trebuchet MS"/>
              </a:rPr>
              <a:t>i</a:t>
            </a:r>
            <a:r>
              <a:rPr sz="1600" i="1" spc="-85" dirty="0">
                <a:latin typeface="Trebuchet MS"/>
                <a:cs typeface="Trebuchet MS"/>
              </a:rPr>
              <a:t>n</a:t>
            </a:r>
            <a:r>
              <a:rPr sz="1600" i="1" spc="-75" dirty="0">
                <a:latin typeface="Trebuchet MS"/>
                <a:cs typeface="Trebuchet MS"/>
              </a:rPr>
              <a:t>e</a:t>
            </a:r>
            <a:r>
              <a:rPr sz="1600" i="1" spc="-135" dirty="0">
                <a:latin typeface="Trebuchet MS"/>
                <a:cs typeface="Trebuchet MS"/>
              </a:rPr>
              <a:t> </a:t>
            </a:r>
            <a:r>
              <a:rPr sz="1600" i="1" spc="-160" dirty="0">
                <a:latin typeface="Trebuchet MS"/>
                <a:cs typeface="Trebuchet MS"/>
              </a:rPr>
              <a:t>t</a:t>
            </a:r>
            <a:r>
              <a:rPr sz="1600" i="1" spc="-40" dirty="0">
                <a:latin typeface="Trebuchet MS"/>
                <a:cs typeface="Trebuchet MS"/>
              </a:rPr>
              <a:t>o</a:t>
            </a:r>
            <a:r>
              <a:rPr sz="1600" i="1" spc="-120" dirty="0">
                <a:latin typeface="Trebuchet MS"/>
                <a:cs typeface="Trebuchet MS"/>
              </a:rPr>
              <a:t> </a:t>
            </a:r>
            <a:r>
              <a:rPr sz="1600" i="1" spc="-95" dirty="0">
                <a:latin typeface="Trebuchet MS"/>
                <a:cs typeface="Trebuchet MS"/>
              </a:rPr>
              <a:t>c</a:t>
            </a:r>
            <a:r>
              <a:rPr sz="1600" i="1" spc="-100" dirty="0">
                <a:latin typeface="Trebuchet MS"/>
                <a:cs typeface="Trebuchet MS"/>
              </a:rPr>
              <a:t>e</a:t>
            </a:r>
            <a:r>
              <a:rPr sz="1600" i="1" spc="-75" dirty="0">
                <a:latin typeface="Trebuchet MS"/>
                <a:cs typeface="Trebuchet MS"/>
              </a:rPr>
              <a:t>n</a:t>
            </a:r>
            <a:r>
              <a:rPr sz="1600" i="1" spc="-140" dirty="0">
                <a:latin typeface="Trebuchet MS"/>
                <a:cs typeface="Trebuchet MS"/>
              </a:rPr>
              <a:t>t</a:t>
            </a:r>
            <a:r>
              <a:rPr sz="1600" i="1" spc="-100" dirty="0">
                <a:latin typeface="Trebuchet MS"/>
                <a:cs typeface="Trebuchet MS"/>
              </a:rPr>
              <a:t>ral</a:t>
            </a:r>
            <a:r>
              <a:rPr sz="1600" i="1" spc="-120" dirty="0">
                <a:latin typeface="Trebuchet MS"/>
                <a:cs typeface="Trebuchet MS"/>
              </a:rPr>
              <a:t> </a:t>
            </a:r>
            <a:r>
              <a:rPr sz="1600" i="1" spc="-130" dirty="0">
                <a:latin typeface="Trebuchet MS"/>
                <a:cs typeface="Trebuchet MS"/>
              </a:rPr>
              <a:t>of</a:t>
            </a:r>
            <a:r>
              <a:rPr sz="1600" i="1" spc="-105" dirty="0">
                <a:latin typeface="Trebuchet MS"/>
                <a:cs typeface="Trebuchet MS"/>
              </a:rPr>
              <a:t>f</a:t>
            </a:r>
            <a:r>
              <a:rPr sz="1600" i="1" spc="-125" dirty="0">
                <a:latin typeface="Trebuchet MS"/>
                <a:cs typeface="Trebuchet MS"/>
              </a:rPr>
              <a:t>i</a:t>
            </a:r>
            <a:r>
              <a:rPr sz="1600" i="1" spc="-95" dirty="0">
                <a:latin typeface="Trebuchet MS"/>
                <a:cs typeface="Trebuchet MS"/>
              </a:rPr>
              <a:t>c</a:t>
            </a:r>
            <a:r>
              <a:rPr sz="1600" i="1" spc="-100" dirty="0">
                <a:latin typeface="Trebuchet MS"/>
                <a:cs typeface="Trebuchet MS"/>
              </a:rPr>
              <a:t>e</a:t>
            </a:r>
            <a:r>
              <a:rPr sz="1600" i="1" dirty="0">
                <a:latin typeface="Trebuchet MS"/>
                <a:cs typeface="Trebuchet MS"/>
              </a:rPr>
              <a:t>	</a:t>
            </a:r>
            <a:r>
              <a:rPr sz="2400" i="1" spc="-120" baseline="3472" dirty="0">
                <a:latin typeface="Trebuchet MS"/>
                <a:cs typeface="Trebuchet MS"/>
              </a:rPr>
              <a:t>m</a:t>
            </a:r>
            <a:r>
              <a:rPr sz="2400" i="1" spc="-97" baseline="3472" dirty="0">
                <a:latin typeface="Trebuchet MS"/>
                <a:cs typeface="Trebuchet MS"/>
              </a:rPr>
              <a:t>u</a:t>
            </a:r>
            <a:r>
              <a:rPr sz="2400" i="1" spc="-187" baseline="3472" dirty="0">
                <a:latin typeface="Trebuchet MS"/>
                <a:cs typeface="Trebuchet MS"/>
              </a:rPr>
              <a:t>l</a:t>
            </a:r>
            <a:r>
              <a:rPr sz="2400" i="1" spc="-240" baseline="3472" dirty="0">
                <a:latin typeface="Trebuchet MS"/>
                <a:cs typeface="Trebuchet MS"/>
              </a:rPr>
              <a:t>t</a:t>
            </a:r>
            <a:r>
              <a:rPr sz="2400" i="1" spc="-150" baseline="3472" dirty="0">
                <a:latin typeface="Trebuchet MS"/>
                <a:cs typeface="Trebuchet MS"/>
              </a:rPr>
              <a:t>ipl</a:t>
            </a:r>
            <a:r>
              <a:rPr sz="2400" i="1" spc="-254" baseline="3472" dirty="0">
                <a:latin typeface="Trebuchet MS"/>
                <a:cs typeface="Trebuchet MS"/>
              </a:rPr>
              <a:t>e</a:t>
            </a:r>
            <a:r>
              <a:rPr sz="2400" i="1" spc="-217" baseline="3472" dirty="0">
                <a:latin typeface="Trebuchet MS"/>
                <a:cs typeface="Trebuchet MS"/>
              </a:rPr>
              <a:t>x</a:t>
            </a:r>
            <a:r>
              <a:rPr sz="2400" i="1" spc="-165" baseline="3472" dirty="0">
                <a:latin typeface="Trebuchet MS"/>
                <a:cs typeface="Trebuchet MS"/>
              </a:rPr>
              <a:t>er</a:t>
            </a:r>
            <a:endParaRPr sz="2400" baseline="3472">
              <a:latin typeface="Trebuchet MS"/>
              <a:cs typeface="Trebuchet MS"/>
            </a:endParaRPr>
          </a:p>
        </p:txBody>
      </p:sp>
      <p:sp>
        <p:nvSpPr>
          <p:cNvPr id="93" name="object 93"/>
          <p:cNvSpPr/>
          <p:nvPr/>
        </p:nvSpPr>
        <p:spPr>
          <a:xfrm>
            <a:off x="1143000" y="2043683"/>
            <a:ext cx="643128" cy="644651"/>
          </a:xfrm>
          <a:prstGeom prst="rect">
            <a:avLst/>
          </a:prstGeom>
          <a:blipFill>
            <a:blip r:embed="rId13" cstate="print"/>
            <a:stretch>
              <a:fillRect/>
            </a:stretch>
          </a:blipFill>
        </p:spPr>
        <p:txBody>
          <a:bodyPr wrap="square" lIns="0" tIns="0" rIns="0" bIns="0" rtlCol="0"/>
          <a:lstStyle/>
          <a:p>
            <a:endParaRPr/>
          </a:p>
        </p:txBody>
      </p:sp>
      <p:sp>
        <p:nvSpPr>
          <p:cNvPr id="94" name="object 94"/>
          <p:cNvSpPr/>
          <p:nvPr/>
        </p:nvSpPr>
        <p:spPr>
          <a:xfrm>
            <a:off x="1417319" y="2104644"/>
            <a:ext cx="312419" cy="295655"/>
          </a:xfrm>
          <a:prstGeom prst="rect">
            <a:avLst/>
          </a:prstGeom>
          <a:blipFill>
            <a:blip r:embed="rId14" cstate="print"/>
            <a:stretch>
              <a:fillRect/>
            </a:stretch>
          </a:blipFill>
        </p:spPr>
        <p:txBody>
          <a:bodyPr wrap="square" lIns="0" tIns="0" rIns="0" bIns="0" rtlCol="0"/>
          <a:lstStyle/>
          <a:p>
            <a:endParaRPr/>
          </a:p>
        </p:txBody>
      </p:sp>
      <p:sp>
        <p:nvSpPr>
          <p:cNvPr id="95" name="Rectangle 94"/>
          <p:cNvSpPr/>
          <p:nvPr/>
        </p:nvSpPr>
        <p:spPr>
          <a:xfrm>
            <a:off x="76200" y="5276914"/>
            <a:ext cx="8382000" cy="1410643"/>
          </a:xfrm>
          <a:prstGeom prst="rect">
            <a:avLst/>
          </a:prstGeom>
        </p:spPr>
        <p:txBody>
          <a:bodyPr wrap="square">
            <a:spAutoFit/>
          </a:bodyPr>
          <a:lstStyle/>
          <a:p>
            <a:pPr marL="299085" indent="-286385">
              <a:lnSpc>
                <a:spcPct val="100000"/>
              </a:lnSpc>
              <a:spcBef>
                <a:spcPts val="110"/>
              </a:spcBef>
              <a:buClr>
                <a:srgbClr val="000099"/>
              </a:buClr>
              <a:buSzPct val="63888"/>
              <a:buFont typeface="Wingdings"/>
              <a:buChar char=""/>
              <a:tabLst>
                <a:tab pos="299085" algn="l"/>
                <a:tab pos="299720" algn="l"/>
              </a:tabLst>
            </a:pPr>
            <a:r>
              <a:rPr lang="en-US" sz="2800" spc="-90" dirty="0" smtClean="0">
                <a:latin typeface="Times New Roman" panose="02020603050405020304" pitchFamily="18" charset="0"/>
                <a:cs typeface="Times New Roman" panose="02020603050405020304" pitchFamily="18" charset="0"/>
              </a:rPr>
              <a:t>Popular </a:t>
            </a:r>
            <a:r>
              <a:rPr lang="en-US" sz="2800" spc="-105" dirty="0">
                <a:latin typeface="Times New Roman" panose="02020603050405020304" pitchFamily="18" charset="0"/>
                <a:cs typeface="Times New Roman" panose="02020603050405020304" pitchFamily="18" charset="0"/>
              </a:rPr>
              <a:t>in </a:t>
            </a:r>
            <a:r>
              <a:rPr lang="en-US" sz="2800" spc="-65" dirty="0">
                <a:latin typeface="Times New Roman" panose="02020603050405020304" pitchFamily="18" charset="0"/>
                <a:cs typeface="Times New Roman" panose="02020603050405020304" pitchFamily="18" charset="0"/>
              </a:rPr>
              <a:t>Europe (more </a:t>
            </a:r>
            <a:r>
              <a:rPr lang="en-US" sz="2800" spc="-114" dirty="0">
                <a:latin typeface="Times New Roman" panose="02020603050405020304" pitchFamily="18" charset="0"/>
                <a:cs typeface="Times New Roman" panose="02020603050405020304" pitchFamily="18" charset="0"/>
              </a:rPr>
              <a:t>than</a:t>
            </a:r>
            <a:r>
              <a:rPr lang="en-US" sz="2800" spc="95"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90%).</a:t>
            </a:r>
          </a:p>
          <a:p>
            <a:pPr marL="299085" indent="-286385">
              <a:lnSpc>
                <a:spcPct val="100000"/>
              </a:lnSpc>
              <a:spcBef>
                <a:spcPts val="204"/>
              </a:spcBef>
              <a:buClr>
                <a:srgbClr val="000099"/>
              </a:buClr>
              <a:buSzPct val="63888"/>
              <a:buFont typeface="Wingdings"/>
              <a:buChar char=""/>
              <a:tabLst>
                <a:tab pos="299085" algn="l"/>
                <a:tab pos="299720" algn="l"/>
              </a:tabLst>
            </a:pPr>
            <a:r>
              <a:rPr lang="en-US" sz="2800" dirty="0" smtClean="0">
                <a:latin typeface="Times New Roman" panose="02020603050405020304" pitchFamily="18" charset="0"/>
                <a:cs typeface="Times New Roman" panose="02020603050405020304" pitchFamily="18" charset="0"/>
              </a:rPr>
              <a:t>Most </a:t>
            </a:r>
            <a:r>
              <a:rPr lang="en-US" sz="2800" spc="-95" dirty="0" smtClean="0">
                <a:latin typeface="Times New Roman" panose="02020603050405020304" pitchFamily="18" charset="0"/>
                <a:cs typeface="Times New Roman" panose="02020603050405020304" pitchFamily="18" charset="0"/>
              </a:rPr>
              <a:t>of </a:t>
            </a:r>
            <a:r>
              <a:rPr lang="en-US" sz="2800" spc="-110" dirty="0" smtClean="0">
                <a:latin typeface="Times New Roman" panose="02020603050405020304" pitchFamily="18" charset="0"/>
                <a:cs typeface="Times New Roman" panose="02020603050405020304" pitchFamily="18" charset="0"/>
              </a:rPr>
              <a:t>the </a:t>
            </a:r>
            <a:r>
              <a:rPr lang="en-US" sz="2800" spc="-100" dirty="0" smtClean="0">
                <a:latin typeface="Times New Roman" panose="02020603050405020304" pitchFamily="18" charset="0"/>
                <a:cs typeface="Times New Roman" panose="02020603050405020304" pitchFamily="18" charset="0"/>
              </a:rPr>
              <a:t>developed </a:t>
            </a:r>
            <a:r>
              <a:rPr lang="en-US" sz="2800" spc="-70" dirty="0" smtClean="0">
                <a:latin typeface="Times New Roman" panose="02020603050405020304" pitchFamily="18" charset="0"/>
                <a:cs typeface="Times New Roman" panose="02020603050405020304" pitchFamily="18" charset="0"/>
              </a:rPr>
              <a:t>countries </a:t>
            </a:r>
            <a:r>
              <a:rPr lang="en-US" sz="2800" spc="-80" dirty="0" smtClean="0">
                <a:latin typeface="Times New Roman" panose="02020603050405020304" pitchFamily="18" charset="0"/>
                <a:cs typeface="Times New Roman" panose="02020603050405020304" pitchFamily="18" charset="0"/>
              </a:rPr>
              <a:t>use </a:t>
            </a:r>
            <a:r>
              <a:rPr lang="en-US" sz="2800" spc="-60" dirty="0" smtClean="0">
                <a:latin typeface="Times New Roman" panose="02020603050405020304" pitchFamily="18" charset="0"/>
                <a:cs typeface="Times New Roman" panose="02020603050405020304" pitchFamily="18" charset="0"/>
              </a:rPr>
              <a:t>more </a:t>
            </a:r>
            <a:r>
              <a:rPr lang="en-US" sz="2800" spc="-114" dirty="0" smtClean="0">
                <a:latin typeface="Times New Roman" panose="02020603050405020304" pitchFamily="18" charset="0"/>
                <a:cs typeface="Times New Roman" panose="02020603050405020304" pitchFamily="18" charset="0"/>
              </a:rPr>
              <a:t>than </a:t>
            </a:r>
            <a:r>
              <a:rPr lang="en-US" sz="2800" spc="15" dirty="0" smtClean="0">
                <a:latin typeface="Times New Roman" panose="02020603050405020304" pitchFamily="18" charset="0"/>
                <a:cs typeface="Times New Roman" panose="02020603050405020304" pitchFamily="18" charset="0"/>
              </a:rPr>
              <a:t>50% </a:t>
            </a:r>
            <a:r>
              <a:rPr lang="en-US" sz="2800" spc="-95" dirty="0" smtClean="0">
                <a:latin typeface="Times New Roman" panose="02020603050405020304" pitchFamily="18" charset="0"/>
                <a:cs typeface="Times New Roman" panose="02020603050405020304" pitchFamily="18" charset="0"/>
              </a:rPr>
              <a:t>broadband</a:t>
            </a:r>
            <a:r>
              <a:rPr lang="en-US" sz="2800" spc="60" dirty="0" smtClean="0">
                <a:latin typeface="Times New Roman" panose="02020603050405020304" pitchFamily="18" charset="0"/>
                <a:cs typeface="Times New Roman" panose="02020603050405020304" pitchFamily="18" charset="0"/>
              </a:rPr>
              <a:t> </a:t>
            </a:r>
            <a:r>
              <a:rPr lang="en-US" sz="2800" spc="-95" dirty="0" smtClean="0">
                <a:latin typeface="Times New Roman" panose="02020603050405020304" pitchFamily="18" charset="0"/>
                <a:cs typeface="Times New Roman" panose="02020603050405020304" pitchFamily="18" charset="0"/>
              </a:rPr>
              <a:t>access.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4014" y="461899"/>
            <a:ext cx="7795971" cy="677108"/>
          </a:xfrm>
        </p:spPr>
        <p:txBody>
          <a:bodyPr/>
          <a:lstStyle/>
          <a:p>
            <a:r>
              <a:rPr lang="en-IN" b="1" spc="-70" dirty="0" smtClean="0">
                <a:latin typeface="Times New Roman" panose="02020603050405020304" pitchFamily="18" charset="0"/>
                <a:cs typeface="Times New Roman" panose="02020603050405020304" pitchFamily="18" charset="0"/>
              </a:rPr>
              <a:t>Digital </a:t>
            </a:r>
            <a:r>
              <a:rPr lang="en-IN" b="1" spc="-155" dirty="0" smtClean="0">
                <a:latin typeface="Times New Roman" panose="02020603050405020304" pitchFamily="18" charset="0"/>
                <a:cs typeface="Times New Roman" panose="02020603050405020304" pitchFamily="18" charset="0"/>
              </a:rPr>
              <a:t>Subscriber </a:t>
            </a:r>
            <a:r>
              <a:rPr lang="en-IN" b="1" spc="-70" dirty="0" smtClean="0">
                <a:latin typeface="Times New Roman" panose="02020603050405020304" pitchFamily="18" charset="0"/>
                <a:cs typeface="Times New Roman" panose="02020603050405020304" pitchFamily="18" charset="0"/>
              </a:rPr>
              <a:t>Line</a:t>
            </a:r>
            <a:r>
              <a:rPr lang="en-IN" b="1" spc="-400" dirty="0" smtClean="0">
                <a:latin typeface="Times New Roman" panose="02020603050405020304" pitchFamily="18" charset="0"/>
                <a:cs typeface="Times New Roman" panose="02020603050405020304" pitchFamily="18" charset="0"/>
              </a:rPr>
              <a:t> </a:t>
            </a:r>
            <a:r>
              <a:rPr lang="en-IN" b="1" spc="-375" dirty="0">
                <a:latin typeface="Times New Roman" panose="02020603050405020304" pitchFamily="18" charset="0"/>
                <a:cs typeface="Times New Roman" panose="02020603050405020304" pitchFamily="18" charset="0"/>
              </a:rPr>
              <a:t>(DSL)</a:t>
            </a:r>
            <a:endParaRPr lang="en-IN" dirty="0"/>
          </a:p>
        </p:txBody>
      </p:sp>
      <p:sp>
        <p:nvSpPr>
          <p:cNvPr id="5" name="Text Placeholder 4"/>
          <p:cNvSpPr>
            <a:spLocks noGrp="1"/>
          </p:cNvSpPr>
          <p:nvPr>
            <p:ph type="body" idx="1"/>
          </p:nvPr>
        </p:nvSpPr>
        <p:spPr>
          <a:xfrm>
            <a:off x="152400" y="1676400"/>
            <a:ext cx="8991600" cy="3990836"/>
          </a:xfrm>
        </p:spPr>
        <p:txBody>
          <a:bodyPr/>
          <a:lstStyle/>
          <a:p>
            <a:pPr marL="299085" indent="-286385">
              <a:lnSpc>
                <a:spcPct val="100000"/>
              </a:lnSpc>
              <a:spcBef>
                <a:spcPts val="110"/>
              </a:spcBef>
              <a:buClr>
                <a:srgbClr val="000099"/>
              </a:buClr>
              <a:buSzPct val="63888"/>
              <a:buFont typeface="Wingdings"/>
              <a:buChar char=""/>
              <a:tabLst>
                <a:tab pos="299085" algn="l"/>
                <a:tab pos="299720" algn="l"/>
              </a:tabLst>
            </a:pPr>
            <a:r>
              <a:rPr lang="en-US" spc="-80" dirty="0" smtClean="0">
                <a:solidFill>
                  <a:schemeClr val="tx1"/>
                </a:solidFill>
                <a:latin typeface="Times New Roman" panose="02020603050405020304" pitchFamily="18" charset="0"/>
                <a:cs typeface="Times New Roman" panose="02020603050405020304" pitchFamily="18" charset="0"/>
              </a:rPr>
              <a:t>use </a:t>
            </a:r>
            <a:r>
              <a:rPr lang="en-US" b="1" i="1" spc="-175" dirty="0">
                <a:solidFill>
                  <a:srgbClr val="0070C0"/>
                </a:solidFill>
                <a:latin typeface="Times New Roman" panose="02020603050405020304" pitchFamily="18" charset="0"/>
                <a:cs typeface="Times New Roman" panose="02020603050405020304" pitchFamily="18" charset="0"/>
              </a:rPr>
              <a:t>existing </a:t>
            </a:r>
            <a:r>
              <a:rPr lang="en-US" spc="-95" dirty="0">
                <a:solidFill>
                  <a:schemeClr val="tx1"/>
                </a:solidFill>
                <a:latin typeface="Times New Roman" panose="02020603050405020304" pitchFamily="18" charset="0"/>
                <a:cs typeface="Times New Roman" panose="02020603050405020304" pitchFamily="18" charset="0"/>
              </a:rPr>
              <a:t>telephone </a:t>
            </a:r>
            <a:r>
              <a:rPr lang="en-US" spc="-120" dirty="0">
                <a:solidFill>
                  <a:schemeClr val="tx1"/>
                </a:solidFill>
                <a:latin typeface="Times New Roman" panose="02020603050405020304" pitchFamily="18" charset="0"/>
                <a:cs typeface="Times New Roman" panose="02020603050405020304" pitchFamily="18" charset="0"/>
              </a:rPr>
              <a:t>line </a:t>
            </a:r>
            <a:r>
              <a:rPr lang="en-US" spc="-45" dirty="0">
                <a:solidFill>
                  <a:schemeClr val="tx1"/>
                </a:solidFill>
                <a:latin typeface="Times New Roman" panose="02020603050405020304" pitchFamily="18" charset="0"/>
                <a:cs typeface="Times New Roman" panose="02020603050405020304" pitchFamily="18" charset="0"/>
              </a:rPr>
              <a:t>to </a:t>
            </a:r>
            <a:r>
              <a:rPr lang="en-US" spc="-105" dirty="0">
                <a:solidFill>
                  <a:schemeClr val="tx1"/>
                </a:solidFill>
                <a:latin typeface="Times New Roman" panose="02020603050405020304" pitchFamily="18" charset="0"/>
                <a:cs typeface="Times New Roman" panose="02020603050405020304" pitchFamily="18" charset="0"/>
              </a:rPr>
              <a:t>central </a:t>
            </a:r>
            <a:r>
              <a:rPr lang="en-US" spc="-125" dirty="0">
                <a:solidFill>
                  <a:schemeClr val="tx1"/>
                </a:solidFill>
                <a:latin typeface="Times New Roman" panose="02020603050405020304" pitchFamily="18" charset="0"/>
                <a:cs typeface="Times New Roman" panose="02020603050405020304" pitchFamily="18" charset="0"/>
              </a:rPr>
              <a:t>office </a:t>
            </a:r>
            <a:r>
              <a:rPr lang="en-US" spc="85" dirty="0">
                <a:solidFill>
                  <a:schemeClr val="tx1"/>
                </a:solidFill>
                <a:latin typeface="Times New Roman" panose="02020603050405020304" pitchFamily="18" charset="0"/>
                <a:cs typeface="Times New Roman" panose="02020603050405020304" pitchFamily="18" charset="0"/>
              </a:rPr>
              <a:t>DSLAM </a:t>
            </a:r>
            <a:r>
              <a:rPr lang="en-US" spc="-90" dirty="0">
                <a:solidFill>
                  <a:schemeClr val="tx1"/>
                </a:solidFill>
                <a:latin typeface="Times New Roman" panose="02020603050405020304" pitchFamily="18" charset="0"/>
                <a:cs typeface="Times New Roman" panose="02020603050405020304" pitchFamily="18" charset="0"/>
              </a:rPr>
              <a:t>(twisted </a:t>
            </a:r>
            <a:r>
              <a:rPr lang="en-US" spc="-100" dirty="0">
                <a:solidFill>
                  <a:schemeClr val="tx1"/>
                </a:solidFill>
                <a:latin typeface="Times New Roman" panose="02020603050405020304" pitchFamily="18" charset="0"/>
                <a:cs typeface="Times New Roman" panose="02020603050405020304" pitchFamily="18" charset="0"/>
              </a:rPr>
              <a:t>pair </a:t>
            </a:r>
            <a:r>
              <a:rPr lang="en-US" spc="-65" dirty="0">
                <a:solidFill>
                  <a:schemeClr val="tx1"/>
                </a:solidFill>
                <a:latin typeface="Times New Roman" panose="02020603050405020304" pitchFamily="18" charset="0"/>
                <a:cs typeface="Times New Roman" panose="02020603050405020304" pitchFamily="18" charset="0"/>
              </a:rPr>
              <a:t>copper</a:t>
            </a:r>
            <a:r>
              <a:rPr lang="en-US" spc="-55" dirty="0">
                <a:solidFill>
                  <a:schemeClr val="tx1"/>
                </a:solidFill>
                <a:latin typeface="Times New Roman" panose="02020603050405020304" pitchFamily="18" charset="0"/>
                <a:cs typeface="Times New Roman" panose="02020603050405020304" pitchFamily="18" charset="0"/>
              </a:rPr>
              <a:t> </a:t>
            </a:r>
            <a:r>
              <a:rPr lang="en-US" spc="-80" dirty="0">
                <a:solidFill>
                  <a:schemeClr val="tx1"/>
                </a:solidFill>
                <a:latin typeface="Times New Roman" panose="02020603050405020304" pitchFamily="18" charset="0"/>
                <a:cs typeface="Times New Roman" panose="02020603050405020304" pitchFamily="18" charset="0"/>
              </a:rPr>
              <a:t>wire)</a:t>
            </a:r>
            <a:endParaRPr lang="en-US" dirty="0">
              <a:solidFill>
                <a:schemeClr val="tx1"/>
              </a:solidFill>
              <a:latin typeface="Times New Roman" panose="02020603050405020304" pitchFamily="18" charset="0"/>
              <a:cs typeface="Times New Roman" panose="02020603050405020304" pitchFamily="18" charset="0"/>
            </a:endParaRPr>
          </a:p>
          <a:p>
            <a:pPr marL="698500" lvl="1" indent="-228600">
              <a:lnSpc>
                <a:spcPct val="100000"/>
              </a:lnSpc>
              <a:spcBef>
                <a:spcPts val="105"/>
              </a:spcBef>
              <a:buClr>
                <a:srgbClr val="000099"/>
              </a:buClr>
              <a:buFont typeface="Wingdings"/>
              <a:buChar char=""/>
              <a:tabLst>
                <a:tab pos="699135" algn="l"/>
              </a:tabLst>
            </a:pPr>
            <a:r>
              <a:rPr lang="en-US" sz="3200" spc="-140" dirty="0">
                <a:solidFill>
                  <a:schemeClr val="tx1"/>
                </a:solidFill>
                <a:latin typeface="Times New Roman" panose="02020603050405020304" pitchFamily="18" charset="0"/>
                <a:cs typeface="Times New Roman" panose="02020603050405020304" pitchFamily="18" charset="0"/>
              </a:rPr>
              <a:t>data </a:t>
            </a:r>
            <a:r>
              <a:rPr lang="en-US" sz="3200" spc="-55" dirty="0">
                <a:solidFill>
                  <a:schemeClr val="tx1"/>
                </a:solidFill>
                <a:latin typeface="Times New Roman" panose="02020603050405020304" pitchFamily="18" charset="0"/>
                <a:cs typeface="Times New Roman" panose="02020603050405020304" pitchFamily="18" charset="0"/>
              </a:rPr>
              <a:t>over </a:t>
            </a:r>
            <a:r>
              <a:rPr lang="en-US" sz="3200" spc="55" dirty="0">
                <a:solidFill>
                  <a:schemeClr val="tx1"/>
                </a:solidFill>
                <a:latin typeface="Times New Roman" panose="02020603050405020304" pitchFamily="18" charset="0"/>
                <a:cs typeface="Times New Roman" panose="02020603050405020304" pitchFamily="18" charset="0"/>
              </a:rPr>
              <a:t>DSL </a:t>
            </a:r>
            <a:r>
              <a:rPr lang="en-US" sz="3200" spc="-75" dirty="0">
                <a:solidFill>
                  <a:schemeClr val="tx1"/>
                </a:solidFill>
                <a:latin typeface="Times New Roman" panose="02020603050405020304" pitchFamily="18" charset="0"/>
                <a:cs typeface="Times New Roman" panose="02020603050405020304" pitchFamily="18" charset="0"/>
              </a:rPr>
              <a:t>phone </a:t>
            </a:r>
            <a:r>
              <a:rPr lang="en-US" sz="3200" spc="-120" dirty="0">
                <a:solidFill>
                  <a:schemeClr val="tx1"/>
                </a:solidFill>
                <a:latin typeface="Times New Roman" panose="02020603050405020304" pitchFamily="18" charset="0"/>
                <a:cs typeface="Times New Roman" panose="02020603050405020304" pitchFamily="18" charset="0"/>
              </a:rPr>
              <a:t>line </a:t>
            </a:r>
            <a:r>
              <a:rPr lang="en-US" sz="3200" spc="-70" dirty="0">
                <a:solidFill>
                  <a:schemeClr val="tx1"/>
                </a:solidFill>
                <a:latin typeface="Times New Roman" panose="02020603050405020304" pitchFamily="18" charset="0"/>
                <a:cs typeface="Times New Roman" panose="02020603050405020304" pitchFamily="18" charset="0"/>
              </a:rPr>
              <a:t>goes </a:t>
            </a:r>
            <a:r>
              <a:rPr lang="en-US" sz="3200" spc="-45" dirty="0">
                <a:solidFill>
                  <a:schemeClr val="tx1"/>
                </a:solidFill>
                <a:latin typeface="Times New Roman" panose="02020603050405020304" pitchFamily="18" charset="0"/>
                <a:cs typeface="Times New Roman" panose="02020603050405020304" pitchFamily="18" charset="0"/>
              </a:rPr>
              <a:t>to</a:t>
            </a:r>
            <a:r>
              <a:rPr lang="en-US" sz="3200" spc="20" dirty="0">
                <a:solidFill>
                  <a:schemeClr val="tx1"/>
                </a:solidFill>
                <a:latin typeface="Times New Roman" panose="02020603050405020304" pitchFamily="18" charset="0"/>
                <a:cs typeface="Times New Roman" panose="02020603050405020304" pitchFamily="18" charset="0"/>
              </a:rPr>
              <a:t> </a:t>
            </a:r>
            <a:r>
              <a:rPr lang="en-US" sz="3200" spc="-85" dirty="0">
                <a:solidFill>
                  <a:schemeClr val="tx1"/>
                </a:solidFill>
                <a:latin typeface="Times New Roman" panose="02020603050405020304" pitchFamily="18" charset="0"/>
                <a:cs typeface="Times New Roman" panose="02020603050405020304" pitchFamily="18" charset="0"/>
              </a:rPr>
              <a:t>Internet</a:t>
            </a:r>
            <a:endParaRPr lang="en-US" sz="3200" dirty="0">
              <a:solidFill>
                <a:schemeClr val="tx1"/>
              </a:solidFill>
              <a:latin typeface="Times New Roman" panose="02020603050405020304" pitchFamily="18" charset="0"/>
              <a:cs typeface="Times New Roman" panose="02020603050405020304" pitchFamily="18" charset="0"/>
            </a:endParaRPr>
          </a:p>
          <a:p>
            <a:pPr marL="698500" lvl="1" indent="-228600">
              <a:lnSpc>
                <a:spcPct val="100000"/>
              </a:lnSpc>
              <a:spcBef>
                <a:spcPts val="110"/>
              </a:spcBef>
              <a:buClr>
                <a:srgbClr val="000099"/>
              </a:buClr>
              <a:buFont typeface="Wingdings"/>
              <a:buChar char=""/>
              <a:tabLst>
                <a:tab pos="699135" algn="l"/>
              </a:tabLst>
            </a:pPr>
            <a:r>
              <a:rPr lang="en-US" sz="3200" spc="-90" dirty="0">
                <a:solidFill>
                  <a:schemeClr val="tx1"/>
                </a:solidFill>
                <a:latin typeface="Times New Roman" panose="02020603050405020304" pitchFamily="18" charset="0"/>
                <a:cs typeface="Times New Roman" panose="02020603050405020304" pitchFamily="18" charset="0"/>
              </a:rPr>
              <a:t>voice </a:t>
            </a:r>
            <a:r>
              <a:rPr lang="en-US" sz="3200" spc="-55" dirty="0">
                <a:solidFill>
                  <a:schemeClr val="tx1"/>
                </a:solidFill>
                <a:latin typeface="Times New Roman" panose="02020603050405020304" pitchFamily="18" charset="0"/>
                <a:cs typeface="Times New Roman" panose="02020603050405020304" pitchFamily="18" charset="0"/>
              </a:rPr>
              <a:t>over </a:t>
            </a:r>
            <a:r>
              <a:rPr lang="en-US" sz="3200" spc="60" dirty="0">
                <a:solidFill>
                  <a:schemeClr val="tx1"/>
                </a:solidFill>
                <a:latin typeface="Times New Roman" panose="02020603050405020304" pitchFamily="18" charset="0"/>
                <a:cs typeface="Times New Roman" panose="02020603050405020304" pitchFamily="18" charset="0"/>
              </a:rPr>
              <a:t>DSL </a:t>
            </a:r>
            <a:r>
              <a:rPr lang="en-US" sz="3200" spc="-75" dirty="0">
                <a:solidFill>
                  <a:schemeClr val="tx1"/>
                </a:solidFill>
                <a:latin typeface="Times New Roman" panose="02020603050405020304" pitchFamily="18" charset="0"/>
                <a:cs typeface="Times New Roman" panose="02020603050405020304" pitchFamily="18" charset="0"/>
              </a:rPr>
              <a:t>phone </a:t>
            </a:r>
            <a:r>
              <a:rPr lang="en-US" sz="3200" spc="-120" dirty="0">
                <a:solidFill>
                  <a:schemeClr val="tx1"/>
                </a:solidFill>
                <a:latin typeface="Times New Roman" panose="02020603050405020304" pitchFamily="18" charset="0"/>
                <a:cs typeface="Times New Roman" panose="02020603050405020304" pitchFamily="18" charset="0"/>
              </a:rPr>
              <a:t>line </a:t>
            </a:r>
            <a:r>
              <a:rPr lang="en-US" sz="3200" spc="-70" dirty="0">
                <a:solidFill>
                  <a:schemeClr val="tx1"/>
                </a:solidFill>
                <a:latin typeface="Times New Roman" panose="02020603050405020304" pitchFamily="18" charset="0"/>
                <a:cs typeface="Times New Roman" panose="02020603050405020304" pitchFamily="18" charset="0"/>
              </a:rPr>
              <a:t>goes </a:t>
            </a:r>
            <a:r>
              <a:rPr lang="en-US" sz="3200" spc="-45" dirty="0">
                <a:solidFill>
                  <a:schemeClr val="tx1"/>
                </a:solidFill>
                <a:latin typeface="Times New Roman" panose="02020603050405020304" pitchFamily="18" charset="0"/>
                <a:cs typeface="Times New Roman" panose="02020603050405020304" pitchFamily="18" charset="0"/>
              </a:rPr>
              <a:t>to </a:t>
            </a:r>
            <a:r>
              <a:rPr lang="en-US" sz="3200" spc="-95" dirty="0">
                <a:solidFill>
                  <a:schemeClr val="tx1"/>
                </a:solidFill>
                <a:latin typeface="Times New Roman" panose="02020603050405020304" pitchFamily="18" charset="0"/>
                <a:cs typeface="Times New Roman" panose="02020603050405020304" pitchFamily="18" charset="0"/>
              </a:rPr>
              <a:t>telephone</a:t>
            </a:r>
            <a:r>
              <a:rPr lang="en-US" sz="3200" spc="-60" dirty="0">
                <a:solidFill>
                  <a:schemeClr val="tx1"/>
                </a:solidFill>
                <a:latin typeface="Times New Roman" panose="02020603050405020304" pitchFamily="18" charset="0"/>
                <a:cs typeface="Times New Roman" panose="02020603050405020304" pitchFamily="18" charset="0"/>
              </a:rPr>
              <a:t> </a:t>
            </a:r>
            <a:r>
              <a:rPr lang="en-US" sz="3200" spc="-105" dirty="0">
                <a:solidFill>
                  <a:schemeClr val="tx1"/>
                </a:solidFill>
                <a:latin typeface="Times New Roman" panose="02020603050405020304" pitchFamily="18" charset="0"/>
                <a:cs typeface="Times New Roman" panose="02020603050405020304" pitchFamily="18" charset="0"/>
              </a:rPr>
              <a:t>net</a:t>
            </a:r>
            <a:endParaRPr lang="en-US" sz="3200" dirty="0">
              <a:solidFill>
                <a:schemeClr val="tx1"/>
              </a:solidFill>
              <a:latin typeface="Times New Roman" panose="02020603050405020304" pitchFamily="18" charset="0"/>
              <a:cs typeface="Times New Roman" panose="02020603050405020304" pitchFamily="18" charset="0"/>
            </a:endParaRPr>
          </a:p>
          <a:p>
            <a:pPr marL="299085" indent="-286385">
              <a:lnSpc>
                <a:spcPct val="100000"/>
              </a:lnSpc>
              <a:spcBef>
                <a:spcPts val="110"/>
              </a:spcBef>
              <a:buClr>
                <a:srgbClr val="000099"/>
              </a:buClr>
              <a:buSzPct val="63888"/>
              <a:buFont typeface="Wingdings"/>
              <a:buChar char=""/>
              <a:tabLst>
                <a:tab pos="299085" algn="l"/>
                <a:tab pos="299720" algn="l"/>
              </a:tabLst>
            </a:pPr>
            <a:r>
              <a:rPr lang="en-US" spc="-50" dirty="0">
                <a:solidFill>
                  <a:schemeClr val="tx1"/>
                </a:solidFill>
                <a:latin typeface="Times New Roman" panose="02020603050405020304" pitchFamily="18" charset="0"/>
                <a:cs typeface="Times New Roman" panose="02020603050405020304" pitchFamily="18" charset="0"/>
              </a:rPr>
              <a:t>Both </a:t>
            </a:r>
            <a:r>
              <a:rPr lang="en-US" spc="-140" dirty="0">
                <a:solidFill>
                  <a:schemeClr val="tx1"/>
                </a:solidFill>
                <a:latin typeface="Times New Roman" panose="02020603050405020304" pitchFamily="18" charset="0"/>
                <a:cs typeface="Times New Roman" panose="02020603050405020304" pitchFamily="18" charset="0"/>
              </a:rPr>
              <a:t>data </a:t>
            </a:r>
            <a:r>
              <a:rPr lang="en-US" spc="-120" dirty="0">
                <a:solidFill>
                  <a:schemeClr val="tx1"/>
                </a:solidFill>
                <a:latin typeface="Times New Roman" panose="02020603050405020304" pitchFamily="18" charset="0"/>
                <a:cs typeface="Times New Roman" panose="02020603050405020304" pitchFamily="18" charset="0"/>
              </a:rPr>
              <a:t>and </a:t>
            </a:r>
            <a:r>
              <a:rPr lang="en-US" spc="-95" dirty="0">
                <a:solidFill>
                  <a:schemeClr val="tx1"/>
                </a:solidFill>
                <a:latin typeface="Times New Roman" panose="02020603050405020304" pitchFamily="18" charset="0"/>
                <a:cs typeface="Times New Roman" panose="02020603050405020304" pitchFamily="18" charset="0"/>
              </a:rPr>
              <a:t>telephone </a:t>
            </a:r>
            <a:r>
              <a:rPr lang="en-US" spc="-105" dirty="0">
                <a:solidFill>
                  <a:schemeClr val="tx1"/>
                </a:solidFill>
                <a:latin typeface="Times New Roman" panose="02020603050405020304" pitchFamily="18" charset="0"/>
                <a:cs typeface="Times New Roman" panose="02020603050405020304" pitchFamily="18" charset="0"/>
              </a:rPr>
              <a:t>signals </a:t>
            </a:r>
            <a:r>
              <a:rPr lang="en-US" spc="-110" dirty="0">
                <a:solidFill>
                  <a:schemeClr val="tx1"/>
                </a:solidFill>
                <a:latin typeface="Times New Roman" panose="02020603050405020304" pitchFamily="18" charset="0"/>
                <a:cs typeface="Times New Roman" panose="02020603050405020304" pitchFamily="18" charset="0"/>
              </a:rPr>
              <a:t>are </a:t>
            </a:r>
            <a:r>
              <a:rPr lang="en-US" spc="-85" dirty="0">
                <a:solidFill>
                  <a:schemeClr val="tx1"/>
                </a:solidFill>
                <a:latin typeface="Times New Roman" panose="02020603050405020304" pitchFamily="18" charset="0"/>
                <a:cs typeface="Times New Roman" panose="02020603050405020304" pitchFamily="18" charset="0"/>
              </a:rPr>
              <a:t>encoded </a:t>
            </a:r>
            <a:r>
              <a:rPr lang="en-US" spc="-150" dirty="0">
                <a:solidFill>
                  <a:schemeClr val="tx1"/>
                </a:solidFill>
                <a:latin typeface="Times New Roman" panose="02020603050405020304" pitchFamily="18" charset="0"/>
                <a:cs typeface="Times New Roman" panose="02020603050405020304" pitchFamily="18" charset="0"/>
              </a:rPr>
              <a:t>at </a:t>
            </a:r>
            <a:r>
              <a:rPr lang="en-US" spc="-125" dirty="0">
                <a:solidFill>
                  <a:schemeClr val="tx1"/>
                </a:solidFill>
                <a:latin typeface="Times New Roman" panose="02020603050405020304" pitchFamily="18" charset="0"/>
                <a:cs typeface="Times New Roman" panose="02020603050405020304" pitchFamily="18" charset="0"/>
              </a:rPr>
              <a:t>different</a:t>
            </a:r>
            <a:r>
              <a:rPr lang="en-US" spc="-40" dirty="0">
                <a:solidFill>
                  <a:schemeClr val="tx1"/>
                </a:solidFill>
                <a:latin typeface="Times New Roman" panose="02020603050405020304" pitchFamily="18" charset="0"/>
                <a:cs typeface="Times New Roman" panose="02020603050405020304" pitchFamily="18" charset="0"/>
              </a:rPr>
              <a:t> </a:t>
            </a:r>
            <a:r>
              <a:rPr lang="en-US" spc="-105" dirty="0" smtClean="0">
                <a:solidFill>
                  <a:schemeClr val="tx1"/>
                </a:solidFill>
                <a:latin typeface="Times New Roman" panose="02020603050405020304" pitchFamily="18" charset="0"/>
                <a:cs typeface="Times New Roman" panose="02020603050405020304" pitchFamily="18" charset="0"/>
              </a:rPr>
              <a:t>frequencies.</a:t>
            </a:r>
          </a:p>
          <a:p>
            <a:pPr marL="299085" indent="-286385">
              <a:spcBef>
                <a:spcPts val="110"/>
              </a:spcBef>
              <a:buClr>
                <a:srgbClr val="000099"/>
              </a:buClr>
              <a:buSzPct val="63888"/>
              <a:buFont typeface="Wingdings"/>
              <a:buChar char=""/>
              <a:tabLst>
                <a:tab pos="299085" algn="l"/>
                <a:tab pos="299720" algn="l"/>
              </a:tabLst>
            </a:pPr>
            <a:endParaRPr lang="en-US" spc="-40" dirty="0" smtClean="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7909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DSL</a:t>
            </a:r>
            <a:endParaRPr lang="en-IN" dirty="0"/>
          </a:p>
        </p:txBody>
      </p:sp>
      <p:sp>
        <p:nvSpPr>
          <p:cNvPr id="3" name="Text Placeholder 2"/>
          <p:cNvSpPr>
            <a:spLocks noGrp="1"/>
          </p:cNvSpPr>
          <p:nvPr>
            <p:ph type="body" idx="1"/>
          </p:nvPr>
        </p:nvSpPr>
        <p:spPr>
          <a:xfrm>
            <a:off x="0" y="1523336"/>
            <a:ext cx="8609964" cy="4560223"/>
          </a:xfrm>
        </p:spPr>
        <p:txBody>
          <a:bodyPr/>
          <a:lstStyle/>
          <a:p>
            <a:pPr marL="299085" marR="0" lvl="0" indent="-286385" defTabSz="914400" eaLnBrk="1" fontAlgn="auto" latinLnBrk="0" hangingPunct="1">
              <a:spcBef>
                <a:spcPts val="110"/>
              </a:spcBef>
              <a:spcAft>
                <a:spcPts val="0"/>
              </a:spcAft>
              <a:buClr>
                <a:srgbClr val="000099"/>
              </a:buClr>
              <a:buSzPct val="63888"/>
              <a:buFont typeface="Wingdings"/>
              <a:buChar char=""/>
              <a:tabLst>
                <a:tab pos="299085" algn="l"/>
                <a:tab pos="299720" algn="l"/>
              </a:tabLst>
              <a:defRPr/>
            </a:pPr>
            <a:r>
              <a:rPr lang="en-US" b="1" spc="-40" dirty="0">
                <a:solidFill>
                  <a:prstClr val="black"/>
                </a:solidFill>
                <a:latin typeface="Times New Roman" panose="02020603050405020304" pitchFamily="18" charset="0"/>
                <a:cs typeface="Times New Roman" panose="02020603050405020304" pitchFamily="18" charset="0"/>
              </a:rPr>
              <a:t>Ordinary </a:t>
            </a:r>
            <a:r>
              <a:rPr lang="en-US" b="1" spc="-45" dirty="0">
                <a:solidFill>
                  <a:prstClr val="black"/>
                </a:solidFill>
                <a:latin typeface="Times New Roman" panose="02020603050405020304" pitchFamily="18" charset="0"/>
                <a:cs typeface="Times New Roman" panose="02020603050405020304" pitchFamily="18" charset="0"/>
              </a:rPr>
              <a:t>2 </a:t>
            </a:r>
            <a:r>
              <a:rPr lang="en-US" b="1" spc="-135" dirty="0">
                <a:solidFill>
                  <a:prstClr val="black"/>
                </a:solidFill>
                <a:latin typeface="Times New Roman" panose="02020603050405020304" pitchFamily="18" charset="0"/>
                <a:cs typeface="Times New Roman" panose="02020603050405020304" pitchFamily="18" charset="0"/>
              </a:rPr>
              <a:t>way </a:t>
            </a:r>
            <a:r>
              <a:rPr lang="en-US" spc="-135" dirty="0">
                <a:solidFill>
                  <a:prstClr val="black"/>
                </a:solidFill>
                <a:latin typeface="Times New Roman" panose="02020603050405020304" pitchFamily="18" charset="0"/>
                <a:cs typeface="Times New Roman" panose="02020603050405020304" pitchFamily="18" charset="0"/>
              </a:rPr>
              <a:t>(full </a:t>
            </a:r>
            <a:r>
              <a:rPr lang="en-US" spc="-90" dirty="0">
                <a:solidFill>
                  <a:prstClr val="black"/>
                </a:solidFill>
                <a:latin typeface="Times New Roman" panose="02020603050405020304" pitchFamily="18" charset="0"/>
                <a:cs typeface="Times New Roman" panose="02020603050405020304" pitchFamily="18" charset="0"/>
              </a:rPr>
              <a:t>duplex) </a:t>
            </a:r>
            <a:r>
              <a:rPr lang="en-US" spc="-95" dirty="0">
                <a:solidFill>
                  <a:prstClr val="black"/>
                </a:solidFill>
                <a:latin typeface="Times New Roman" panose="02020603050405020304" pitchFamily="18" charset="0"/>
                <a:cs typeface="Times New Roman" panose="02020603050405020304" pitchFamily="18" charset="0"/>
              </a:rPr>
              <a:t>telephone </a:t>
            </a:r>
            <a:r>
              <a:rPr lang="en-US" spc="-114" dirty="0">
                <a:solidFill>
                  <a:prstClr val="black"/>
                </a:solidFill>
                <a:latin typeface="Times New Roman" panose="02020603050405020304" pitchFamily="18" charset="0"/>
                <a:cs typeface="Times New Roman" panose="02020603050405020304" pitchFamily="18" charset="0"/>
              </a:rPr>
              <a:t>channel </a:t>
            </a:r>
            <a:r>
              <a:rPr lang="en-US" spc="-105" dirty="0">
                <a:solidFill>
                  <a:prstClr val="black"/>
                </a:solidFill>
                <a:latin typeface="Times New Roman" panose="02020603050405020304" pitchFamily="18" charset="0"/>
                <a:cs typeface="Times New Roman" panose="02020603050405020304" pitchFamily="18" charset="0"/>
              </a:rPr>
              <a:t>in </a:t>
            </a:r>
            <a:r>
              <a:rPr lang="en-US" spc="-45" dirty="0">
                <a:solidFill>
                  <a:prstClr val="black"/>
                </a:solidFill>
                <a:latin typeface="Times New Roman" panose="02020603050405020304" pitchFamily="18" charset="0"/>
                <a:cs typeface="Times New Roman" panose="02020603050405020304" pitchFamily="18" charset="0"/>
              </a:rPr>
              <a:t>0 to 4 </a:t>
            </a:r>
            <a:r>
              <a:rPr lang="en-US" spc="-5" dirty="0">
                <a:solidFill>
                  <a:prstClr val="black"/>
                </a:solidFill>
                <a:latin typeface="Times New Roman" panose="02020603050405020304" pitchFamily="18" charset="0"/>
                <a:cs typeface="Times New Roman" panose="02020603050405020304" pitchFamily="18" charset="0"/>
              </a:rPr>
              <a:t>kHz</a:t>
            </a:r>
            <a:r>
              <a:rPr lang="en-US" spc="415" dirty="0">
                <a:solidFill>
                  <a:prstClr val="black"/>
                </a:solidFill>
                <a:latin typeface="Times New Roman" panose="02020603050405020304" pitchFamily="18" charset="0"/>
                <a:cs typeface="Times New Roman" panose="02020603050405020304" pitchFamily="18" charset="0"/>
              </a:rPr>
              <a:t> </a:t>
            </a:r>
            <a:r>
              <a:rPr lang="en-US" spc="-114" dirty="0" smtClean="0">
                <a:solidFill>
                  <a:prstClr val="black"/>
                </a:solidFill>
                <a:latin typeface="Times New Roman" panose="02020603050405020304" pitchFamily="18" charset="0"/>
                <a:cs typeface="Times New Roman" panose="02020603050405020304" pitchFamily="18" charset="0"/>
              </a:rPr>
              <a:t>band</a:t>
            </a:r>
          </a:p>
          <a:p>
            <a:pPr marL="299085" marR="0" lvl="0" indent="-286385" defTabSz="914400" eaLnBrk="1" fontAlgn="auto" latinLnBrk="0" hangingPunct="1">
              <a:spcBef>
                <a:spcPts val="110"/>
              </a:spcBef>
              <a:spcAft>
                <a:spcPts val="0"/>
              </a:spcAft>
              <a:buClr>
                <a:srgbClr val="000099"/>
              </a:buClr>
              <a:buSzPct val="63888"/>
              <a:buFont typeface="Wingdings"/>
              <a:buChar char=""/>
              <a:tabLst>
                <a:tab pos="299085" algn="l"/>
                <a:tab pos="299720" algn="l"/>
              </a:tabLst>
              <a:defRPr/>
            </a:pPr>
            <a:endParaRPr lang="en-US" dirty="0">
              <a:solidFill>
                <a:prstClr val="black"/>
              </a:solidFill>
              <a:latin typeface="Times New Roman" panose="02020603050405020304" pitchFamily="18" charset="0"/>
              <a:cs typeface="Times New Roman" panose="02020603050405020304" pitchFamily="18" charset="0"/>
            </a:endParaRPr>
          </a:p>
          <a:p>
            <a:pPr marL="299085" marR="5080" lvl="0" indent="-286385" defTabSz="914400" eaLnBrk="1" fontAlgn="auto" latinLnBrk="0" hangingPunct="1">
              <a:spcBef>
                <a:spcPts val="434"/>
              </a:spcBef>
              <a:spcAft>
                <a:spcPts val="0"/>
              </a:spcAft>
              <a:buClr>
                <a:srgbClr val="000099"/>
              </a:buClr>
              <a:buSzPct val="63888"/>
              <a:buFont typeface="Wingdings"/>
              <a:buChar char=""/>
              <a:tabLst>
                <a:tab pos="299085" algn="l"/>
                <a:tab pos="299720" algn="l"/>
                <a:tab pos="3685540" algn="l"/>
              </a:tabLst>
              <a:defRPr/>
            </a:pPr>
            <a:r>
              <a:rPr lang="en-US" b="1" spc="-70" dirty="0">
                <a:solidFill>
                  <a:prstClr val="black"/>
                </a:solidFill>
                <a:latin typeface="Times New Roman" panose="02020603050405020304" pitchFamily="18" charset="0"/>
                <a:cs typeface="Times New Roman" panose="02020603050405020304" pitchFamily="18" charset="0"/>
              </a:rPr>
              <a:t>Medium </a:t>
            </a:r>
            <a:r>
              <a:rPr lang="en-US" b="1" spc="-95" dirty="0">
                <a:solidFill>
                  <a:prstClr val="black"/>
                </a:solidFill>
                <a:latin typeface="Times New Roman" panose="02020603050405020304" pitchFamily="18" charset="0"/>
                <a:cs typeface="Times New Roman" panose="02020603050405020304" pitchFamily="18" charset="0"/>
              </a:rPr>
              <a:t>speed </a:t>
            </a:r>
            <a:r>
              <a:rPr lang="en-US" b="1" spc="-100" dirty="0">
                <a:solidFill>
                  <a:prstClr val="black"/>
                </a:solidFill>
                <a:latin typeface="Times New Roman" panose="02020603050405020304" pitchFamily="18" charset="0"/>
                <a:cs typeface="Times New Roman" panose="02020603050405020304" pitchFamily="18" charset="0"/>
              </a:rPr>
              <a:t>upstream</a:t>
            </a:r>
            <a:r>
              <a:rPr lang="en-US" spc="55" dirty="0">
                <a:solidFill>
                  <a:prstClr val="black"/>
                </a:solidFill>
                <a:latin typeface="Times New Roman" panose="02020603050405020304" pitchFamily="18" charset="0"/>
                <a:cs typeface="Times New Roman" panose="02020603050405020304" pitchFamily="18" charset="0"/>
              </a:rPr>
              <a:t> </a:t>
            </a:r>
            <a:r>
              <a:rPr lang="en-US" spc="-114" dirty="0">
                <a:solidFill>
                  <a:prstClr val="black"/>
                </a:solidFill>
                <a:latin typeface="Times New Roman" panose="02020603050405020304" pitchFamily="18" charset="0"/>
                <a:cs typeface="Times New Roman" panose="02020603050405020304" pitchFamily="18" charset="0"/>
              </a:rPr>
              <a:t>channel, </a:t>
            </a:r>
            <a:r>
              <a:rPr lang="en-US" spc="-25" dirty="0">
                <a:solidFill>
                  <a:prstClr val="black"/>
                </a:solidFill>
                <a:latin typeface="Times New Roman" panose="02020603050405020304" pitchFamily="18" charset="0"/>
                <a:cs typeface="Times New Roman" panose="02020603050405020304" pitchFamily="18" charset="0"/>
              </a:rPr>
              <a:t> </a:t>
            </a:r>
            <a:r>
              <a:rPr lang="en-US" spc="-105" dirty="0">
                <a:solidFill>
                  <a:prstClr val="black"/>
                </a:solidFill>
                <a:latin typeface="Times New Roman" panose="02020603050405020304" pitchFamily="18" charset="0"/>
                <a:cs typeface="Times New Roman" panose="02020603050405020304" pitchFamily="18" charset="0"/>
              </a:rPr>
              <a:t>in </a:t>
            </a:r>
            <a:r>
              <a:rPr lang="en-US" spc="-45" dirty="0">
                <a:solidFill>
                  <a:prstClr val="black"/>
                </a:solidFill>
                <a:latin typeface="Times New Roman" panose="02020603050405020304" pitchFamily="18" charset="0"/>
                <a:cs typeface="Times New Roman" panose="02020603050405020304" pitchFamily="18" charset="0"/>
              </a:rPr>
              <a:t>4 </a:t>
            </a:r>
            <a:r>
              <a:rPr lang="en-US" spc="-5" dirty="0">
                <a:solidFill>
                  <a:prstClr val="black"/>
                </a:solidFill>
                <a:latin typeface="Times New Roman" panose="02020603050405020304" pitchFamily="18" charset="0"/>
                <a:cs typeface="Times New Roman" panose="02020603050405020304" pitchFamily="18" charset="0"/>
              </a:rPr>
              <a:t>kHz </a:t>
            </a:r>
            <a:r>
              <a:rPr lang="en-US" spc="-45" dirty="0">
                <a:solidFill>
                  <a:prstClr val="black"/>
                </a:solidFill>
                <a:latin typeface="Times New Roman" panose="02020603050405020304" pitchFamily="18" charset="0"/>
                <a:cs typeface="Times New Roman" panose="02020603050405020304" pitchFamily="18" charset="0"/>
              </a:rPr>
              <a:t>to 50</a:t>
            </a:r>
            <a:r>
              <a:rPr lang="en-US" spc="-5" dirty="0">
                <a:solidFill>
                  <a:prstClr val="black"/>
                </a:solidFill>
                <a:latin typeface="Times New Roman" panose="02020603050405020304" pitchFamily="18" charset="0"/>
                <a:cs typeface="Times New Roman" panose="02020603050405020304" pitchFamily="18" charset="0"/>
              </a:rPr>
              <a:t> </a:t>
            </a:r>
            <a:r>
              <a:rPr lang="en-US" spc="-5" dirty="0" smtClean="0">
                <a:solidFill>
                  <a:prstClr val="black"/>
                </a:solidFill>
                <a:latin typeface="Times New Roman" panose="02020603050405020304" pitchFamily="18" charset="0"/>
                <a:cs typeface="Times New Roman" panose="02020603050405020304" pitchFamily="18" charset="0"/>
              </a:rPr>
              <a:t>kHz  </a:t>
            </a:r>
            <a:r>
              <a:rPr lang="en-US" spc="-114" dirty="0" smtClean="0">
                <a:solidFill>
                  <a:prstClr val="black"/>
                </a:solidFill>
                <a:latin typeface="Times New Roman" panose="02020603050405020304" pitchFamily="18" charset="0"/>
                <a:cs typeface="Times New Roman" panose="02020603050405020304" pitchFamily="18" charset="0"/>
              </a:rPr>
              <a:t>band </a:t>
            </a:r>
            <a:r>
              <a:rPr lang="en-US" spc="-65" dirty="0">
                <a:solidFill>
                  <a:prstClr val="black"/>
                </a:solidFill>
                <a:latin typeface="Times New Roman" panose="02020603050405020304" pitchFamily="18" charset="0"/>
                <a:cs typeface="Times New Roman" panose="02020603050405020304" pitchFamily="18" charset="0"/>
              </a:rPr>
              <a:t>(128kbps </a:t>
            </a:r>
            <a:r>
              <a:rPr lang="en-US" spc="235" dirty="0">
                <a:solidFill>
                  <a:prstClr val="black"/>
                </a:solidFill>
                <a:latin typeface="Times New Roman" panose="02020603050405020304" pitchFamily="18" charset="0"/>
                <a:cs typeface="Times New Roman" panose="02020603050405020304" pitchFamily="18" charset="0"/>
              </a:rPr>
              <a:t>– </a:t>
            </a:r>
            <a:r>
              <a:rPr lang="en-US" spc="-45" dirty="0">
                <a:solidFill>
                  <a:prstClr val="black"/>
                </a:solidFill>
                <a:latin typeface="Times New Roman" panose="02020603050405020304" pitchFamily="18" charset="0"/>
                <a:cs typeface="Times New Roman" panose="02020603050405020304" pitchFamily="18" charset="0"/>
              </a:rPr>
              <a:t>1</a:t>
            </a:r>
            <a:r>
              <a:rPr lang="en-US" spc="-365" dirty="0">
                <a:solidFill>
                  <a:prstClr val="black"/>
                </a:solidFill>
                <a:latin typeface="Times New Roman" panose="02020603050405020304" pitchFamily="18" charset="0"/>
                <a:cs typeface="Times New Roman" panose="02020603050405020304" pitchFamily="18" charset="0"/>
              </a:rPr>
              <a:t> </a:t>
            </a:r>
            <a:r>
              <a:rPr lang="en-US" spc="-30" dirty="0">
                <a:solidFill>
                  <a:prstClr val="black"/>
                </a:solidFill>
                <a:latin typeface="Times New Roman" panose="02020603050405020304" pitchFamily="18" charset="0"/>
                <a:cs typeface="Times New Roman" panose="02020603050405020304" pitchFamily="18" charset="0"/>
              </a:rPr>
              <a:t>Mbps  </a:t>
            </a:r>
            <a:r>
              <a:rPr lang="en-US" spc="-100" dirty="0">
                <a:solidFill>
                  <a:prstClr val="black"/>
                </a:solidFill>
                <a:latin typeface="Times New Roman" panose="02020603050405020304" pitchFamily="18" charset="0"/>
                <a:cs typeface="Times New Roman" panose="02020603050405020304" pitchFamily="18" charset="0"/>
              </a:rPr>
              <a:t>range</a:t>
            </a:r>
            <a:r>
              <a:rPr lang="en-US" spc="-100" dirty="0" smtClean="0">
                <a:solidFill>
                  <a:prstClr val="black"/>
                </a:solidFill>
                <a:latin typeface="Times New Roman" panose="02020603050405020304" pitchFamily="18" charset="0"/>
                <a:cs typeface="Times New Roman" panose="02020603050405020304" pitchFamily="18" charset="0"/>
              </a:rPr>
              <a:t>)</a:t>
            </a:r>
          </a:p>
          <a:p>
            <a:pPr marL="12700" marR="5080" lvl="0" defTabSz="914400" eaLnBrk="1" fontAlgn="auto" latinLnBrk="0" hangingPunct="1">
              <a:spcBef>
                <a:spcPts val="434"/>
              </a:spcBef>
              <a:spcAft>
                <a:spcPts val="0"/>
              </a:spcAft>
              <a:buClr>
                <a:srgbClr val="000099"/>
              </a:buClr>
              <a:buSzPct val="63888"/>
              <a:tabLst>
                <a:tab pos="299085" algn="l"/>
                <a:tab pos="299720" algn="l"/>
                <a:tab pos="3685540" algn="l"/>
              </a:tabLst>
              <a:defRPr/>
            </a:pPr>
            <a:endParaRPr lang="en-US" dirty="0">
              <a:solidFill>
                <a:prstClr val="black"/>
              </a:solidFill>
              <a:latin typeface="Times New Roman" panose="02020603050405020304" pitchFamily="18" charset="0"/>
              <a:cs typeface="Times New Roman" panose="02020603050405020304" pitchFamily="18" charset="0"/>
            </a:endParaRPr>
          </a:p>
          <a:p>
            <a:pPr marL="299085" marR="0" lvl="0" indent="-286385" defTabSz="914400" eaLnBrk="1" fontAlgn="auto" latinLnBrk="0" hangingPunct="1">
              <a:spcBef>
                <a:spcPts val="95"/>
              </a:spcBef>
              <a:spcAft>
                <a:spcPts val="0"/>
              </a:spcAft>
              <a:buClr>
                <a:srgbClr val="000099"/>
              </a:buClr>
              <a:buSzPct val="63888"/>
              <a:buFont typeface="Wingdings"/>
              <a:buChar char=""/>
              <a:tabLst>
                <a:tab pos="299085" algn="l"/>
                <a:tab pos="299720" algn="l"/>
              </a:tabLst>
              <a:defRPr/>
            </a:pPr>
            <a:r>
              <a:rPr lang="en-US" b="1" spc="-55" dirty="0">
                <a:solidFill>
                  <a:prstClr val="black"/>
                </a:solidFill>
                <a:latin typeface="Times New Roman" panose="02020603050405020304" pitchFamily="18" charset="0"/>
                <a:cs typeface="Times New Roman" panose="02020603050405020304" pitchFamily="18" charset="0"/>
              </a:rPr>
              <a:t>High </a:t>
            </a:r>
            <a:r>
              <a:rPr lang="en-US" b="1" spc="-95" dirty="0">
                <a:solidFill>
                  <a:prstClr val="black"/>
                </a:solidFill>
                <a:latin typeface="Times New Roman" panose="02020603050405020304" pitchFamily="18" charset="0"/>
                <a:cs typeface="Times New Roman" panose="02020603050405020304" pitchFamily="18" charset="0"/>
              </a:rPr>
              <a:t>speed </a:t>
            </a:r>
            <a:r>
              <a:rPr lang="en-US" b="1" spc="-85" dirty="0">
                <a:solidFill>
                  <a:prstClr val="black"/>
                </a:solidFill>
                <a:latin typeface="Times New Roman" panose="02020603050405020304" pitchFamily="18" charset="0"/>
                <a:cs typeface="Times New Roman" panose="02020603050405020304" pitchFamily="18" charset="0"/>
              </a:rPr>
              <a:t>downstream </a:t>
            </a:r>
            <a:r>
              <a:rPr lang="en-US" spc="-114" dirty="0">
                <a:solidFill>
                  <a:prstClr val="black"/>
                </a:solidFill>
                <a:latin typeface="Times New Roman" panose="02020603050405020304" pitchFamily="18" charset="0"/>
                <a:cs typeface="Times New Roman" panose="02020603050405020304" pitchFamily="18" charset="0"/>
              </a:rPr>
              <a:t>channel, </a:t>
            </a:r>
            <a:r>
              <a:rPr lang="en-US" spc="-105" dirty="0">
                <a:solidFill>
                  <a:prstClr val="black"/>
                </a:solidFill>
                <a:latin typeface="Times New Roman" panose="02020603050405020304" pitchFamily="18" charset="0"/>
                <a:cs typeface="Times New Roman" panose="02020603050405020304" pitchFamily="18" charset="0"/>
              </a:rPr>
              <a:t>in </a:t>
            </a:r>
            <a:r>
              <a:rPr lang="en-US" spc="-45" dirty="0">
                <a:solidFill>
                  <a:prstClr val="black"/>
                </a:solidFill>
                <a:latin typeface="Times New Roman" panose="02020603050405020304" pitchFamily="18" charset="0"/>
                <a:cs typeface="Times New Roman" panose="02020603050405020304" pitchFamily="18" charset="0"/>
              </a:rPr>
              <a:t>50 </a:t>
            </a:r>
            <a:r>
              <a:rPr lang="en-US" spc="-5" dirty="0">
                <a:solidFill>
                  <a:prstClr val="black"/>
                </a:solidFill>
                <a:latin typeface="Times New Roman" panose="02020603050405020304" pitchFamily="18" charset="0"/>
                <a:cs typeface="Times New Roman" panose="02020603050405020304" pitchFamily="18" charset="0"/>
              </a:rPr>
              <a:t>kHz </a:t>
            </a:r>
            <a:r>
              <a:rPr lang="en-US" spc="-45" dirty="0">
                <a:solidFill>
                  <a:prstClr val="black"/>
                </a:solidFill>
                <a:latin typeface="Times New Roman" panose="02020603050405020304" pitchFamily="18" charset="0"/>
                <a:cs typeface="Times New Roman" panose="02020603050405020304" pitchFamily="18" charset="0"/>
              </a:rPr>
              <a:t>to </a:t>
            </a:r>
            <a:r>
              <a:rPr lang="en-US" spc="25" dirty="0">
                <a:solidFill>
                  <a:prstClr val="black"/>
                </a:solidFill>
                <a:latin typeface="Times New Roman" panose="02020603050405020304" pitchFamily="18" charset="0"/>
                <a:cs typeface="Times New Roman" panose="02020603050405020304" pitchFamily="18" charset="0"/>
              </a:rPr>
              <a:t>1MHz </a:t>
            </a:r>
            <a:r>
              <a:rPr lang="en-US" spc="-114" dirty="0">
                <a:solidFill>
                  <a:prstClr val="black"/>
                </a:solidFill>
                <a:latin typeface="Times New Roman" panose="02020603050405020304" pitchFamily="18" charset="0"/>
                <a:cs typeface="Times New Roman" panose="02020603050405020304" pitchFamily="18" charset="0"/>
              </a:rPr>
              <a:t>band </a:t>
            </a:r>
            <a:r>
              <a:rPr lang="en-US" spc="-70" dirty="0">
                <a:solidFill>
                  <a:prstClr val="black"/>
                </a:solidFill>
                <a:latin typeface="Times New Roman" panose="02020603050405020304" pitchFamily="18" charset="0"/>
                <a:cs typeface="Times New Roman" panose="02020603050405020304" pitchFamily="18" charset="0"/>
              </a:rPr>
              <a:t>(1 -2 </a:t>
            </a:r>
            <a:r>
              <a:rPr lang="en-US" spc="-30" dirty="0">
                <a:solidFill>
                  <a:prstClr val="black"/>
                </a:solidFill>
                <a:latin typeface="Times New Roman" panose="02020603050405020304" pitchFamily="18" charset="0"/>
                <a:cs typeface="Times New Roman" panose="02020603050405020304" pitchFamily="18" charset="0"/>
              </a:rPr>
              <a:t>Mbps</a:t>
            </a:r>
            <a:r>
              <a:rPr lang="en-US" spc="215" dirty="0">
                <a:solidFill>
                  <a:prstClr val="black"/>
                </a:solidFill>
                <a:latin typeface="Times New Roman" panose="02020603050405020304" pitchFamily="18" charset="0"/>
                <a:cs typeface="Times New Roman" panose="02020603050405020304" pitchFamily="18" charset="0"/>
              </a:rPr>
              <a:t> </a:t>
            </a:r>
            <a:r>
              <a:rPr lang="en-US" spc="-100" dirty="0">
                <a:solidFill>
                  <a:prstClr val="black"/>
                </a:solidFill>
                <a:latin typeface="Times New Roman" panose="02020603050405020304" pitchFamily="18" charset="0"/>
                <a:cs typeface="Times New Roman" panose="02020603050405020304" pitchFamily="18" charset="0"/>
              </a:rPr>
              <a:t>range)</a:t>
            </a:r>
            <a:endParaRPr lang="en-US" dirty="0">
              <a:solidFill>
                <a:prstClr val="black"/>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28008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1066800"/>
          </a:xfrm>
        </p:spPr>
        <p:txBody>
          <a:bodyPr/>
          <a:lstStyle/>
          <a:p>
            <a:r>
              <a:rPr lang="en-IN" b="1" spc="-175" dirty="0">
                <a:latin typeface="Times New Roman" panose="02020603050405020304" pitchFamily="18" charset="0"/>
                <a:cs typeface="Times New Roman" panose="02020603050405020304" pitchFamily="18" charset="0"/>
              </a:rPr>
              <a:t>Computer</a:t>
            </a:r>
            <a:r>
              <a:rPr lang="en-IN" b="1" spc="-300" dirty="0">
                <a:latin typeface="Times New Roman" panose="02020603050405020304" pitchFamily="18" charset="0"/>
                <a:cs typeface="Times New Roman" panose="02020603050405020304" pitchFamily="18" charset="0"/>
              </a:rPr>
              <a:t> </a:t>
            </a:r>
            <a:r>
              <a:rPr lang="en-IN" b="1" spc="-100" dirty="0">
                <a:latin typeface="Times New Roman" panose="02020603050405020304" pitchFamily="18" charset="0"/>
                <a:cs typeface="Times New Roman" panose="02020603050405020304" pitchFamily="18" charset="0"/>
              </a:rPr>
              <a:t>Network</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371600"/>
            <a:ext cx="8991600" cy="5865708"/>
          </a:xfrm>
        </p:spPr>
        <p:txBody>
          <a:bodyPr/>
          <a:lstStyle/>
          <a:p>
            <a:pPr marL="457200" indent="-457200">
              <a:buFont typeface="Arial" panose="020B0604020202020204" pitchFamily="34" charset="0"/>
              <a:buChar char="•"/>
            </a:pPr>
            <a:r>
              <a:rPr lang="en-US" spc="-190" dirty="0">
                <a:solidFill>
                  <a:srgbClr val="CC0000"/>
                </a:solidFill>
                <a:latin typeface="Times New Roman" panose="02020603050405020304" pitchFamily="18" charset="0"/>
                <a:cs typeface="Times New Roman" panose="02020603050405020304" pitchFamily="18" charset="0"/>
              </a:rPr>
              <a:t>Network </a:t>
            </a:r>
            <a:r>
              <a:rPr lang="en-US" spc="-204" dirty="0">
                <a:latin typeface="Times New Roman" panose="02020603050405020304" pitchFamily="18" charset="0"/>
                <a:cs typeface="Times New Roman" panose="02020603050405020304" pitchFamily="18" charset="0"/>
              </a:rPr>
              <a:t>is </a:t>
            </a:r>
            <a:r>
              <a:rPr lang="en-US" spc="-260" dirty="0">
                <a:latin typeface="Times New Roman" panose="02020603050405020304" pitchFamily="18" charset="0"/>
                <a:cs typeface="Times New Roman" panose="02020603050405020304" pitchFamily="18" charset="0"/>
              </a:rPr>
              <a:t>the </a:t>
            </a:r>
            <a:r>
              <a:rPr lang="en-US" spc="-225" dirty="0">
                <a:latin typeface="Times New Roman" panose="02020603050405020304" pitchFamily="18" charset="0"/>
                <a:cs typeface="Times New Roman" panose="02020603050405020304" pitchFamily="18" charset="0"/>
              </a:rPr>
              <a:t>interconnection </a:t>
            </a:r>
            <a:r>
              <a:rPr lang="en-US" spc="-265" dirty="0">
                <a:latin typeface="Times New Roman" panose="02020603050405020304" pitchFamily="18" charset="0"/>
                <a:cs typeface="Times New Roman" panose="02020603050405020304" pitchFamily="18" charset="0"/>
              </a:rPr>
              <a:t>of  a </a:t>
            </a:r>
            <a:r>
              <a:rPr lang="en-US" spc="-235" dirty="0">
                <a:latin typeface="Times New Roman" panose="02020603050405020304" pitchFamily="18" charset="0"/>
                <a:cs typeface="Times New Roman" panose="02020603050405020304" pitchFamily="18" charset="0"/>
              </a:rPr>
              <a:t>set </a:t>
            </a:r>
            <a:r>
              <a:rPr lang="en-US" spc="-265" dirty="0">
                <a:latin typeface="Times New Roman" panose="02020603050405020304" pitchFamily="18" charset="0"/>
                <a:cs typeface="Times New Roman" panose="02020603050405020304" pitchFamily="18" charset="0"/>
              </a:rPr>
              <a:t>of </a:t>
            </a:r>
            <a:r>
              <a:rPr lang="en-US" spc="-229" dirty="0">
                <a:latin typeface="Times New Roman" panose="02020603050405020304" pitchFamily="18" charset="0"/>
                <a:cs typeface="Times New Roman" panose="02020603050405020304" pitchFamily="18" charset="0"/>
              </a:rPr>
              <a:t>devices </a:t>
            </a:r>
            <a:r>
              <a:rPr lang="en-US" spc="-200" dirty="0">
                <a:latin typeface="Times New Roman" panose="02020603050405020304" pitchFamily="18" charset="0"/>
                <a:cs typeface="Times New Roman" panose="02020603050405020304" pitchFamily="18" charset="0"/>
              </a:rPr>
              <a:t>capable</a:t>
            </a:r>
            <a:r>
              <a:rPr lang="en-US" spc="-160" dirty="0">
                <a:latin typeface="Times New Roman" panose="02020603050405020304" pitchFamily="18" charset="0"/>
                <a:cs typeface="Times New Roman" panose="02020603050405020304" pitchFamily="18" charset="0"/>
              </a:rPr>
              <a:t> </a:t>
            </a:r>
            <a:r>
              <a:rPr lang="en-US" spc="-270" dirty="0">
                <a:latin typeface="Times New Roman" panose="02020603050405020304" pitchFamily="18" charset="0"/>
                <a:cs typeface="Times New Roman" panose="02020603050405020304" pitchFamily="18" charset="0"/>
              </a:rPr>
              <a:t>of    c</a:t>
            </a:r>
            <a:r>
              <a:rPr lang="en-US" spc="-220" dirty="0">
                <a:latin typeface="Times New Roman" panose="02020603050405020304" pitchFamily="18" charset="0"/>
                <a:cs typeface="Times New Roman" panose="02020603050405020304" pitchFamily="18" charset="0"/>
              </a:rPr>
              <a:t>ommunication</a:t>
            </a:r>
            <a:r>
              <a:rPr lang="en-US" spc="-220" dirty="0" smtClean="0">
                <a:latin typeface="Times New Roman" panose="02020603050405020304" pitchFamily="18" charset="0"/>
                <a:cs typeface="Times New Roman" panose="02020603050405020304" pitchFamily="18" charset="0"/>
              </a:rPr>
              <a:t>.</a:t>
            </a:r>
          </a:p>
          <a:p>
            <a:pPr marL="796290" lvl="1" indent="-287020">
              <a:lnSpc>
                <a:spcPct val="100000"/>
              </a:lnSpc>
              <a:spcBef>
                <a:spcPts val="690"/>
              </a:spcBef>
              <a:buFont typeface="Arial"/>
              <a:buChar char="–"/>
              <a:tabLst>
                <a:tab pos="796290" algn="l"/>
              </a:tabLst>
            </a:pPr>
            <a:r>
              <a:rPr lang="en-US" sz="3200" spc="-215" dirty="0">
                <a:solidFill>
                  <a:srgbClr val="002939"/>
                </a:solidFill>
                <a:latin typeface="Times New Roman" panose="02020603050405020304" pitchFamily="18" charset="0"/>
                <a:cs typeface="Times New Roman" panose="02020603050405020304" pitchFamily="18" charset="0"/>
              </a:rPr>
              <a:t>Devices</a:t>
            </a:r>
            <a:r>
              <a:rPr lang="en-US" sz="3200" spc="-75" dirty="0">
                <a:solidFill>
                  <a:srgbClr val="002939"/>
                </a:solidFill>
                <a:latin typeface="Times New Roman" panose="02020603050405020304" pitchFamily="18" charset="0"/>
                <a:cs typeface="Times New Roman" panose="02020603050405020304" pitchFamily="18" charset="0"/>
              </a:rPr>
              <a:t> </a:t>
            </a:r>
            <a:r>
              <a:rPr lang="en-US" sz="3200" spc="-254" dirty="0">
                <a:solidFill>
                  <a:srgbClr val="002939"/>
                </a:solidFill>
                <a:latin typeface="Times New Roman" panose="02020603050405020304" pitchFamily="18" charset="0"/>
                <a:cs typeface="Times New Roman" panose="02020603050405020304" pitchFamily="18" charset="0"/>
              </a:rPr>
              <a:t>are</a:t>
            </a:r>
            <a:endParaRPr lang="en-US" sz="3200" dirty="0">
              <a:latin typeface="Times New Roman" panose="02020603050405020304" pitchFamily="18" charset="0"/>
              <a:cs typeface="Times New Roman" panose="02020603050405020304" pitchFamily="18" charset="0"/>
            </a:endParaRPr>
          </a:p>
          <a:p>
            <a:pPr marL="805180">
              <a:lnSpc>
                <a:spcPct val="100000"/>
              </a:lnSpc>
              <a:spcBef>
                <a:spcPts val="675"/>
              </a:spcBef>
            </a:pPr>
            <a:r>
              <a:rPr lang="en-US" spc="160" dirty="0">
                <a:solidFill>
                  <a:srgbClr val="002939"/>
                </a:solidFill>
                <a:latin typeface="Times New Roman" panose="02020603050405020304" pitchFamily="18" charset="0"/>
                <a:cs typeface="Times New Roman" panose="02020603050405020304" pitchFamily="18" charset="0"/>
              </a:rPr>
              <a:t>&gt; </a:t>
            </a:r>
            <a:r>
              <a:rPr lang="en-US" b="1" spc="-300" dirty="0">
                <a:solidFill>
                  <a:srgbClr val="002939"/>
                </a:solidFill>
                <a:latin typeface="Times New Roman" panose="02020603050405020304" pitchFamily="18" charset="0"/>
                <a:cs typeface="Times New Roman" panose="02020603050405020304" pitchFamily="18" charset="0"/>
              </a:rPr>
              <a:t>Computing Devices </a:t>
            </a:r>
            <a:r>
              <a:rPr lang="en-US" spc="-330" dirty="0">
                <a:solidFill>
                  <a:srgbClr val="002939"/>
                </a:solidFill>
                <a:latin typeface="Times New Roman" panose="02020603050405020304" pitchFamily="18" charset="0"/>
                <a:cs typeface="Times New Roman" panose="02020603050405020304" pitchFamily="18" charset="0"/>
              </a:rPr>
              <a:t>- </a:t>
            </a:r>
            <a:r>
              <a:rPr lang="en-US" spc="-250" dirty="0">
                <a:solidFill>
                  <a:srgbClr val="002939"/>
                </a:solidFill>
                <a:latin typeface="Times New Roman" panose="02020603050405020304" pitchFamily="18" charset="0"/>
                <a:cs typeface="Times New Roman" panose="02020603050405020304" pitchFamily="18" charset="0"/>
              </a:rPr>
              <a:t>end systems </a:t>
            </a:r>
            <a:r>
              <a:rPr lang="en-US" spc="-275" dirty="0">
                <a:solidFill>
                  <a:srgbClr val="002939"/>
                </a:solidFill>
                <a:latin typeface="Times New Roman" panose="02020603050405020304" pitchFamily="18" charset="0"/>
                <a:cs typeface="Times New Roman" panose="02020603050405020304" pitchFamily="18" charset="0"/>
              </a:rPr>
              <a:t>or</a:t>
            </a:r>
            <a:r>
              <a:rPr lang="en-US" spc="-320" dirty="0">
                <a:solidFill>
                  <a:srgbClr val="002939"/>
                </a:solidFill>
                <a:latin typeface="Times New Roman" panose="02020603050405020304" pitchFamily="18" charset="0"/>
                <a:cs typeface="Times New Roman" panose="02020603050405020304" pitchFamily="18" charset="0"/>
              </a:rPr>
              <a:t> </a:t>
            </a:r>
            <a:r>
              <a:rPr lang="en-US" spc="-240" dirty="0" smtClean="0">
                <a:solidFill>
                  <a:srgbClr val="002939"/>
                </a:solidFill>
                <a:latin typeface="Times New Roman" panose="02020603050405020304" pitchFamily="18" charset="0"/>
                <a:cs typeface="Times New Roman" panose="02020603050405020304" pitchFamily="18" charset="0"/>
              </a:rPr>
              <a:t>hosts.</a:t>
            </a:r>
            <a:endParaRPr lang="en-US" dirty="0">
              <a:latin typeface="Times New Roman" panose="02020603050405020304" pitchFamily="18" charset="0"/>
              <a:cs typeface="Times New Roman" panose="02020603050405020304" pitchFamily="18" charset="0"/>
            </a:endParaRPr>
          </a:p>
          <a:p>
            <a:pPr marL="1262380" indent="-457200">
              <a:lnSpc>
                <a:spcPct val="100000"/>
              </a:lnSpc>
              <a:spcBef>
                <a:spcPts val="670"/>
              </a:spcBef>
              <a:buFont typeface="Wingdings" panose="05000000000000000000" pitchFamily="2" charset="2"/>
              <a:buChar char="Ø"/>
            </a:pPr>
            <a:r>
              <a:rPr lang="en-US" b="1" spc="-305" dirty="0" smtClean="0">
                <a:solidFill>
                  <a:srgbClr val="002939"/>
                </a:solidFill>
                <a:latin typeface="Times New Roman" panose="02020603050405020304" pitchFamily="18" charset="0"/>
                <a:cs typeface="Times New Roman" panose="02020603050405020304" pitchFamily="18" charset="0"/>
              </a:rPr>
              <a:t>Connecting </a:t>
            </a:r>
            <a:r>
              <a:rPr lang="en-US" b="1" spc="-300" dirty="0">
                <a:solidFill>
                  <a:srgbClr val="002939"/>
                </a:solidFill>
                <a:latin typeface="Times New Roman" panose="02020603050405020304" pitchFamily="18" charset="0"/>
                <a:cs typeface="Times New Roman" panose="02020603050405020304" pitchFamily="18" charset="0"/>
              </a:rPr>
              <a:t>Devices </a:t>
            </a:r>
            <a:r>
              <a:rPr lang="en-US" spc="365" dirty="0" smtClean="0">
                <a:solidFill>
                  <a:srgbClr val="002939"/>
                </a:solidFill>
                <a:latin typeface="Times New Roman" panose="02020603050405020304" pitchFamily="18" charset="0"/>
                <a:cs typeface="Times New Roman" panose="02020603050405020304" pitchFamily="18" charset="0"/>
              </a:rPr>
              <a:t>–</a:t>
            </a:r>
            <a:r>
              <a:rPr lang="en-US" spc="-295" dirty="0" smtClean="0">
                <a:solidFill>
                  <a:srgbClr val="002939"/>
                </a:solidFill>
                <a:latin typeface="Times New Roman" panose="02020603050405020304" pitchFamily="18" charset="0"/>
                <a:cs typeface="Times New Roman" panose="02020603050405020304" pitchFamily="18" charset="0"/>
              </a:rPr>
              <a:t>routers</a:t>
            </a:r>
            <a:r>
              <a:rPr lang="en-US" spc="-295" dirty="0">
                <a:solidFill>
                  <a:srgbClr val="002939"/>
                </a:solidFill>
                <a:latin typeface="Times New Roman" panose="02020603050405020304" pitchFamily="18" charset="0"/>
                <a:cs typeface="Times New Roman" panose="02020603050405020304" pitchFamily="18" charset="0"/>
              </a:rPr>
              <a:t>, </a:t>
            </a:r>
            <a:r>
              <a:rPr lang="en-US" spc="-265" dirty="0">
                <a:solidFill>
                  <a:srgbClr val="002939"/>
                </a:solidFill>
                <a:latin typeface="Times New Roman" panose="02020603050405020304" pitchFamily="18" charset="0"/>
                <a:cs typeface="Times New Roman" panose="02020603050405020304" pitchFamily="18" charset="0"/>
              </a:rPr>
              <a:t>switches </a:t>
            </a:r>
            <a:r>
              <a:rPr lang="en-US" spc="-215" dirty="0">
                <a:solidFill>
                  <a:srgbClr val="002939"/>
                </a:solidFill>
                <a:latin typeface="Times New Roman" panose="02020603050405020304" pitchFamily="18" charset="0"/>
                <a:cs typeface="Times New Roman" panose="02020603050405020304" pitchFamily="18" charset="0"/>
              </a:rPr>
              <a:t>and</a:t>
            </a:r>
            <a:r>
              <a:rPr lang="en-US" spc="-170" dirty="0">
                <a:solidFill>
                  <a:srgbClr val="002939"/>
                </a:solidFill>
                <a:latin typeface="Times New Roman" panose="02020603050405020304" pitchFamily="18" charset="0"/>
                <a:cs typeface="Times New Roman" panose="02020603050405020304" pitchFamily="18" charset="0"/>
              </a:rPr>
              <a:t> </a:t>
            </a:r>
            <a:r>
              <a:rPr lang="en-US" spc="-245" dirty="0" smtClean="0">
                <a:solidFill>
                  <a:srgbClr val="002939"/>
                </a:solidFill>
                <a:latin typeface="Times New Roman" panose="02020603050405020304" pitchFamily="18" charset="0"/>
                <a:cs typeface="Times New Roman" panose="02020603050405020304" pitchFamily="18" charset="0"/>
              </a:rPr>
              <a:t>modems.</a:t>
            </a:r>
          </a:p>
          <a:p>
            <a:pPr marL="1262380" indent="-457200">
              <a:lnSpc>
                <a:spcPct val="100000"/>
              </a:lnSpc>
              <a:spcBef>
                <a:spcPts val="670"/>
              </a:spcBef>
              <a:buFont typeface="Arial" panose="020B0604020202020204" pitchFamily="34" charset="0"/>
              <a:buChar char="•"/>
            </a:pPr>
            <a:r>
              <a:rPr lang="en-US" dirty="0"/>
              <a:t>The computers on a network may be linked through </a:t>
            </a:r>
            <a:r>
              <a:rPr lang="en-US" b="1" dirty="0"/>
              <a:t>cables</a:t>
            </a:r>
            <a:r>
              <a:rPr lang="en-US" dirty="0"/>
              <a:t>, telephone lines, radio waves</a:t>
            </a:r>
            <a:r>
              <a:rPr lang="en-US" dirty="0" smtClean="0"/>
              <a:t>, satellites. </a:t>
            </a:r>
          </a:p>
          <a:p>
            <a:pPr marL="1262380" indent="-457200">
              <a:lnSpc>
                <a:spcPct val="100000"/>
              </a:lnSpc>
              <a:spcBef>
                <a:spcPts val="670"/>
              </a:spcBef>
              <a:buFont typeface="Arial" panose="020B0604020202020204" pitchFamily="34" charset="0"/>
              <a:buChar char="•"/>
            </a:pPr>
            <a:r>
              <a:rPr lang="en-US" dirty="0"/>
              <a:t>Networking involves installing </a:t>
            </a:r>
            <a:r>
              <a:rPr lang="en-US" b="1" dirty="0"/>
              <a:t>network cards </a:t>
            </a:r>
            <a:r>
              <a:rPr lang="en-US" dirty="0"/>
              <a:t>in each computer.</a:t>
            </a: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97327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2400"/>
            <a:ext cx="8568841" cy="627736"/>
          </a:xfrm>
          <a:prstGeom prst="rect">
            <a:avLst/>
          </a:prstGeom>
        </p:spPr>
        <p:txBody>
          <a:bodyPr vert="horz" wrap="square" lIns="0" tIns="12065" rIns="0" bIns="0" rtlCol="0">
            <a:spAutoFit/>
          </a:bodyPr>
          <a:lstStyle/>
          <a:p>
            <a:pPr marL="12700">
              <a:lnSpc>
                <a:spcPct val="100000"/>
              </a:lnSpc>
              <a:spcBef>
                <a:spcPts val="95"/>
              </a:spcBef>
            </a:pPr>
            <a:r>
              <a:rPr lang="en-IN" sz="4000" b="1" dirty="0" smtClean="0">
                <a:latin typeface="Times New Roman" panose="02020603050405020304" pitchFamily="18" charset="0"/>
                <a:cs typeface="Times New Roman" panose="02020603050405020304" pitchFamily="18" charset="0"/>
              </a:rPr>
              <a:t>DSL</a:t>
            </a:r>
            <a:endParaRPr sz="40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152400" y="1607261"/>
            <a:ext cx="8991600" cy="3755515"/>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sz="3200" spc="50" dirty="0">
                <a:latin typeface="Times New Roman" panose="02020603050405020304" pitchFamily="18" charset="0"/>
                <a:cs typeface="Times New Roman" panose="02020603050405020304" pitchFamily="18" charset="0"/>
              </a:rPr>
              <a:t>It </a:t>
            </a:r>
            <a:r>
              <a:rPr sz="3200" spc="-235" dirty="0">
                <a:latin typeface="Times New Roman" panose="02020603050405020304" pitchFamily="18" charset="0"/>
                <a:cs typeface="Times New Roman" panose="02020603050405020304" pitchFamily="18" charset="0"/>
              </a:rPr>
              <a:t>has </a:t>
            </a:r>
            <a:r>
              <a:rPr sz="3200" b="1" spc="10" dirty="0">
                <a:latin typeface="Times New Roman" panose="02020603050405020304" pitchFamily="18" charset="0"/>
                <a:cs typeface="Times New Roman" panose="02020603050405020304" pitchFamily="18" charset="0"/>
              </a:rPr>
              <a:t>two </a:t>
            </a:r>
            <a:r>
              <a:rPr sz="3200" b="1" spc="-70" dirty="0">
                <a:latin typeface="Times New Roman" panose="02020603050405020304" pitchFamily="18" charset="0"/>
                <a:cs typeface="Times New Roman" panose="02020603050405020304" pitchFamily="18" charset="0"/>
              </a:rPr>
              <a:t>major </a:t>
            </a:r>
            <a:r>
              <a:rPr sz="3200" b="1" spc="-185" dirty="0">
                <a:latin typeface="Times New Roman" panose="02020603050405020304" pitchFamily="18" charset="0"/>
                <a:cs typeface="Times New Roman" panose="02020603050405020304" pitchFamily="18" charset="0"/>
              </a:rPr>
              <a:t>advantages </a:t>
            </a:r>
            <a:r>
              <a:rPr sz="3200" spc="-140" dirty="0">
                <a:latin typeface="Times New Roman" panose="02020603050405020304" pitchFamily="18" charset="0"/>
                <a:cs typeface="Times New Roman" panose="02020603050405020304" pitchFamily="18" charset="0"/>
              </a:rPr>
              <a:t>compared </a:t>
            </a:r>
            <a:r>
              <a:rPr sz="3200" spc="20" dirty="0">
                <a:latin typeface="Times New Roman" panose="02020603050405020304" pitchFamily="18" charset="0"/>
                <a:cs typeface="Times New Roman" panose="02020603050405020304" pitchFamily="18" charset="0"/>
              </a:rPr>
              <a:t>to</a:t>
            </a:r>
            <a:r>
              <a:rPr sz="3200" spc="-615" dirty="0">
                <a:latin typeface="Times New Roman" panose="02020603050405020304" pitchFamily="18" charset="0"/>
                <a:cs typeface="Times New Roman" panose="02020603050405020304" pitchFamily="18" charset="0"/>
              </a:rPr>
              <a:t> </a:t>
            </a:r>
            <a:r>
              <a:rPr sz="3200" spc="-80" dirty="0">
                <a:latin typeface="Times New Roman" panose="02020603050405020304" pitchFamily="18" charset="0"/>
                <a:cs typeface="Times New Roman" panose="02020603050405020304" pitchFamily="18" charset="0"/>
              </a:rPr>
              <a:t>dial-  </a:t>
            </a:r>
            <a:r>
              <a:rPr sz="3200" spc="-105" dirty="0">
                <a:latin typeface="Times New Roman" panose="02020603050405020304" pitchFamily="18" charset="0"/>
                <a:cs typeface="Times New Roman" panose="02020603050405020304" pitchFamily="18" charset="0"/>
              </a:rPr>
              <a:t>up</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770"/>
              </a:spcBef>
              <a:buAutoNum type="arabicParenR"/>
              <a:tabLst>
                <a:tab pos="434975" algn="l"/>
              </a:tabLst>
            </a:pPr>
            <a:r>
              <a:rPr sz="3200" spc="50" dirty="0">
                <a:latin typeface="Times New Roman" panose="02020603050405020304" pitchFamily="18" charset="0"/>
                <a:cs typeface="Times New Roman" panose="02020603050405020304" pitchFamily="18" charset="0"/>
              </a:rPr>
              <a:t>It </a:t>
            </a:r>
            <a:r>
              <a:rPr sz="3200" spc="-204" dirty="0">
                <a:latin typeface="Times New Roman" panose="02020603050405020304" pitchFamily="18" charset="0"/>
                <a:cs typeface="Times New Roman" panose="02020603050405020304" pitchFamily="18" charset="0"/>
              </a:rPr>
              <a:t>can </a:t>
            </a:r>
            <a:r>
              <a:rPr sz="3200" b="1" spc="-55" dirty="0">
                <a:latin typeface="Times New Roman" panose="02020603050405020304" pitchFamily="18" charset="0"/>
                <a:cs typeface="Times New Roman" panose="02020603050405020304" pitchFamily="18" charset="0"/>
              </a:rPr>
              <a:t>transmit </a:t>
            </a:r>
            <a:r>
              <a:rPr sz="3200" b="1" spc="-125" dirty="0">
                <a:latin typeface="Times New Roman" panose="02020603050405020304" pitchFamily="18" charset="0"/>
                <a:cs typeface="Times New Roman" panose="02020603050405020304" pitchFamily="18" charset="0"/>
              </a:rPr>
              <a:t>data</a:t>
            </a:r>
            <a:r>
              <a:rPr sz="3200" spc="-125" dirty="0">
                <a:latin typeface="Times New Roman" panose="02020603050405020304" pitchFamily="18" charset="0"/>
                <a:cs typeface="Times New Roman" panose="02020603050405020304" pitchFamily="18" charset="0"/>
              </a:rPr>
              <a:t> </a:t>
            </a:r>
            <a:r>
              <a:rPr sz="3200" spc="-40" dirty="0">
                <a:latin typeface="Times New Roman" panose="02020603050405020304" pitchFamily="18" charset="0"/>
                <a:cs typeface="Times New Roman" panose="02020603050405020304" pitchFamily="18" charset="0"/>
              </a:rPr>
              <a:t>at </a:t>
            </a:r>
            <a:r>
              <a:rPr sz="3200" spc="-140" dirty="0">
                <a:latin typeface="Times New Roman" panose="02020603050405020304" pitchFamily="18" charset="0"/>
                <a:cs typeface="Times New Roman" panose="02020603050405020304" pitchFamily="18" charset="0"/>
              </a:rPr>
              <a:t>much </a:t>
            </a:r>
            <a:r>
              <a:rPr sz="3200" b="1" spc="-100" dirty="0" smtClean="0">
                <a:latin typeface="Times New Roman" panose="02020603050405020304" pitchFamily="18" charset="0"/>
                <a:cs typeface="Times New Roman" panose="02020603050405020304" pitchFamily="18" charset="0"/>
              </a:rPr>
              <a:t>higher</a:t>
            </a:r>
            <a:r>
              <a:rPr lang="en-IN" sz="3200" b="1" spc="-100" dirty="0" smtClean="0">
                <a:latin typeface="Times New Roman" panose="02020603050405020304" pitchFamily="18" charset="0"/>
                <a:cs typeface="Times New Roman" panose="02020603050405020304" pitchFamily="18" charset="0"/>
              </a:rPr>
              <a:t> </a:t>
            </a:r>
            <a:r>
              <a:rPr sz="3200" b="1" spc="-625" dirty="0" smtClean="0">
                <a:latin typeface="Times New Roman" panose="02020603050405020304" pitchFamily="18" charset="0"/>
                <a:cs typeface="Times New Roman" panose="02020603050405020304" pitchFamily="18" charset="0"/>
              </a:rPr>
              <a:t> </a:t>
            </a:r>
            <a:r>
              <a:rPr sz="3200" b="1" spc="-135" dirty="0" smtClean="0">
                <a:latin typeface="Times New Roman" panose="02020603050405020304" pitchFamily="18" charset="0"/>
                <a:cs typeface="Times New Roman" panose="02020603050405020304" pitchFamily="18" charset="0"/>
              </a:rPr>
              <a:t>rates</a:t>
            </a:r>
            <a:r>
              <a:rPr lang="en-IN" sz="3200" spc="-13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marR="695960" indent="-342900">
              <a:lnSpc>
                <a:spcPct val="100000"/>
              </a:lnSpc>
              <a:spcBef>
                <a:spcPts val="760"/>
              </a:spcBef>
              <a:buAutoNum type="arabicParenR"/>
              <a:tabLst>
                <a:tab pos="403225" algn="l"/>
              </a:tabLst>
            </a:pPr>
            <a:r>
              <a:rPr sz="3200" spc="-110" dirty="0">
                <a:latin typeface="Times New Roman" panose="02020603050405020304" pitchFamily="18" charset="0"/>
                <a:cs typeface="Times New Roman" panose="02020603050405020304" pitchFamily="18" charset="0"/>
              </a:rPr>
              <a:t>Phone </a:t>
            </a:r>
            <a:r>
              <a:rPr sz="3200" spc="-190" dirty="0">
                <a:latin typeface="Times New Roman" panose="02020603050405020304" pitchFamily="18" charset="0"/>
                <a:cs typeface="Times New Roman" panose="02020603050405020304" pitchFamily="18" charset="0"/>
              </a:rPr>
              <a:t>calls </a:t>
            </a:r>
            <a:r>
              <a:rPr sz="3200" spc="-185" dirty="0">
                <a:latin typeface="Times New Roman" panose="02020603050405020304" pitchFamily="18" charset="0"/>
                <a:cs typeface="Times New Roman" panose="02020603050405020304" pitchFamily="18" charset="0"/>
              </a:rPr>
              <a:t>and </a:t>
            </a:r>
            <a:r>
              <a:rPr sz="3200" spc="-150" dirty="0">
                <a:latin typeface="Times New Roman" panose="02020603050405020304" pitchFamily="18" charset="0"/>
                <a:cs typeface="Times New Roman" panose="02020603050405020304" pitchFamily="18" charset="0"/>
              </a:rPr>
              <a:t>surfing </a:t>
            </a:r>
            <a:r>
              <a:rPr sz="3200" spc="-165" dirty="0">
                <a:latin typeface="Times New Roman" panose="02020603050405020304" pitchFamily="18" charset="0"/>
                <a:cs typeface="Times New Roman" panose="02020603050405020304" pitchFamily="18" charset="0"/>
              </a:rPr>
              <a:t>the </a:t>
            </a:r>
            <a:r>
              <a:rPr sz="3200" spc="-150" dirty="0">
                <a:latin typeface="Times New Roman" panose="02020603050405020304" pitchFamily="18" charset="0"/>
                <a:cs typeface="Times New Roman" panose="02020603050405020304" pitchFamily="18" charset="0"/>
              </a:rPr>
              <a:t>internet </a:t>
            </a:r>
            <a:r>
              <a:rPr sz="3200" spc="-195" dirty="0">
                <a:latin typeface="Times New Roman" panose="02020603050405020304" pitchFamily="18" charset="0"/>
                <a:cs typeface="Times New Roman" panose="02020603050405020304" pitchFamily="18" charset="0"/>
              </a:rPr>
              <a:t>can </a:t>
            </a:r>
            <a:r>
              <a:rPr sz="3200" spc="-175" dirty="0">
                <a:latin typeface="Times New Roman" panose="02020603050405020304" pitchFamily="18" charset="0"/>
                <a:cs typeface="Times New Roman" panose="02020603050405020304" pitchFamily="18" charset="0"/>
              </a:rPr>
              <a:t>be </a:t>
            </a:r>
            <a:r>
              <a:rPr sz="3200" spc="-105" dirty="0">
                <a:latin typeface="Times New Roman" panose="02020603050405020304" pitchFamily="18" charset="0"/>
                <a:cs typeface="Times New Roman" panose="02020603050405020304" pitchFamily="18" charset="0"/>
              </a:rPr>
              <a:t>done  </a:t>
            </a:r>
            <a:r>
              <a:rPr sz="3200" b="1" spc="-185" dirty="0">
                <a:latin typeface="Times New Roman" panose="02020603050405020304" pitchFamily="18" charset="0"/>
                <a:cs typeface="Times New Roman" panose="02020603050405020304" pitchFamily="18" charset="0"/>
              </a:rPr>
              <a:t>simultaneously. </a:t>
            </a:r>
            <a:r>
              <a:rPr sz="3200" spc="-85" dirty="0">
                <a:latin typeface="Times New Roman" panose="02020603050405020304" pitchFamily="18" charset="0"/>
                <a:cs typeface="Times New Roman" panose="02020603050405020304" pitchFamily="18" charset="0"/>
              </a:rPr>
              <a:t>Using</a:t>
            </a:r>
            <a:r>
              <a:rPr sz="3200" spc="-235" dirty="0">
                <a:latin typeface="Times New Roman" panose="02020603050405020304" pitchFamily="18" charset="0"/>
                <a:cs typeface="Times New Roman" panose="02020603050405020304" pitchFamily="18" charset="0"/>
              </a:rPr>
              <a:t> </a:t>
            </a:r>
            <a:r>
              <a:rPr sz="3200" b="1" spc="-15" dirty="0">
                <a:latin typeface="Times New Roman" panose="02020603050405020304" pitchFamily="18" charset="0"/>
                <a:cs typeface="Times New Roman" panose="02020603050405020304" pitchFamily="18" charset="0"/>
              </a:rPr>
              <a:t>splitter</a:t>
            </a:r>
            <a:endParaRPr sz="3200" dirty="0">
              <a:latin typeface="Times New Roman" panose="02020603050405020304" pitchFamily="18" charset="0"/>
              <a:cs typeface="Times New Roman" panose="02020603050405020304" pitchFamily="18" charset="0"/>
            </a:endParaRPr>
          </a:p>
          <a:p>
            <a:pPr marL="355600" marR="132715" indent="-342900">
              <a:lnSpc>
                <a:spcPct val="100000"/>
              </a:lnSpc>
              <a:spcBef>
                <a:spcPts val="675"/>
              </a:spcBef>
              <a:buFont typeface="Arial"/>
              <a:buChar char="•"/>
              <a:tabLst>
                <a:tab pos="355600" algn="l"/>
                <a:tab pos="356235" algn="l"/>
              </a:tabLst>
            </a:pPr>
            <a:r>
              <a:rPr sz="3200" spc="-90" dirty="0" smtClean="0">
                <a:latin typeface="Times New Roman" panose="02020603050405020304" pitchFamily="18" charset="0"/>
                <a:cs typeface="Times New Roman" panose="02020603050405020304" pitchFamily="18" charset="0"/>
              </a:rPr>
              <a:t>Now</a:t>
            </a:r>
            <a:r>
              <a:rPr lang="en-IN" sz="3200" spc="-90" dirty="0" smtClean="0">
                <a:latin typeface="Times New Roman" panose="02020603050405020304" pitchFamily="18" charset="0"/>
                <a:cs typeface="Times New Roman" panose="02020603050405020304" pitchFamily="18" charset="0"/>
              </a:rPr>
              <a:t> </a:t>
            </a:r>
            <a:r>
              <a:rPr sz="3200" spc="-90" dirty="0" smtClean="0">
                <a:latin typeface="Times New Roman" panose="02020603050405020304" pitchFamily="18" charset="0"/>
                <a:cs typeface="Times New Roman" panose="02020603050405020304" pitchFamily="18" charset="0"/>
              </a:rPr>
              <a:t>a</a:t>
            </a:r>
            <a:r>
              <a:rPr lang="en-IN" sz="3200" spc="-90" dirty="0" smtClean="0">
                <a:latin typeface="Times New Roman" panose="02020603050405020304" pitchFamily="18" charset="0"/>
                <a:cs typeface="Times New Roman" panose="02020603050405020304" pitchFamily="18" charset="0"/>
              </a:rPr>
              <a:t> </a:t>
            </a:r>
            <a:r>
              <a:rPr sz="3200" spc="-90" dirty="0" smtClean="0">
                <a:latin typeface="Times New Roman" panose="02020603050405020304" pitchFamily="18" charset="0"/>
                <a:cs typeface="Times New Roman" panose="02020603050405020304" pitchFamily="18" charset="0"/>
              </a:rPr>
              <a:t>days </a:t>
            </a:r>
            <a:r>
              <a:rPr sz="3200" spc="75" dirty="0">
                <a:latin typeface="Times New Roman" panose="02020603050405020304" pitchFamily="18" charset="0"/>
                <a:cs typeface="Times New Roman" panose="02020603050405020304" pitchFamily="18" charset="0"/>
              </a:rPr>
              <a:t>VDSL </a:t>
            </a:r>
            <a:r>
              <a:rPr sz="3200" spc="-120" dirty="0">
                <a:latin typeface="Times New Roman" panose="02020603050405020304" pitchFamily="18" charset="0"/>
                <a:cs typeface="Times New Roman" panose="02020603050405020304" pitchFamily="18" charset="0"/>
              </a:rPr>
              <a:t>(very </a:t>
            </a:r>
            <a:r>
              <a:rPr sz="3200" spc="-170" dirty="0">
                <a:latin typeface="Times New Roman" panose="02020603050405020304" pitchFamily="18" charset="0"/>
                <a:cs typeface="Times New Roman" panose="02020603050405020304" pitchFamily="18" charset="0"/>
              </a:rPr>
              <a:t>high </a:t>
            </a:r>
            <a:r>
              <a:rPr sz="3200" spc="-145" dirty="0">
                <a:latin typeface="Times New Roman" panose="02020603050405020304" pitchFamily="18" charset="0"/>
                <a:cs typeface="Times New Roman" panose="02020603050405020304" pitchFamily="18" charset="0"/>
              </a:rPr>
              <a:t>speed </a:t>
            </a:r>
            <a:r>
              <a:rPr sz="3200" spc="-20" dirty="0">
                <a:latin typeface="Times New Roman" panose="02020603050405020304" pitchFamily="18" charset="0"/>
                <a:cs typeface="Times New Roman" panose="02020603050405020304" pitchFamily="18" charset="0"/>
              </a:rPr>
              <a:t>DSL)is </a:t>
            </a:r>
            <a:r>
              <a:rPr sz="3200" spc="-130" dirty="0">
                <a:latin typeface="Times New Roman" panose="02020603050405020304" pitchFamily="18" charset="0"/>
                <a:cs typeface="Times New Roman" panose="02020603050405020304" pitchFamily="18" charset="0"/>
              </a:rPr>
              <a:t>also  </a:t>
            </a:r>
            <a:r>
              <a:rPr sz="3200" spc="-229" dirty="0">
                <a:latin typeface="Times New Roman" panose="02020603050405020304" pitchFamily="18" charset="0"/>
                <a:cs typeface="Times New Roman" panose="02020603050405020304" pitchFamily="18" charset="0"/>
              </a:rPr>
              <a:t>available </a:t>
            </a:r>
            <a:r>
              <a:rPr sz="3200" spc="370" dirty="0">
                <a:latin typeface="Times New Roman" panose="02020603050405020304" pitchFamily="18" charset="0"/>
                <a:cs typeface="Times New Roman" panose="02020603050405020304" pitchFamily="18" charset="0"/>
              </a:rPr>
              <a:t>– </a:t>
            </a:r>
            <a:r>
              <a:rPr sz="3200" spc="-185" dirty="0">
                <a:latin typeface="Times New Roman" panose="02020603050405020304" pitchFamily="18" charset="0"/>
                <a:cs typeface="Times New Roman" panose="02020603050405020304" pitchFamily="18" charset="0"/>
              </a:rPr>
              <a:t>it </a:t>
            </a:r>
            <a:r>
              <a:rPr sz="3200" spc="-114" dirty="0">
                <a:latin typeface="Times New Roman" panose="02020603050405020304" pitchFamily="18" charset="0"/>
                <a:cs typeface="Times New Roman" panose="02020603050405020304" pitchFamily="18" charset="0"/>
              </a:rPr>
              <a:t>provides </a:t>
            </a:r>
            <a:r>
              <a:rPr sz="3200" spc="-70" dirty="0">
                <a:latin typeface="Times New Roman" panose="02020603050405020304" pitchFamily="18" charset="0"/>
                <a:cs typeface="Times New Roman" panose="02020603050405020304" pitchFamily="18" charset="0"/>
              </a:rPr>
              <a:t>12 </a:t>
            </a:r>
            <a:r>
              <a:rPr sz="3200" spc="370"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55 </a:t>
            </a:r>
            <a:r>
              <a:rPr sz="3200" spc="-45" dirty="0">
                <a:latin typeface="Times New Roman" panose="02020603050405020304" pitchFamily="18" charset="0"/>
                <a:cs typeface="Times New Roman" panose="02020603050405020304" pitchFamily="18" charset="0"/>
              </a:rPr>
              <a:t>Mbps</a:t>
            </a:r>
            <a:r>
              <a:rPr sz="3200" spc="-600" dirty="0">
                <a:latin typeface="Times New Roman" panose="02020603050405020304" pitchFamily="18" charset="0"/>
                <a:cs typeface="Times New Roman" panose="02020603050405020304" pitchFamily="18" charset="0"/>
              </a:rPr>
              <a:t> </a:t>
            </a:r>
            <a:r>
              <a:rPr sz="3200" spc="-105" dirty="0">
                <a:latin typeface="Times New Roman" panose="02020603050405020304" pitchFamily="18" charset="0"/>
                <a:cs typeface="Times New Roman" panose="02020603050405020304" pitchFamily="18" charset="0"/>
              </a:rPr>
              <a:t>for </a:t>
            </a:r>
            <a:r>
              <a:rPr sz="3200" spc="-125" dirty="0">
                <a:latin typeface="Times New Roman" panose="02020603050405020304" pitchFamily="18" charset="0"/>
                <a:cs typeface="Times New Roman" panose="02020603050405020304" pitchFamily="18" charset="0"/>
              </a:rPr>
              <a:t>downstream  </a:t>
            </a:r>
            <a:r>
              <a:rPr sz="3200" spc="-185" dirty="0">
                <a:latin typeface="Times New Roman" panose="02020603050405020304" pitchFamily="18" charset="0"/>
                <a:cs typeface="Times New Roman" panose="02020603050405020304" pitchFamily="18" charset="0"/>
              </a:rPr>
              <a:t>and </a:t>
            </a:r>
            <a:r>
              <a:rPr sz="3200" spc="-190" dirty="0">
                <a:latin typeface="Times New Roman" panose="02020603050405020304" pitchFamily="18" charset="0"/>
                <a:cs typeface="Times New Roman" panose="02020603050405020304" pitchFamily="18" charset="0"/>
              </a:rPr>
              <a:t>1.6 </a:t>
            </a:r>
            <a:r>
              <a:rPr sz="3200" spc="365"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20 </a:t>
            </a:r>
            <a:r>
              <a:rPr sz="3200" spc="-45" dirty="0">
                <a:latin typeface="Times New Roman" panose="02020603050405020304" pitchFamily="18" charset="0"/>
                <a:cs typeface="Times New Roman" panose="02020603050405020304" pitchFamily="18" charset="0"/>
              </a:rPr>
              <a:t>Mbps </a:t>
            </a:r>
            <a:r>
              <a:rPr sz="3200" spc="-105" dirty="0">
                <a:latin typeface="Times New Roman" panose="02020603050405020304" pitchFamily="18" charset="0"/>
                <a:cs typeface="Times New Roman" panose="02020603050405020304" pitchFamily="18" charset="0"/>
              </a:rPr>
              <a:t>for</a:t>
            </a:r>
            <a:r>
              <a:rPr sz="3200" spc="-285" dirty="0">
                <a:latin typeface="Times New Roman" panose="02020603050405020304" pitchFamily="18" charset="0"/>
                <a:cs typeface="Times New Roman" panose="02020603050405020304" pitchFamily="18" charset="0"/>
              </a:rPr>
              <a:t> </a:t>
            </a:r>
            <a:r>
              <a:rPr sz="3200" spc="-150" dirty="0">
                <a:latin typeface="Times New Roman" panose="02020603050405020304" pitchFamily="18" charset="0"/>
                <a:cs typeface="Times New Roman" panose="02020603050405020304" pitchFamily="18" charset="0"/>
              </a:rPr>
              <a:t>upstream</a:t>
            </a:r>
            <a:endParaRPr sz="32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842721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spc="-60" dirty="0">
                <a:solidFill>
                  <a:srgbClr val="888888"/>
                </a:solidFill>
                <a:latin typeface="Arial"/>
                <a:cs typeface="Arial"/>
              </a:rPr>
              <a:t>47</a:t>
            </a:r>
            <a:endParaRPr sz="1200">
              <a:latin typeface="Arial"/>
              <a:cs typeface="Aria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66333"/>
            <a:ext cx="8839200" cy="689932"/>
          </a:xfrm>
          <a:prstGeom prst="rect">
            <a:avLst/>
          </a:prstGeom>
        </p:spPr>
        <p:txBody>
          <a:bodyPr vert="horz" wrap="square" lIns="0" tIns="12700" rIns="0" bIns="0" rtlCol="0">
            <a:spAutoFit/>
          </a:bodyPr>
          <a:lstStyle/>
          <a:p>
            <a:pPr marL="12700">
              <a:lnSpc>
                <a:spcPct val="100000"/>
              </a:lnSpc>
              <a:spcBef>
                <a:spcPts val="100"/>
              </a:spcBef>
            </a:pPr>
            <a:r>
              <a:rPr spc="-90" dirty="0">
                <a:solidFill>
                  <a:srgbClr val="000099"/>
                </a:solidFill>
                <a:latin typeface="Times New Roman" panose="02020603050405020304" pitchFamily="18" charset="0"/>
                <a:cs typeface="Times New Roman" panose="02020603050405020304" pitchFamily="18" charset="0"/>
              </a:rPr>
              <a:t>Access </a:t>
            </a:r>
            <a:r>
              <a:rPr spc="-295" dirty="0">
                <a:solidFill>
                  <a:srgbClr val="000099"/>
                </a:solidFill>
                <a:latin typeface="Times New Roman" panose="02020603050405020304" pitchFamily="18" charset="0"/>
                <a:cs typeface="Times New Roman" panose="02020603050405020304" pitchFamily="18" charset="0"/>
              </a:rPr>
              <a:t>net: </a:t>
            </a:r>
            <a:r>
              <a:rPr spc="-260" dirty="0">
                <a:solidFill>
                  <a:srgbClr val="000099"/>
                </a:solidFill>
                <a:latin typeface="Times New Roman" panose="02020603050405020304" pitchFamily="18" charset="0"/>
                <a:cs typeface="Times New Roman" panose="02020603050405020304" pitchFamily="18" charset="0"/>
              </a:rPr>
              <a:t>cable</a:t>
            </a:r>
            <a:r>
              <a:rPr spc="-275" dirty="0">
                <a:solidFill>
                  <a:srgbClr val="000099"/>
                </a:solidFill>
                <a:latin typeface="Times New Roman" panose="02020603050405020304" pitchFamily="18" charset="0"/>
                <a:cs typeface="Times New Roman" panose="02020603050405020304" pitchFamily="18" charset="0"/>
              </a:rPr>
              <a:t> </a:t>
            </a:r>
            <a:r>
              <a:rPr spc="-114" dirty="0">
                <a:solidFill>
                  <a:srgbClr val="000099"/>
                </a:solidFill>
                <a:latin typeface="Times New Roman" panose="02020603050405020304" pitchFamily="18" charset="0"/>
                <a:cs typeface="Times New Roman" panose="02020603050405020304" pitchFamily="18" charset="0"/>
              </a:rPr>
              <a:t>network</a:t>
            </a:r>
            <a:endParaRPr dirty="0">
              <a:latin typeface="Times New Roman" panose="02020603050405020304" pitchFamily="18" charset="0"/>
              <a:cs typeface="Times New Roman" panose="02020603050405020304" pitchFamily="18" charset="0"/>
            </a:endParaRPr>
          </a:p>
        </p:txBody>
      </p:sp>
      <p:sp>
        <p:nvSpPr>
          <p:cNvPr id="3" name="object 3"/>
          <p:cNvSpPr/>
          <p:nvPr/>
        </p:nvSpPr>
        <p:spPr>
          <a:xfrm>
            <a:off x="656844" y="1650492"/>
            <a:ext cx="1793875" cy="927100"/>
          </a:xfrm>
          <a:custGeom>
            <a:avLst/>
            <a:gdLst/>
            <a:ahLst/>
            <a:cxnLst/>
            <a:rect l="l" t="t" r="r" b="b"/>
            <a:pathLst>
              <a:path w="1793875" h="927100">
                <a:moveTo>
                  <a:pt x="0" y="926591"/>
                </a:moveTo>
                <a:lnTo>
                  <a:pt x="1793748" y="926591"/>
                </a:lnTo>
                <a:lnTo>
                  <a:pt x="1793748" y="0"/>
                </a:lnTo>
                <a:lnTo>
                  <a:pt x="0" y="0"/>
                </a:lnTo>
                <a:lnTo>
                  <a:pt x="0" y="926591"/>
                </a:lnTo>
                <a:close/>
              </a:path>
            </a:pathLst>
          </a:custGeom>
          <a:solidFill>
            <a:srgbClr val="DDDDDD"/>
          </a:solidFill>
        </p:spPr>
        <p:txBody>
          <a:bodyPr wrap="square" lIns="0" tIns="0" rIns="0" bIns="0" rtlCol="0"/>
          <a:lstStyle/>
          <a:p>
            <a:endParaRPr/>
          </a:p>
        </p:txBody>
      </p:sp>
      <p:sp>
        <p:nvSpPr>
          <p:cNvPr id="4" name="object 4"/>
          <p:cNvSpPr/>
          <p:nvPr/>
        </p:nvSpPr>
        <p:spPr>
          <a:xfrm>
            <a:off x="954024" y="2202942"/>
            <a:ext cx="350520" cy="0"/>
          </a:xfrm>
          <a:custGeom>
            <a:avLst/>
            <a:gdLst/>
            <a:ahLst/>
            <a:cxnLst/>
            <a:rect l="l" t="t" r="r" b="b"/>
            <a:pathLst>
              <a:path w="350519">
                <a:moveTo>
                  <a:pt x="0" y="0"/>
                </a:moveTo>
                <a:lnTo>
                  <a:pt x="350519" y="0"/>
                </a:lnTo>
              </a:path>
            </a:pathLst>
          </a:custGeom>
          <a:ln w="10668">
            <a:solidFill>
              <a:srgbClr val="000000"/>
            </a:solidFill>
          </a:ln>
        </p:spPr>
        <p:txBody>
          <a:bodyPr wrap="square" lIns="0" tIns="0" rIns="0" bIns="0" rtlCol="0"/>
          <a:lstStyle/>
          <a:p>
            <a:endParaRPr/>
          </a:p>
        </p:txBody>
      </p:sp>
      <p:sp>
        <p:nvSpPr>
          <p:cNvPr id="5" name="object 5"/>
          <p:cNvSpPr txBox="1"/>
          <p:nvPr/>
        </p:nvSpPr>
        <p:spPr>
          <a:xfrm>
            <a:off x="1305560" y="2335479"/>
            <a:ext cx="407034" cy="240029"/>
          </a:xfrm>
          <a:prstGeom prst="rect">
            <a:avLst/>
          </a:prstGeom>
        </p:spPr>
        <p:txBody>
          <a:bodyPr vert="horz" wrap="square" lIns="0" tIns="13335" rIns="0" bIns="0" rtlCol="0">
            <a:spAutoFit/>
          </a:bodyPr>
          <a:lstStyle/>
          <a:p>
            <a:pPr marL="12700">
              <a:lnSpc>
                <a:spcPct val="100000"/>
              </a:lnSpc>
              <a:spcBef>
                <a:spcPts val="105"/>
              </a:spcBef>
            </a:pPr>
            <a:r>
              <a:rPr sz="1400" spc="-130" dirty="0">
                <a:latin typeface="Arial"/>
                <a:cs typeface="Arial"/>
              </a:rPr>
              <a:t>c</a:t>
            </a:r>
            <a:r>
              <a:rPr sz="1400" spc="-75" dirty="0">
                <a:latin typeface="Arial"/>
                <a:cs typeface="Arial"/>
              </a:rPr>
              <a:t>a</a:t>
            </a:r>
            <a:r>
              <a:rPr sz="1400" spc="-85" dirty="0">
                <a:latin typeface="Arial"/>
                <a:cs typeface="Arial"/>
              </a:rPr>
              <a:t>b</a:t>
            </a:r>
            <a:r>
              <a:rPr sz="1400" spc="-35" dirty="0">
                <a:latin typeface="Arial"/>
                <a:cs typeface="Arial"/>
              </a:rPr>
              <a:t>le</a:t>
            </a:r>
            <a:endParaRPr sz="1400">
              <a:latin typeface="Arial"/>
              <a:cs typeface="Arial"/>
            </a:endParaRPr>
          </a:p>
        </p:txBody>
      </p:sp>
      <p:sp>
        <p:nvSpPr>
          <p:cNvPr id="6" name="object 6"/>
          <p:cNvSpPr txBox="1"/>
          <p:nvPr/>
        </p:nvSpPr>
        <p:spPr>
          <a:xfrm>
            <a:off x="1215644" y="2506726"/>
            <a:ext cx="586105" cy="239395"/>
          </a:xfrm>
          <a:prstGeom prst="rect">
            <a:avLst/>
          </a:prstGeom>
        </p:spPr>
        <p:txBody>
          <a:bodyPr vert="horz" wrap="square" lIns="0" tIns="13335" rIns="0" bIns="0" rtlCol="0">
            <a:spAutoFit/>
          </a:bodyPr>
          <a:lstStyle/>
          <a:p>
            <a:pPr marL="12700">
              <a:lnSpc>
                <a:spcPct val="100000"/>
              </a:lnSpc>
              <a:spcBef>
                <a:spcPts val="105"/>
              </a:spcBef>
            </a:pPr>
            <a:r>
              <a:rPr sz="1400" spc="-60" dirty="0">
                <a:latin typeface="Arial"/>
                <a:cs typeface="Arial"/>
              </a:rPr>
              <a:t>modem</a:t>
            </a:r>
            <a:endParaRPr sz="1400">
              <a:latin typeface="Arial"/>
              <a:cs typeface="Arial"/>
            </a:endParaRPr>
          </a:p>
        </p:txBody>
      </p:sp>
      <p:sp>
        <p:nvSpPr>
          <p:cNvPr id="7" name="object 7"/>
          <p:cNvSpPr txBox="1"/>
          <p:nvPr/>
        </p:nvSpPr>
        <p:spPr>
          <a:xfrm>
            <a:off x="1873376" y="2337562"/>
            <a:ext cx="535940" cy="23939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Arial"/>
                <a:cs typeface="Arial"/>
              </a:rPr>
              <a:t>splitter</a:t>
            </a:r>
            <a:endParaRPr sz="1400">
              <a:latin typeface="Arial"/>
              <a:cs typeface="Arial"/>
            </a:endParaRPr>
          </a:p>
        </p:txBody>
      </p:sp>
      <p:sp>
        <p:nvSpPr>
          <p:cNvPr id="8" name="object 8"/>
          <p:cNvSpPr/>
          <p:nvPr/>
        </p:nvSpPr>
        <p:spPr>
          <a:xfrm>
            <a:off x="1304544" y="2153411"/>
            <a:ext cx="614680" cy="144780"/>
          </a:xfrm>
          <a:custGeom>
            <a:avLst/>
            <a:gdLst/>
            <a:ahLst/>
            <a:cxnLst/>
            <a:rect l="l" t="t" r="r" b="b"/>
            <a:pathLst>
              <a:path w="614680" h="144780">
                <a:moveTo>
                  <a:pt x="0" y="144779"/>
                </a:moveTo>
                <a:lnTo>
                  <a:pt x="614171" y="144779"/>
                </a:lnTo>
                <a:lnTo>
                  <a:pt x="614171" y="0"/>
                </a:lnTo>
                <a:lnTo>
                  <a:pt x="0" y="0"/>
                </a:lnTo>
                <a:lnTo>
                  <a:pt x="0" y="144779"/>
                </a:lnTo>
                <a:close/>
              </a:path>
            </a:pathLst>
          </a:custGeom>
          <a:solidFill>
            <a:srgbClr val="FFFF99"/>
          </a:solidFill>
        </p:spPr>
        <p:txBody>
          <a:bodyPr wrap="square" lIns="0" tIns="0" rIns="0" bIns="0" rtlCol="0"/>
          <a:lstStyle/>
          <a:p>
            <a:endParaRPr/>
          </a:p>
        </p:txBody>
      </p:sp>
      <p:sp>
        <p:nvSpPr>
          <p:cNvPr id="9" name="object 9"/>
          <p:cNvSpPr/>
          <p:nvPr/>
        </p:nvSpPr>
        <p:spPr>
          <a:xfrm>
            <a:off x="1304544" y="2153411"/>
            <a:ext cx="614680" cy="144780"/>
          </a:xfrm>
          <a:custGeom>
            <a:avLst/>
            <a:gdLst/>
            <a:ahLst/>
            <a:cxnLst/>
            <a:rect l="l" t="t" r="r" b="b"/>
            <a:pathLst>
              <a:path w="614680" h="144780">
                <a:moveTo>
                  <a:pt x="0" y="144779"/>
                </a:moveTo>
                <a:lnTo>
                  <a:pt x="614171" y="144779"/>
                </a:lnTo>
                <a:lnTo>
                  <a:pt x="614171" y="0"/>
                </a:lnTo>
                <a:lnTo>
                  <a:pt x="0" y="0"/>
                </a:lnTo>
                <a:lnTo>
                  <a:pt x="0" y="144779"/>
                </a:lnTo>
                <a:close/>
              </a:path>
            </a:pathLst>
          </a:custGeom>
          <a:ln w="9144">
            <a:solidFill>
              <a:srgbClr val="000000"/>
            </a:solidFill>
          </a:ln>
        </p:spPr>
        <p:txBody>
          <a:bodyPr wrap="square" lIns="0" tIns="0" rIns="0" bIns="0" rtlCol="0"/>
          <a:lstStyle/>
          <a:p>
            <a:endParaRPr/>
          </a:p>
        </p:txBody>
      </p:sp>
      <p:sp>
        <p:nvSpPr>
          <p:cNvPr id="10" name="object 10"/>
          <p:cNvSpPr/>
          <p:nvPr/>
        </p:nvSpPr>
        <p:spPr>
          <a:xfrm>
            <a:off x="1356360" y="2197607"/>
            <a:ext cx="36830" cy="36830"/>
          </a:xfrm>
          <a:custGeom>
            <a:avLst/>
            <a:gdLst/>
            <a:ahLst/>
            <a:cxnLst/>
            <a:rect l="l" t="t" r="r" b="b"/>
            <a:pathLst>
              <a:path w="36830" h="36830">
                <a:moveTo>
                  <a:pt x="0" y="36575"/>
                </a:moveTo>
                <a:lnTo>
                  <a:pt x="36575" y="36575"/>
                </a:lnTo>
                <a:lnTo>
                  <a:pt x="36575" y="0"/>
                </a:lnTo>
                <a:lnTo>
                  <a:pt x="0" y="0"/>
                </a:lnTo>
                <a:lnTo>
                  <a:pt x="0" y="36575"/>
                </a:lnTo>
                <a:close/>
              </a:path>
            </a:pathLst>
          </a:custGeom>
          <a:solidFill>
            <a:srgbClr val="FF0000"/>
          </a:solidFill>
        </p:spPr>
        <p:txBody>
          <a:bodyPr wrap="square" lIns="0" tIns="0" rIns="0" bIns="0" rtlCol="0"/>
          <a:lstStyle/>
          <a:p>
            <a:endParaRPr/>
          </a:p>
        </p:txBody>
      </p:sp>
      <p:sp>
        <p:nvSpPr>
          <p:cNvPr id="11" name="object 11"/>
          <p:cNvSpPr/>
          <p:nvPr/>
        </p:nvSpPr>
        <p:spPr>
          <a:xfrm>
            <a:off x="1406652" y="2197607"/>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33CC33"/>
          </a:solidFill>
        </p:spPr>
        <p:txBody>
          <a:bodyPr wrap="square" lIns="0" tIns="0" rIns="0" bIns="0" rtlCol="0"/>
          <a:lstStyle/>
          <a:p>
            <a:endParaRPr/>
          </a:p>
        </p:txBody>
      </p:sp>
      <p:sp>
        <p:nvSpPr>
          <p:cNvPr id="12" name="object 12"/>
          <p:cNvSpPr/>
          <p:nvPr/>
        </p:nvSpPr>
        <p:spPr>
          <a:xfrm>
            <a:off x="1458467" y="2194560"/>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FF0000"/>
          </a:solidFill>
        </p:spPr>
        <p:txBody>
          <a:bodyPr wrap="square" lIns="0" tIns="0" rIns="0" bIns="0" rtlCol="0"/>
          <a:lstStyle/>
          <a:p>
            <a:endParaRPr/>
          </a:p>
        </p:txBody>
      </p:sp>
      <p:sp>
        <p:nvSpPr>
          <p:cNvPr id="13" name="object 13"/>
          <p:cNvSpPr/>
          <p:nvPr/>
        </p:nvSpPr>
        <p:spPr>
          <a:xfrm>
            <a:off x="1511808" y="2194560"/>
            <a:ext cx="40005" cy="36830"/>
          </a:xfrm>
          <a:custGeom>
            <a:avLst/>
            <a:gdLst/>
            <a:ahLst/>
            <a:cxnLst/>
            <a:rect l="l" t="t" r="r" b="b"/>
            <a:pathLst>
              <a:path w="40005" h="36830">
                <a:moveTo>
                  <a:pt x="0" y="36575"/>
                </a:moveTo>
                <a:lnTo>
                  <a:pt x="39624" y="36575"/>
                </a:lnTo>
                <a:lnTo>
                  <a:pt x="39624" y="0"/>
                </a:lnTo>
                <a:lnTo>
                  <a:pt x="0" y="0"/>
                </a:lnTo>
                <a:lnTo>
                  <a:pt x="0" y="36575"/>
                </a:lnTo>
                <a:close/>
              </a:path>
            </a:pathLst>
          </a:custGeom>
          <a:solidFill>
            <a:srgbClr val="FF0000"/>
          </a:solidFill>
        </p:spPr>
        <p:txBody>
          <a:bodyPr wrap="square" lIns="0" tIns="0" rIns="0" bIns="0" rtlCol="0"/>
          <a:lstStyle/>
          <a:p>
            <a:endParaRPr/>
          </a:p>
        </p:txBody>
      </p:sp>
      <p:sp>
        <p:nvSpPr>
          <p:cNvPr id="14" name="object 14"/>
          <p:cNvSpPr/>
          <p:nvPr/>
        </p:nvSpPr>
        <p:spPr>
          <a:xfrm>
            <a:off x="1304544" y="2078735"/>
            <a:ext cx="605155" cy="71755"/>
          </a:xfrm>
          <a:custGeom>
            <a:avLst/>
            <a:gdLst/>
            <a:ahLst/>
            <a:cxnLst/>
            <a:rect l="l" t="t" r="r" b="b"/>
            <a:pathLst>
              <a:path w="605155" h="71755">
                <a:moveTo>
                  <a:pt x="453770" y="0"/>
                </a:moveTo>
                <a:lnTo>
                  <a:pt x="151256" y="0"/>
                </a:lnTo>
                <a:lnTo>
                  <a:pt x="0" y="71627"/>
                </a:lnTo>
                <a:lnTo>
                  <a:pt x="605028" y="71627"/>
                </a:lnTo>
                <a:lnTo>
                  <a:pt x="453770" y="0"/>
                </a:lnTo>
                <a:close/>
              </a:path>
            </a:pathLst>
          </a:custGeom>
          <a:solidFill>
            <a:srgbClr val="FFFF99"/>
          </a:solidFill>
        </p:spPr>
        <p:txBody>
          <a:bodyPr wrap="square" lIns="0" tIns="0" rIns="0" bIns="0" rtlCol="0"/>
          <a:lstStyle/>
          <a:p>
            <a:endParaRPr/>
          </a:p>
        </p:txBody>
      </p:sp>
      <p:sp>
        <p:nvSpPr>
          <p:cNvPr id="15" name="object 15"/>
          <p:cNvSpPr/>
          <p:nvPr/>
        </p:nvSpPr>
        <p:spPr>
          <a:xfrm>
            <a:off x="1304544" y="2078735"/>
            <a:ext cx="605155" cy="71755"/>
          </a:xfrm>
          <a:custGeom>
            <a:avLst/>
            <a:gdLst/>
            <a:ahLst/>
            <a:cxnLst/>
            <a:rect l="l" t="t" r="r" b="b"/>
            <a:pathLst>
              <a:path w="605155" h="71755">
                <a:moveTo>
                  <a:pt x="0" y="71627"/>
                </a:moveTo>
                <a:lnTo>
                  <a:pt x="151256" y="0"/>
                </a:lnTo>
                <a:lnTo>
                  <a:pt x="453770" y="0"/>
                </a:lnTo>
                <a:lnTo>
                  <a:pt x="605028" y="71627"/>
                </a:lnTo>
                <a:lnTo>
                  <a:pt x="0" y="71627"/>
                </a:lnTo>
                <a:close/>
              </a:path>
            </a:pathLst>
          </a:custGeom>
          <a:ln w="9143">
            <a:solidFill>
              <a:srgbClr val="000000"/>
            </a:solidFill>
          </a:ln>
        </p:spPr>
        <p:txBody>
          <a:bodyPr wrap="square" lIns="0" tIns="0" rIns="0" bIns="0" rtlCol="0"/>
          <a:lstStyle/>
          <a:p>
            <a:endParaRPr/>
          </a:p>
        </p:txBody>
      </p:sp>
      <p:sp>
        <p:nvSpPr>
          <p:cNvPr id="16" name="object 16"/>
          <p:cNvSpPr/>
          <p:nvPr/>
        </p:nvSpPr>
        <p:spPr>
          <a:xfrm>
            <a:off x="419100" y="1240536"/>
            <a:ext cx="2269490" cy="467995"/>
          </a:xfrm>
          <a:custGeom>
            <a:avLst/>
            <a:gdLst/>
            <a:ahLst/>
            <a:cxnLst/>
            <a:rect l="l" t="t" r="r" b="b"/>
            <a:pathLst>
              <a:path w="2269490" h="467994">
                <a:moveTo>
                  <a:pt x="1134618" y="0"/>
                </a:moveTo>
                <a:lnTo>
                  <a:pt x="0" y="467867"/>
                </a:lnTo>
                <a:lnTo>
                  <a:pt x="2269236" y="467867"/>
                </a:lnTo>
                <a:lnTo>
                  <a:pt x="1134618" y="0"/>
                </a:lnTo>
                <a:close/>
              </a:path>
            </a:pathLst>
          </a:custGeom>
          <a:solidFill>
            <a:srgbClr val="DDDDDD"/>
          </a:solidFill>
        </p:spPr>
        <p:txBody>
          <a:bodyPr wrap="square" lIns="0" tIns="0" rIns="0" bIns="0" rtlCol="0"/>
          <a:lstStyle/>
          <a:p>
            <a:endParaRPr/>
          </a:p>
        </p:txBody>
      </p:sp>
      <p:sp>
        <p:nvSpPr>
          <p:cNvPr id="17" name="object 17"/>
          <p:cNvSpPr/>
          <p:nvPr/>
        </p:nvSpPr>
        <p:spPr>
          <a:xfrm>
            <a:off x="2034539" y="2139695"/>
            <a:ext cx="167640" cy="144780"/>
          </a:xfrm>
          <a:custGeom>
            <a:avLst/>
            <a:gdLst/>
            <a:ahLst/>
            <a:cxnLst/>
            <a:rect l="l" t="t" r="r" b="b"/>
            <a:pathLst>
              <a:path w="167639" h="144780">
                <a:moveTo>
                  <a:pt x="0" y="144779"/>
                </a:moveTo>
                <a:lnTo>
                  <a:pt x="167639" y="144779"/>
                </a:lnTo>
                <a:lnTo>
                  <a:pt x="167639" y="0"/>
                </a:lnTo>
                <a:lnTo>
                  <a:pt x="0" y="0"/>
                </a:lnTo>
                <a:lnTo>
                  <a:pt x="0" y="144779"/>
                </a:lnTo>
                <a:close/>
              </a:path>
            </a:pathLst>
          </a:custGeom>
          <a:solidFill>
            <a:srgbClr val="000099"/>
          </a:solidFill>
        </p:spPr>
        <p:txBody>
          <a:bodyPr wrap="square" lIns="0" tIns="0" rIns="0" bIns="0" rtlCol="0"/>
          <a:lstStyle/>
          <a:p>
            <a:endParaRPr/>
          </a:p>
        </p:txBody>
      </p:sp>
      <p:sp>
        <p:nvSpPr>
          <p:cNvPr id="18" name="object 18"/>
          <p:cNvSpPr/>
          <p:nvPr/>
        </p:nvSpPr>
        <p:spPr>
          <a:xfrm>
            <a:off x="2034539" y="2139695"/>
            <a:ext cx="167640" cy="144780"/>
          </a:xfrm>
          <a:custGeom>
            <a:avLst/>
            <a:gdLst/>
            <a:ahLst/>
            <a:cxnLst/>
            <a:rect l="l" t="t" r="r" b="b"/>
            <a:pathLst>
              <a:path w="167639" h="144780">
                <a:moveTo>
                  <a:pt x="0" y="144779"/>
                </a:moveTo>
                <a:lnTo>
                  <a:pt x="167639" y="144779"/>
                </a:lnTo>
                <a:lnTo>
                  <a:pt x="167639" y="0"/>
                </a:lnTo>
                <a:lnTo>
                  <a:pt x="0" y="0"/>
                </a:lnTo>
                <a:lnTo>
                  <a:pt x="0" y="144779"/>
                </a:lnTo>
                <a:close/>
              </a:path>
            </a:pathLst>
          </a:custGeom>
          <a:ln w="9144">
            <a:solidFill>
              <a:srgbClr val="000000"/>
            </a:solidFill>
          </a:ln>
        </p:spPr>
        <p:txBody>
          <a:bodyPr wrap="square" lIns="0" tIns="0" rIns="0" bIns="0" rtlCol="0"/>
          <a:lstStyle/>
          <a:p>
            <a:endParaRPr/>
          </a:p>
        </p:txBody>
      </p:sp>
      <p:sp>
        <p:nvSpPr>
          <p:cNvPr id="19" name="object 19"/>
          <p:cNvSpPr/>
          <p:nvPr/>
        </p:nvSpPr>
        <p:spPr>
          <a:xfrm>
            <a:off x="1644395" y="1696211"/>
            <a:ext cx="480059" cy="434340"/>
          </a:xfrm>
          <a:custGeom>
            <a:avLst/>
            <a:gdLst/>
            <a:ahLst/>
            <a:cxnLst/>
            <a:rect l="l" t="t" r="r" b="b"/>
            <a:pathLst>
              <a:path w="480060" h="434339">
                <a:moveTo>
                  <a:pt x="480060" y="434339"/>
                </a:moveTo>
                <a:lnTo>
                  <a:pt x="480060" y="206121"/>
                </a:lnTo>
                <a:lnTo>
                  <a:pt x="0" y="0"/>
                </a:lnTo>
              </a:path>
            </a:pathLst>
          </a:custGeom>
          <a:ln w="9144">
            <a:solidFill>
              <a:srgbClr val="000000"/>
            </a:solidFill>
          </a:ln>
        </p:spPr>
        <p:txBody>
          <a:bodyPr wrap="square" lIns="0" tIns="0" rIns="0" bIns="0" rtlCol="0"/>
          <a:lstStyle/>
          <a:p>
            <a:endParaRPr/>
          </a:p>
        </p:txBody>
      </p:sp>
      <p:sp>
        <p:nvSpPr>
          <p:cNvPr id="20" name="object 20"/>
          <p:cNvSpPr/>
          <p:nvPr/>
        </p:nvSpPr>
        <p:spPr>
          <a:xfrm>
            <a:off x="1943100" y="2202179"/>
            <a:ext cx="239395" cy="0"/>
          </a:xfrm>
          <a:custGeom>
            <a:avLst/>
            <a:gdLst/>
            <a:ahLst/>
            <a:cxnLst/>
            <a:rect l="l" t="t" r="r" b="b"/>
            <a:pathLst>
              <a:path w="239394">
                <a:moveTo>
                  <a:pt x="239268" y="0"/>
                </a:moveTo>
                <a:lnTo>
                  <a:pt x="0" y="0"/>
                </a:lnTo>
              </a:path>
            </a:pathLst>
          </a:custGeom>
          <a:ln w="9144">
            <a:solidFill>
              <a:srgbClr val="000000"/>
            </a:solidFill>
          </a:ln>
        </p:spPr>
        <p:txBody>
          <a:bodyPr wrap="square" lIns="0" tIns="0" rIns="0" bIns="0" rtlCol="0"/>
          <a:lstStyle/>
          <a:p>
            <a:endParaRPr/>
          </a:p>
        </p:txBody>
      </p:sp>
      <p:sp>
        <p:nvSpPr>
          <p:cNvPr id="21" name="object 21"/>
          <p:cNvSpPr/>
          <p:nvPr/>
        </p:nvSpPr>
        <p:spPr>
          <a:xfrm>
            <a:off x="1200911" y="1356360"/>
            <a:ext cx="754380" cy="673608"/>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2676144" y="1470660"/>
            <a:ext cx="852169" cy="182880"/>
          </a:xfrm>
          <a:custGeom>
            <a:avLst/>
            <a:gdLst/>
            <a:ahLst/>
            <a:cxnLst/>
            <a:rect l="l" t="t" r="r" b="b"/>
            <a:pathLst>
              <a:path w="852170" h="182880">
                <a:moveTo>
                  <a:pt x="425957" y="0"/>
                </a:moveTo>
                <a:lnTo>
                  <a:pt x="0" y="182879"/>
                </a:lnTo>
                <a:lnTo>
                  <a:pt x="851916" y="182879"/>
                </a:lnTo>
                <a:lnTo>
                  <a:pt x="425957" y="0"/>
                </a:lnTo>
                <a:close/>
              </a:path>
            </a:pathLst>
          </a:custGeom>
          <a:solidFill>
            <a:srgbClr val="DDDDDD"/>
          </a:solidFill>
        </p:spPr>
        <p:txBody>
          <a:bodyPr wrap="square" lIns="0" tIns="0" rIns="0" bIns="0" rtlCol="0"/>
          <a:lstStyle/>
          <a:p>
            <a:endParaRPr/>
          </a:p>
        </p:txBody>
      </p:sp>
      <p:sp>
        <p:nvSpPr>
          <p:cNvPr id="23" name="object 23"/>
          <p:cNvSpPr/>
          <p:nvPr/>
        </p:nvSpPr>
        <p:spPr>
          <a:xfrm>
            <a:off x="2767583" y="1632204"/>
            <a:ext cx="670560" cy="364490"/>
          </a:xfrm>
          <a:custGeom>
            <a:avLst/>
            <a:gdLst/>
            <a:ahLst/>
            <a:cxnLst/>
            <a:rect l="l" t="t" r="r" b="b"/>
            <a:pathLst>
              <a:path w="670560" h="364489">
                <a:moveTo>
                  <a:pt x="0" y="364236"/>
                </a:moveTo>
                <a:lnTo>
                  <a:pt x="670559" y="364236"/>
                </a:lnTo>
                <a:lnTo>
                  <a:pt x="670559" y="0"/>
                </a:lnTo>
                <a:lnTo>
                  <a:pt x="0" y="0"/>
                </a:lnTo>
                <a:lnTo>
                  <a:pt x="0" y="364236"/>
                </a:lnTo>
                <a:close/>
              </a:path>
            </a:pathLst>
          </a:custGeom>
          <a:solidFill>
            <a:srgbClr val="DDDDDD"/>
          </a:solidFill>
        </p:spPr>
        <p:txBody>
          <a:bodyPr wrap="square" lIns="0" tIns="0" rIns="0" bIns="0" rtlCol="0"/>
          <a:lstStyle/>
          <a:p>
            <a:endParaRPr/>
          </a:p>
        </p:txBody>
      </p:sp>
      <p:sp>
        <p:nvSpPr>
          <p:cNvPr id="24" name="object 24"/>
          <p:cNvSpPr/>
          <p:nvPr/>
        </p:nvSpPr>
        <p:spPr>
          <a:xfrm>
            <a:off x="2878835" y="1848611"/>
            <a:ext cx="137160" cy="1905"/>
          </a:xfrm>
          <a:custGeom>
            <a:avLst/>
            <a:gdLst/>
            <a:ahLst/>
            <a:cxnLst/>
            <a:rect l="l" t="t" r="r" b="b"/>
            <a:pathLst>
              <a:path w="137160" h="1905">
                <a:moveTo>
                  <a:pt x="0" y="1524"/>
                </a:moveTo>
                <a:lnTo>
                  <a:pt x="137159" y="0"/>
                </a:lnTo>
              </a:path>
            </a:pathLst>
          </a:custGeom>
          <a:ln w="9144">
            <a:solidFill>
              <a:srgbClr val="000000"/>
            </a:solidFill>
          </a:ln>
        </p:spPr>
        <p:txBody>
          <a:bodyPr wrap="square" lIns="0" tIns="0" rIns="0" bIns="0" rtlCol="0"/>
          <a:lstStyle/>
          <a:p>
            <a:endParaRPr/>
          </a:p>
        </p:txBody>
      </p:sp>
      <p:sp>
        <p:nvSpPr>
          <p:cNvPr id="25" name="object 25"/>
          <p:cNvSpPr/>
          <p:nvPr/>
        </p:nvSpPr>
        <p:spPr>
          <a:xfrm>
            <a:off x="3008376" y="1858517"/>
            <a:ext cx="230504" cy="0"/>
          </a:xfrm>
          <a:custGeom>
            <a:avLst/>
            <a:gdLst/>
            <a:ahLst/>
            <a:cxnLst/>
            <a:rect l="l" t="t" r="r" b="b"/>
            <a:pathLst>
              <a:path w="230505">
                <a:moveTo>
                  <a:pt x="0" y="0"/>
                </a:moveTo>
                <a:lnTo>
                  <a:pt x="230124" y="0"/>
                </a:lnTo>
              </a:path>
            </a:pathLst>
          </a:custGeom>
          <a:ln w="59436">
            <a:solidFill>
              <a:srgbClr val="FFFF99"/>
            </a:solidFill>
          </a:ln>
        </p:spPr>
        <p:txBody>
          <a:bodyPr wrap="square" lIns="0" tIns="0" rIns="0" bIns="0" rtlCol="0"/>
          <a:lstStyle/>
          <a:p>
            <a:endParaRPr/>
          </a:p>
        </p:txBody>
      </p:sp>
      <p:sp>
        <p:nvSpPr>
          <p:cNvPr id="26" name="object 26"/>
          <p:cNvSpPr/>
          <p:nvPr/>
        </p:nvSpPr>
        <p:spPr>
          <a:xfrm>
            <a:off x="3008376" y="1828800"/>
            <a:ext cx="230504" cy="59690"/>
          </a:xfrm>
          <a:custGeom>
            <a:avLst/>
            <a:gdLst/>
            <a:ahLst/>
            <a:cxnLst/>
            <a:rect l="l" t="t" r="r" b="b"/>
            <a:pathLst>
              <a:path w="230505" h="59689">
                <a:moveTo>
                  <a:pt x="0" y="59436"/>
                </a:moveTo>
                <a:lnTo>
                  <a:pt x="230124" y="59436"/>
                </a:lnTo>
                <a:lnTo>
                  <a:pt x="230124" y="0"/>
                </a:lnTo>
                <a:lnTo>
                  <a:pt x="0" y="0"/>
                </a:lnTo>
                <a:lnTo>
                  <a:pt x="0" y="59436"/>
                </a:lnTo>
                <a:close/>
              </a:path>
            </a:pathLst>
          </a:custGeom>
          <a:ln w="9144">
            <a:solidFill>
              <a:srgbClr val="000000"/>
            </a:solidFill>
          </a:ln>
        </p:spPr>
        <p:txBody>
          <a:bodyPr wrap="square" lIns="0" tIns="0" rIns="0" bIns="0" rtlCol="0"/>
          <a:lstStyle/>
          <a:p>
            <a:endParaRPr/>
          </a:p>
        </p:txBody>
      </p:sp>
      <p:sp>
        <p:nvSpPr>
          <p:cNvPr id="27" name="object 27"/>
          <p:cNvSpPr/>
          <p:nvPr/>
        </p:nvSpPr>
        <p:spPr>
          <a:xfrm>
            <a:off x="3026664" y="1847088"/>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28" name="object 28"/>
          <p:cNvSpPr/>
          <p:nvPr/>
        </p:nvSpPr>
        <p:spPr>
          <a:xfrm>
            <a:off x="3046476" y="1847088"/>
            <a:ext cx="13970" cy="15240"/>
          </a:xfrm>
          <a:custGeom>
            <a:avLst/>
            <a:gdLst/>
            <a:ahLst/>
            <a:cxnLst/>
            <a:rect l="l" t="t" r="r" b="b"/>
            <a:pathLst>
              <a:path w="13969" h="15239">
                <a:moveTo>
                  <a:pt x="0" y="15239"/>
                </a:moveTo>
                <a:lnTo>
                  <a:pt x="13716" y="15239"/>
                </a:lnTo>
                <a:lnTo>
                  <a:pt x="13716" y="0"/>
                </a:lnTo>
                <a:lnTo>
                  <a:pt x="0" y="0"/>
                </a:lnTo>
                <a:lnTo>
                  <a:pt x="0" y="15239"/>
                </a:lnTo>
                <a:close/>
              </a:path>
            </a:pathLst>
          </a:custGeom>
          <a:solidFill>
            <a:srgbClr val="33CC33"/>
          </a:solidFill>
        </p:spPr>
        <p:txBody>
          <a:bodyPr wrap="square" lIns="0" tIns="0" rIns="0" bIns="0" rtlCol="0"/>
          <a:lstStyle/>
          <a:p>
            <a:endParaRPr/>
          </a:p>
        </p:txBody>
      </p:sp>
      <p:sp>
        <p:nvSpPr>
          <p:cNvPr id="29" name="object 29"/>
          <p:cNvSpPr/>
          <p:nvPr/>
        </p:nvSpPr>
        <p:spPr>
          <a:xfrm>
            <a:off x="3064764" y="1845564"/>
            <a:ext cx="17145" cy="15240"/>
          </a:xfrm>
          <a:custGeom>
            <a:avLst/>
            <a:gdLst/>
            <a:ahLst/>
            <a:cxnLst/>
            <a:rect l="l" t="t" r="r" b="b"/>
            <a:pathLst>
              <a:path w="17144" h="15239">
                <a:moveTo>
                  <a:pt x="0" y="15239"/>
                </a:moveTo>
                <a:lnTo>
                  <a:pt x="16763" y="15239"/>
                </a:lnTo>
                <a:lnTo>
                  <a:pt x="16763" y="0"/>
                </a:lnTo>
                <a:lnTo>
                  <a:pt x="0" y="0"/>
                </a:lnTo>
                <a:lnTo>
                  <a:pt x="0" y="15239"/>
                </a:lnTo>
                <a:close/>
              </a:path>
            </a:pathLst>
          </a:custGeom>
          <a:solidFill>
            <a:srgbClr val="FF0000"/>
          </a:solidFill>
        </p:spPr>
        <p:txBody>
          <a:bodyPr wrap="square" lIns="0" tIns="0" rIns="0" bIns="0" rtlCol="0"/>
          <a:lstStyle/>
          <a:p>
            <a:endParaRPr/>
          </a:p>
        </p:txBody>
      </p:sp>
      <p:sp>
        <p:nvSpPr>
          <p:cNvPr id="30" name="object 30"/>
          <p:cNvSpPr/>
          <p:nvPr/>
        </p:nvSpPr>
        <p:spPr>
          <a:xfrm>
            <a:off x="3086100" y="1845564"/>
            <a:ext cx="13970" cy="15240"/>
          </a:xfrm>
          <a:custGeom>
            <a:avLst/>
            <a:gdLst/>
            <a:ahLst/>
            <a:cxnLst/>
            <a:rect l="l" t="t" r="r" b="b"/>
            <a:pathLst>
              <a:path w="13969" h="15239">
                <a:moveTo>
                  <a:pt x="0" y="15239"/>
                </a:moveTo>
                <a:lnTo>
                  <a:pt x="13716" y="15239"/>
                </a:lnTo>
                <a:lnTo>
                  <a:pt x="13716" y="0"/>
                </a:lnTo>
                <a:lnTo>
                  <a:pt x="0" y="0"/>
                </a:lnTo>
                <a:lnTo>
                  <a:pt x="0" y="15239"/>
                </a:lnTo>
                <a:close/>
              </a:path>
            </a:pathLst>
          </a:custGeom>
          <a:solidFill>
            <a:srgbClr val="FF0000"/>
          </a:solidFill>
        </p:spPr>
        <p:txBody>
          <a:bodyPr wrap="square" lIns="0" tIns="0" rIns="0" bIns="0" rtlCol="0"/>
          <a:lstStyle/>
          <a:p>
            <a:endParaRPr/>
          </a:p>
        </p:txBody>
      </p:sp>
      <p:sp>
        <p:nvSpPr>
          <p:cNvPr id="31" name="object 31"/>
          <p:cNvSpPr/>
          <p:nvPr/>
        </p:nvSpPr>
        <p:spPr>
          <a:xfrm>
            <a:off x="3008376" y="1799844"/>
            <a:ext cx="227329" cy="29209"/>
          </a:xfrm>
          <a:custGeom>
            <a:avLst/>
            <a:gdLst/>
            <a:ahLst/>
            <a:cxnLst/>
            <a:rect l="l" t="t" r="r" b="b"/>
            <a:pathLst>
              <a:path w="227330" h="29210">
                <a:moveTo>
                  <a:pt x="170306" y="0"/>
                </a:moveTo>
                <a:lnTo>
                  <a:pt x="56768" y="0"/>
                </a:lnTo>
                <a:lnTo>
                  <a:pt x="0" y="28955"/>
                </a:lnTo>
                <a:lnTo>
                  <a:pt x="227075" y="28955"/>
                </a:lnTo>
                <a:lnTo>
                  <a:pt x="170306" y="0"/>
                </a:lnTo>
                <a:close/>
              </a:path>
            </a:pathLst>
          </a:custGeom>
          <a:solidFill>
            <a:srgbClr val="FFFF99"/>
          </a:solidFill>
        </p:spPr>
        <p:txBody>
          <a:bodyPr wrap="square" lIns="0" tIns="0" rIns="0" bIns="0" rtlCol="0"/>
          <a:lstStyle/>
          <a:p>
            <a:endParaRPr/>
          </a:p>
        </p:txBody>
      </p:sp>
      <p:sp>
        <p:nvSpPr>
          <p:cNvPr id="32" name="object 32"/>
          <p:cNvSpPr/>
          <p:nvPr/>
        </p:nvSpPr>
        <p:spPr>
          <a:xfrm>
            <a:off x="3008376" y="1799844"/>
            <a:ext cx="227329" cy="29209"/>
          </a:xfrm>
          <a:custGeom>
            <a:avLst/>
            <a:gdLst/>
            <a:ahLst/>
            <a:cxnLst/>
            <a:rect l="l" t="t" r="r" b="b"/>
            <a:pathLst>
              <a:path w="227330" h="29210">
                <a:moveTo>
                  <a:pt x="0" y="28955"/>
                </a:moveTo>
                <a:lnTo>
                  <a:pt x="56768" y="0"/>
                </a:lnTo>
                <a:lnTo>
                  <a:pt x="170306" y="0"/>
                </a:lnTo>
                <a:lnTo>
                  <a:pt x="227075" y="28955"/>
                </a:lnTo>
                <a:lnTo>
                  <a:pt x="0" y="28955"/>
                </a:lnTo>
                <a:close/>
              </a:path>
            </a:pathLst>
          </a:custGeom>
          <a:ln w="9144">
            <a:solidFill>
              <a:srgbClr val="000000"/>
            </a:solidFill>
          </a:ln>
        </p:spPr>
        <p:txBody>
          <a:bodyPr wrap="square" lIns="0" tIns="0" rIns="0" bIns="0" rtlCol="0"/>
          <a:lstStyle/>
          <a:p>
            <a:endParaRPr/>
          </a:p>
        </p:txBody>
      </p:sp>
      <p:sp>
        <p:nvSpPr>
          <p:cNvPr id="33" name="object 33"/>
          <p:cNvSpPr/>
          <p:nvPr/>
        </p:nvSpPr>
        <p:spPr>
          <a:xfrm>
            <a:off x="2714244" y="1711451"/>
            <a:ext cx="266700" cy="257556"/>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3282696" y="1825751"/>
            <a:ext cx="62865" cy="56515"/>
          </a:xfrm>
          <a:custGeom>
            <a:avLst/>
            <a:gdLst/>
            <a:ahLst/>
            <a:cxnLst/>
            <a:rect l="l" t="t" r="r" b="b"/>
            <a:pathLst>
              <a:path w="62864" h="56514">
                <a:moveTo>
                  <a:pt x="0" y="56387"/>
                </a:moveTo>
                <a:lnTo>
                  <a:pt x="62484" y="56387"/>
                </a:lnTo>
                <a:lnTo>
                  <a:pt x="62484" y="0"/>
                </a:lnTo>
                <a:lnTo>
                  <a:pt x="0" y="0"/>
                </a:lnTo>
                <a:lnTo>
                  <a:pt x="0" y="56387"/>
                </a:lnTo>
                <a:close/>
              </a:path>
            </a:pathLst>
          </a:custGeom>
          <a:solidFill>
            <a:srgbClr val="000099"/>
          </a:solidFill>
        </p:spPr>
        <p:txBody>
          <a:bodyPr wrap="square" lIns="0" tIns="0" rIns="0" bIns="0" rtlCol="0"/>
          <a:lstStyle/>
          <a:p>
            <a:endParaRPr/>
          </a:p>
        </p:txBody>
      </p:sp>
      <p:sp>
        <p:nvSpPr>
          <p:cNvPr id="35" name="object 35"/>
          <p:cNvSpPr/>
          <p:nvPr/>
        </p:nvSpPr>
        <p:spPr>
          <a:xfrm>
            <a:off x="3282696" y="1825751"/>
            <a:ext cx="62865" cy="56515"/>
          </a:xfrm>
          <a:custGeom>
            <a:avLst/>
            <a:gdLst/>
            <a:ahLst/>
            <a:cxnLst/>
            <a:rect l="l" t="t" r="r" b="b"/>
            <a:pathLst>
              <a:path w="62864" h="56514">
                <a:moveTo>
                  <a:pt x="0" y="56387"/>
                </a:moveTo>
                <a:lnTo>
                  <a:pt x="62484" y="56387"/>
                </a:lnTo>
                <a:lnTo>
                  <a:pt x="62484" y="0"/>
                </a:lnTo>
                <a:lnTo>
                  <a:pt x="0" y="0"/>
                </a:lnTo>
                <a:lnTo>
                  <a:pt x="0" y="56387"/>
                </a:lnTo>
                <a:close/>
              </a:path>
            </a:pathLst>
          </a:custGeom>
          <a:ln w="9144">
            <a:solidFill>
              <a:srgbClr val="000000"/>
            </a:solidFill>
          </a:ln>
        </p:spPr>
        <p:txBody>
          <a:bodyPr wrap="square" lIns="0" tIns="0" rIns="0" bIns="0" rtlCol="0"/>
          <a:lstStyle/>
          <a:p>
            <a:endParaRPr/>
          </a:p>
        </p:txBody>
      </p:sp>
      <p:sp>
        <p:nvSpPr>
          <p:cNvPr id="36" name="object 36"/>
          <p:cNvSpPr/>
          <p:nvPr/>
        </p:nvSpPr>
        <p:spPr>
          <a:xfrm>
            <a:off x="3136392" y="1648967"/>
            <a:ext cx="180340" cy="172720"/>
          </a:xfrm>
          <a:custGeom>
            <a:avLst/>
            <a:gdLst/>
            <a:ahLst/>
            <a:cxnLst/>
            <a:rect l="l" t="t" r="r" b="b"/>
            <a:pathLst>
              <a:path w="180339" h="172719">
                <a:moveTo>
                  <a:pt x="179831" y="172212"/>
                </a:moveTo>
                <a:lnTo>
                  <a:pt x="179831" y="81661"/>
                </a:lnTo>
                <a:lnTo>
                  <a:pt x="0" y="0"/>
                </a:lnTo>
              </a:path>
            </a:pathLst>
          </a:custGeom>
          <a:ln w="9144">
            <a:solidFill>
              <a:srgbClr val="000000"/>
            </a:solidFill>
          </a:ln>
        </p:spPr>
        <p:txBody>
          <a:bodyPr wrap="square" lIns="0" tIns="0" rIns="0" bIns="0" rtlCol="0"/>
          <a:lstStyle/>
          <a:p>
            <a:endParaRPr/>
          </a:p>
        </p:txBody>
      </p:sp>
      <p:sp>
        <p:nvSpPr>
          <p:cNvPr id="37" name="object 37"/>
          <p:cNvSpPr/>
          <p:nvPr/>
        </p:nvSpPr>
        <p:spPr>
          <a:xfrm>
            <a:off x="3247644" y="1848611"/>
            <a:ext cx="91440" cy="0"/>
          </a:xfrm>
          <a:custGeom>
            <a:avLst/>
            <a:gdLst/>
            <a:ahLst/>
            <a:cxnLst/>
            <a:rect l="l" t="t" r="r" b="b"/>
            <a:pathLst>
              <a:path w="91439">
                <a:moveTo>
                  <a:pt x="91440" y="0"/>
                </a:moveTo>
                <a:lnTo>
                  <a:pt x="0" y="0"/>
                </a:lnTo>
              </a:path>
            </a:pathLst>
          </a:custGeom>
          <a:ln w="9144">
            <a:solidFill>
              <a:srgbClr val="000000"/>
            </a:solidFill>
          </a:ln>
        </p:spPr>
        <p:txBody>
          <a:bodyPr wrap="square" lIns="0" tIns="0" rIns="0" bIns="0" rtlCol="0"/>
          <a:lstStyle/>
          <a:p>
            <a:endParaRPr/>
          </a:p>
        </p:txBody>
      </p:sp>
      <p:sp>
        <p:nvSpPr>
          <p:cNvPr id="38" name="object 38"/>
          <p:cNvSpPr/>
          <p:nvPr/>
        </p:nvSpPr>
        <p:spPr>
          <a:xfrm>
            <a:off x="2968751" y="1516380"/>
            <a:ext cx="283463" cy="265175"/>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3578352" y="1463039"/>
            <a:ext cx="850900" cy="184785"/>
          </a:xfrm>
          <a:custGeom>
            <a:avLst/>
            <a:gdLst/>
            <a:ahLst/>
            <a:cxnLst/>
            <a:rect l="l" t="t" r="r" b="b"/>
            <a:pathLst>
              <a:path w="850900" h="184785">
                <a:moveTo>
                  <a:pt x="425196" y="0"/>
                </a:moveTo>
                <a:lnTo>
                  <a:pt x="0" y="184404"/>
                </a:lnTo>
                <a:lnTo>
                  <a:pt x="850392" y="184404"/>
                </a:lnTo>
                <a:lnTo>
                  <a:pt x="425196" y="0"/>
                </a:lnTo>
                <a:close/>
              </a:path>
            </a:pathLst>
          </a:custGeom>
          <a:solidFill>
            <a:srgbClr val="DDDDDD"/>
          </a:solidFill>
        </p:spPr>
        <p:txBody>
          <a:bodyPr wrap="square" lIns="0" tIns="0" rIns="0" bIns="0" rtlCol="0"/>
          <a:lstStyle/>
          <a:p>
            <a:endParaRPr/>
          </a:p>
        </p:txBody>
      </p:sp>
      <p:sp>
        <p:nvSpPr>
          <p:cNvPr id="40" name="object 40"/>
          <p:cNvSpPr/>
          <p:nvPr/>
        </p:nvSpPr>
        <p:spPr>
          <a:xfrm>
            <a:off x="3668267" y="1626107"/>
            <a:ext cx="672465" cy="364490"/>
          </a:xfrm>
          <a:custGeom>
            <a:avLst/>
            <a:gdLst/>
            <a:ahLst/>
            <a:cxnLst/>
            <a:rect l="l" t="t" r="r" b="b"/>
            <a:pathLst>
              <a:path w="672464" h="364489">
                <a:moveTo>
                  <a:pt x="0" y="364236"/>
                </a:moveTo>
                <a:lnTo>
                  <a:pt x="672084" y="364236"/>
                </a:lnTo>
                <a:lnTo>
                  <a:pt x="672084" y="0"/>
                </a:lnTo>
                <a:lnTo>
                  <a:pt x="0" y="0"/>
                </a:lnTo>
                <a:lnTo>
                  <a:pt x="0" y="364236"/>
                </a:lnTo>
                <a:close/>
              </a:path>
            </a:pathLst>
          </a:custGeom>
          <a:solidFill>
            <a:srgbClr val="DDDDDD"/>
          </a:solidFill>
        </p:spPr>
        <p:txBody>
          <a:bodyPr wrap="square" lIns="0" tIns="0" rIns="0" bIns="0" rtlCol="0"/>
          <a:lstStyle/>
          <a:p>
            <a:endParaRPr/>
          </a:p>
        </p:txBody>
      </p:sp>
      <p:sp>
        <p:nvSpPr>
          <p:cNvPr id="41" name="object 41"/>
          <p:cNvSpPr/>
          <p:nvPr/>
        </p:nvSpPr>
        <p:spPr>
          <a:xfrm>
            <a:off x="3781044" y="1842516"/>
            <a:ext cx="137160" cy="1905"/>
          </a:xfrm>
          <a:custGeom>
            <a:avLst/>
            <a:gdLst/>
            <a:ahLst/>
            <a:cxnLst/>
            <a:rect l="l" t="t" r="r" b="b"/>
            <a:pathLst>
              <a:path w="137160" h="1905">
                <a:moveTo>
                  <a:pt x="0" y="1524"/>
                </a:moveTo>
                <a:lnTo>
                  <a:pt x="137159" y="0"/>
                </a:lnTo>
              </a:path>
            </a:pathLst>
          </a:custGeom>
          <a:ln w="9144">
            <a:solidFill>
              <a:srgbClr val="000000"/>
            </a:solidFill>
          </a:ln>
        </p:spPr>
        <p:txBody>
          <a:bodyPr wrap="square" lIns="0" tIns="0" rIns="0" bIns="0" rtlCol="0"/>
          <a:lstStyle/>
          <a:p>
            <a:endParaRPr/>
          </a:p>
        </p:txBody>
      </p:sp>
      <p:sp>
        <p:nvSpPr>
          <p:cNvPr id="42" name="object 42"/>
          <p:cNvSpPr/>
          <p:nvPr/>
        </p:nvSpPr>
        <p:spPr>
          <a:xfrm>
            <a:off x="3910584" y="1851660"/>
            <a:ext cx="230504" cy="0"/>
          </a:xfrm>
          <a:custGeom>
            <a:avLst/>
            <a:gdLst/>
            <a:ahLst/>
            <a:cxnLst/>
            <a:rect l="l" t="t" r="r" b="b"/>
            <a:pathLst>
              <a:path w="230504">
                <a:moveTo>
                  <a:pt x="0" y="0"/>
                </a:moveTo>
                <a:lnTo>
                  <a:pt x="230124" y="0"/>
                </a:lnTo>
              </a:path>
            </a:pathLst>
          </a:custGeom>
          <a:ln w="57912">
            <a:solidFill>
              <a:srgbClr val="FFFF99"/>
            </a:solidFill>
          </a:ln>
        </p:spPr>
        <p:txBody>
          <a:bodyPr wrap="square" lIns="0" tIns="0" rIns="0" bIns="0" rtlCol="0"/>
          <a:lstStyle/>
          <a:p>
            <a:endParaRPr/>
          </a:p>
        </p:txBody>
      </p:sp>
      <p:sp>
        <p:nvSpPr>
          <p:cNvPr id="43" name="object 43"/>
          <p:cNvSpPr/>
          <p:nvPr/>
        </p:nvSpPr>
        <p:spPr>
          <a:xfrm>
            <a:off x="3910584" y="1822704"/>
            <a:ext cx="230504" cy="58419"/>
          </a:xfrm>
          <a:custGeom>
            <a:avLst/>
            <a:gdLst/>
            <a:ahLst/>
            <a:cxnLst/>
            <a:rect l="l" t="t" r="r" b="b"/>
            <a:pathLst>
              <a:path w="230504" h="58419">
                <a:moveTo>
                  <a:pt x="0" y="57912"/>
                </a:moveTo>
                <a:lnTo>
                  <a:pt x="230124" y="57912"/>
                </a:lnTo>
                <a:lnTo>
                  <a:pt x="230124" y="0"/>
                </a:lnTo>
                <a:lnTo>
                  <a:pt x="0" y="0"/>
                </a:lnTo>
                <a:lnTo>
                  <a:pt x="0" y="57912"/>
                </a:lnTo>
                <a:close/>
              </a:path>
            </a:pathLst>
          </a:custGeom>
          <a:ln w="9144">
            <a:solidFill>
              <a:srgbClr val="000000"/>
            </a:solidFill>
          </a:ln>
        </p:spPr>
        <p:txBody>
          <a:bodyPr wrap="square" lIns="0" tIns="0" rIns="0" bIns="0" rtlCol="0"/>
          <a:lstStyle/>
          <a:p>
            <a:endParaRPr/>
          </a:p>
        </p:txBody>
      </p:sp>
      <p:sp>
        <p:nvSpPr>
          <p:cNvPr id="44" name="object 44"/>
          <p:cNvSpPr/>
          <p:nvPr/>
        </p:nvSpPr>
        <p:spPr>
          <a:xfrm>
            <a:off x="3928871" y="1840992"/>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FF0000"/>
          </a:solidFill>
        </p:spPr>
        <p:txBody>
          <a:bodyPr wrap="square" lIns="0" tIns="0" rIns="0" bIns="0" rtlCol="0"/>
          <a:lstStyle/>
          <a:p>
            <a:endParaRPr/>
          </a:p>
        </p:txBody>
      </p:sp>
      <p:sp>
        <p:nvSpPr>
          <p:cNvPr id="45" name="object 45"/>
          <p:cNvSpPr/>
          <p:nvPr/>
        </p:nvSpPr>
        <p:spPr>
          <a:xfrm>
            <a:off x="3948684" y="1840992"/>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33CC33"/>
          </a:solidFill>
        </p:spPr>
        <p:txBody>
          <a:bodyPr wrap="square" lIns="0" tIns="0" rIns="0" bIns="0" rtlCol="0"/>
          <a:lstStyle/>
          <a:p>
            <a:endParaRPr/>
          </a:p>
        </p:txBody>
      </p:sp>
      <p:sp>
        <p:nvSpPr>
          <p:cNvPr id="46" name="object 46"/>
          <p:cNvSpPr/>
          <p:nvPr/>
        </p:nvSpPr>
        <p:spPr>
          <a:xfrm>
            <a:off x="3966971" y="1839467"/>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47" name="object 47"/>
          <p:cNvSpPr/>
          <p:nvPr/>
        </p:nvSpPr>
        <p:spPr>
          <a:xfrm>
            <a:off x="3988308" y="1839467"/>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FF0000"/>
          </a:solidFill>
        </p:spPr>
        <p:txBody>
          <a:bodyPr wrap="square" lIns="0" tIns="0" rIns="0" bIns="0" rtlCol="0"/>
          <a:lstStyle/>
          <a:p>
            <a:endParaRPr/>
          </a:p>
        </p:txBody>
      </p:sp>
      <p:sp>
        <p:nvSpPr>
          <p:cNvPr id="48" name="object 48"/>
          <p:cNvSpPr/>
          <p:nvPr/>
        </p:nvSpPr>
        <p:spPr>
          <a:xfrm>
            <a:off x="3910584" y="1793748"/>
            <a:ext cx="227329" cy="29209"/>
          </a:xfrm>
          <a:custGeom>
            <a:avLst/>
            <a:gdLst/>
            <a:ahLst/>
            <a:cxnLst/>
            <a:rect l="l" t="t" r="r" b="b"/>
            <a:pathLst>
              <a:path w="227329" h="29210">
                <a:moveTo>
                  <a:pt x="170306" y="0"/>
                </a:moveTo>
                <a:lnTo>
                  <a:pt x="56768" y="0"/>
                </a:lnTo>
                <a:lnTo>
                  <a:pt x="0" y="28955"/>
                </a:lnTo>
                <a:lnTo>
                  <a:pt x="227075" y="28955"/>
                </a:lnTo>
                <a:lnTo>
                  <a:pt x="170306" y="0"/>
                </a:lnTo>
                <a:close/>
              </a:path>
            </a:pathLst>
          </a:custGeom>
          <a:solidFill>
            <a:srgbClr val="FFFF99"/>
          </a:solidFill>
        </p:spPr>
        <p:txBody>
          <a:bodyPr wrap="square" lIns="0" tIns="0" rIns="0" bIns="0" rtlCol="0"/>
          <a:lstStyle/>
          <a:p>
            <a:endParaRPr/>
          </a:p>
        </p:txBody>
      </p:sp>
      <p:sp>
        <p:nvSpPr>
          <p:cNvPr id="49" name="object 49"/>
          <p:cNvSpPr/>
          <p:nvPr/>
        </p:nvSpPr>
        <p:spPr>
          <a:xfrm>
            <a:off x="3910584" y="1793748"/>
            <a:ext cx="227329" cy="29209"/>
          </a:xfrm>
          <a:custGeom>
            <a:avLst/>
            <a:gdLst/>
            <a:ahLst/>
            <a:cxnLst/>
            <a:rect l="l" t="t" r="r" b="b"/>
            <a:pathLst>
              <a:path w="227329" h="29210">
                <a:moveTo>
                  <a:pt x="0" y="28955"/>
                </a:moveTo>
                <a:lnTo>
                  <a:pt x="56768" y="0"/>
                </a:lnTo>
                <a:lnTo>
                  <a:pt x="170306" y="0"/>
                </a:lnTo>
                <a:lnTo>
                  <a:pt x="227075" y="28955"/>
                </a:lnTo>
                <a:lnTo>
                  <a:pt x="0" y="28955"/>
                </a:lnTo>
                <a:close/>
              </a:path>
            </a:pathLst>
          </a:custGeom>
          <a:ln w="9144">
            <a:solidFill>
              <a:srgbClr val="000000"/>
            </a:solidFill>
          </a:ln>
        </p:spPr>
        <p:txBody>
          <a:bodyPr wrap="square" lIns="0" tIns="0" rIns="0" bIns="0" rtlCol="0"/>
          <a:lstStyle/>
          <a:p>
            <a:endParaRPr/>
          </a:p>
        </p:txBody>
      </p:sp>
      <p:sp>
        <p:nvSpPr>
          <p:cNvPr id="50" name="object 50"/>
          <p:cNvSpPr/>
          <p:nvPr/>
        </p:nvSpPr>
        <p:spPr>
          <a:xfrm>
            <a:off x="3616452" y="1705355"/>
            <a:ext cx="265175" cy="256032"/>
          </a:xfrm>
          <a:prstGeom prst="rect">
            <a:avLst/>
          </a:prstGeom>
          <a:blipFill>
            <a:blip r:embed="rId3" cstate="print"/>
            <a:stretch>
              <a:fillRect/>
            </a:stretch>
          </a:blipFill>
        </p:spPr>
        <p:txBody>
          <a:bodyPr wrap="square" lIns="0" tIns="0" rIns="0" bIns="0" rtlCol="0"/>
          <a:lstStyle/>
          <a:p>
            <a:endParaRPr/>
          </a:p>
        </p:txBody>
      </p:sp>
      <p:sp>
        <p:nvSpPr>
          <p:cNvPr id="51" name="object 51"/>
          <p:cNvSpPr/>
          <p:nvPr/>
        </p:nvSpPr>
        <p:spPr>
          <a:xfrm>
            <a:off x="4184903" y="1819655"/>
            <a:ext cx="60960" cy="56515"/>
          </a:xfrm>
          <a:custGeom>
            <a:avLst/>
            <a:gdLst/>
            <a:ahLst/>
            <a:cxnLst/>
            <a:rect l="l" t="t" r="r" b="b"/>
            <a:pathLst>
              <a:path w="60960" h="56514">
                <a:moveTo>
                  <a:pt x="0" y="56387"/>
                </a:moveTo>
                <a:lnTo>
                  <a:pt x="60960" y="56387"/>
                </a:lnTo>
                <a:lnTo>
                  <a:pt x="60960" y="0"/>
                </a:lnTo>
                <a:lnTo>
                  <a:pt x="0" y="0"/>
                </a:lnTo>
                <a:lnTo>
                  <a:pt x="0" y="56387"/>
                </a:lnTo>
                <a:close/>
              </a:path>
            </a:pathLst>
          </a:custGeom>
          <a:solidFill>
            <a:srgbClr val="000099"/>
          </a:solidFill>
        </p:spPr>
        <p:txBody>
          <a:bodyPr wrap="square" lIns="0" tIns="0" rIns="0" bIns="0" rtlCol="0"/>
          <a:lstStyle/>
          <a:p>
            <a:endParaRPr/>
          </a:p>
        </p:txBody>
      </p:sp>
      <p:sp>
        <p:nvSpPr>
          <p:cNvPr id="52" name="object 52"/>
          <p:cNvSpPr/>
          <p:nvPr/>
        </p:nvSpPr>
        <p:spPr>
          <a:xfrm>
            <a:off x="4184903" y="1819655"/>
            <a:ext cx="60960" cy="56515"/>
          </a:xfrm>
          <a:custGeom>
            <a:avLst/>
            <a:gdLst/>
            <a:ahLst/>
            <a:cxnLst/>
            <a:rect l="l" t="t" r="r" b="b"/>
            <a:pathLst>
              <a:path w="60960" h="56514">
                <a:moveTo>
                  <a:pt x="0" y="56387"/>
                </a:moveTo>
                <a:lnTo>
                  <a:pt x="60960" y="56387"/>
                </a:lnTo>
                <a:lnTo>
                  <a:pt x="60960" y="0"/>
                </a:lnTo>
                <a:lnTo>
                  <a:pt x="0" y="0"/>
                </a:lnTo>
                <a:lnTo>
                  <a:pt x="0" y="56387"/>
                </a:lnTo>
                <a:close/>
              </a:path>
            </a:pathLst>
          </a:custGeom>
          <a:ln w="9143">
            <a:solidFill>
              <a:srgbClr val="000000"/>
            </a:solidFill>
          </a:ln>
        </p:spPr>
        <p:txBody>
          <a:bodyPr wrap="square" lIns="0" tIns="0" rIns="0" bIns="0" rtlCol="0"/>
          <a:lstStyle/>
          <a:p>
            <a:endParaRPr/>
          </a:p>
        </p:txBody>
      </p:sp>
      <p:sp>
        <p:nvSpPr>
          <p:cNvPr id="53" name="object 53"/>
          <p:cNvSpPr/>
          <p:nvPr/>
        </p:nvSpPr>
        <p:spPr>
          <a:xfrm>
            <a:off x="4038600" y="1642872"/>
            <a:ext cx="180340" cy="172720"/>
          </a:xfrm>
          <a:custGeom>
            <a:avLst/>
            <a:gdLst/>
            <a:ahLst/>
            <a:cxnLst/>
            <a:rect l="l" t="t" r="r" b="b"/>
            <a:pathLst>
              <a:path w="180339" h="172719">
                <a:moveTo>
                  <a:pt x="179832" y="172212"/>
                </a:moveTo>
                <a:lnTo>
                  <a:pt x="179832" y="81661"/>
                </a:lnTo>
                <a:lnTo>
                  <a:pt x="0" y="0"/>
                </a:lnTo>
              </a:path>
            </a:pathLst>
          </a:custGeom>
          <a:ln w="9144">
            <a:solidFill>
              <a:srgbClr val="000000"/>
            </a:solidFill>
          </a:ln>
        </p:spPr>
        <p:txBody>
          <a:bodyPr wrap="square" lIns="0" tIns="0" rIns="0" bIns="0" rtlCol="0"/>
          <a:lstStyle/>
          <a:p>
            <a:endParaRPr/>
          </a:p>
        </p:txBody>
      </p:sp>
      <p:sp>
        <p:nvSpPr>
          <p:cNvPr id="54" name="object 54"/>
          <p:cNvSpPr/>
          <p:nvPr/>
        </p:nvSpPr>
        <p:spPr>
          <a:xfrm>
            <a:off x="4149852" y="1842516"/>
            <a:ext cx="90170" cy="0"/>
          </a:xfrm>
          <a:custGeom>
            <a:avLst/>
            <a:gdLst/>
            <a:ahLst/>
            <a:cxnLst/>
            <a:rect l="l" t="t" r="r" b="b"/>
            <a:pathLst>
              <a:path w="90170">
                <a:moveTo>
                  <a:pt x="89915" y="0"/>
                </a:moveTo>
                <a:lnTo>
                  <a:pt x="0" y="0"/>
                </a:lnTo>
              </a:path>
            </a:pathLst>
          </a:custGeom>
          <a:ln w="9144">
            <a:solidFill>
              <a:srgbClr val="000000"/>
            </a:solidFill>
          </a:ln>
        </p:spPr>
        <p:txBody>
          <a:bodyPr wrap="square" lIns="0" tIns="0" rIns="0" bIns="0" rtlCol="0"/>
          <a:lstStyle/>
          <a:p>
            <a:endParaRPr/>
          </a:p>
        </p:txBody>
      </p:sp>
      <p:sp>
        <p:nvSpPr>
          <p:cNvPr id="55" name="object 55"/>
          <p:cNvSpPr/>
          <p:nvPr/>
        </p:nvSpPr>
        <p:spPr>
          <a:xfrm>
            <a:off x="3870959" y="1508760"/>
            <a:ext cx="283463" cy="266700"/>
          </a:xfrm>
          <a:prstGeom prst="rect">
            <a:avLst/>
          </a:prstGeom>
          <a:blipFill>
            <a:blip r:embed="rId4" cstate="print"/>
            <a:stretch>
              <a:fillRect/>
            </a:stretch>
          </a:blipFill>
        </p:spPr>
        <p:txBody>
          <a:bodyPr wrap="square" lIns="0" tIns="0" rIns="0" bIns="0" rtlCol="0"/>
          <a:lstStyle/>
          <a:p>
            <a:endParaRPr/>
          </a:p>
        </p:txBody>
      </p:sp>
      <p:sp>
        <p:nvSpPr>
          <p:cNvPr id="56" name="object 56"/>
          <p:cNvSpPr/>
          <p:nvPr/>
        </p:nvSpPr>
        <p:spPr>
          <a:xfrm>
            <a:off x="2764535" y="2310383"/>
            <a:ext cx="850900" cy="182880"/>
          </a:xfrm>
          <a:custGeom>
            <a:avLst/>
            <a:gdLst/>
            <a:ahLst/>
            <a:cxnLst/>
            <a:rect l="l" t="t" r="r" b="b"/>
            <a:pathLst>
              <a:path w="850900" h="182880">
                <a:moveTo>
                  <a:pt x="425195" y="0"/>
                </a:moveTo>
                <a:lnTo>
                  <a:pt x="0" y="182879"/>
                </a:lnTo>
                <a:lnTo>
                  <a:pt x="850391" y="182879"/>
                </a:lnTo>
                <a:lnTo>
                  <a:pt x="425195" y="0"/>
                </a:lnTo>
                <a:close/>
              </a:path>
            </a:pathLst>
          </a:custGeom>
          <a:solidFill>
            <a:srgbClr val="DDDDDD"/>
          </a:solidFill>
        </p:spPr>
        <p:txBody>
          <a:bodyPr wrap="square" lIns="0" tIns="0" rIns="0" bIns="0" rtlCol="0"/>
          <a:lstStyle/>
          <a:p>
            <a:endParaRPr/>
          </a:p>
        </p:txBody>
      </p:sp>
      <p:sp>
        <p:nvSpPr>
          <p:cNvPr id="57" name="object 57"/>
          <p:cNvSpPr/>
          <p:nvPr/>
        </p:nvSpPr>
        <p:spPr>
          <a:xfrm>
            <a:off x="2854451" y="2471927"/>
            <a:ext cx="672465" cy="364490"/>
          </a:xfrm>
          <a:custGeom>
            <a:avLst/>
            <a:gdLst/>
            <a:ahLst/>
            <a:cxnLst/>
            <a:rect l="l" t="t" r="r" b="b"/>
            <a:pathLst>
              <a:path w="672464" h="364489">
                <a:moveTo>
                  <a:pt x="0" y="364236"/>
                </a:moveTo>
                <a:lnTo>
                  <a:pt x="672084" y="364236"/>
                </a:lnTo>
                <a:lnTo>
                  <a:pt x="672084" y="0"/>
                </a:lnTo>
                <a:lnTo>
                  <a:pt x="0" y="0"/>
                </a:lnTo>
                <a:lnTo>
                  <a:pt x="0" y="364236"/>
                </a:lnTo>
                <a:close/>
              </a:path>
            </a:pathLst>
          </a:custGeom>
          <a:solidFill>
            <a:srgbClr val="DDDDDD"/>
          </a:solidFill>
        </p:spPr>
        <p:txBody>
          <a:bodyPr wrap="square" lIns="0" tIns="0" rIns="0" bIns="0" rtlCol="0"/>
          <a:lstStyle/>
          <a:p>
            <a:endParaRPr/>
          </a:p>
        </p:txBody>
      </p:sp>
      <p:sp>
        <p:nvSpPr>
          <p:cNvPr id="58" name="object 58"/>
          <p:cNvSpPr/>
          <p:nvPr/>
        </p:nvSpPr>
        <p:spPr>
          <a:xfrm>
            <a:off x="2965704" y="2689860"/>
            <a:ext cx="137160" cy="1905"/>
          </a:xfrm>
          <a:custGeom>
            <a:avLst/>
            <a:gdLst/>
            <a:ahLst/>
            <a:cxnLst/>
            <a:rect l="l" t="t" r="r" b="b"/>
            <a:pathLst>
              <a:path w="137160" h="1905">
                <a:moveTo>
                  <a:pt x="0" y="1524"/>
                </a:moveTo>
                <a:lnTo>
                  <a:pt x="137159" y="0"/>
                </a:lnTo>
              </a:path>
            </a:pathLst>
          </a:custGeom>
          <a:ln w="9144">
            <a:solidFill>
              <a:srgbClr val="000000"/>
            </a:solidFill>
          </a:ln>
        </p:spPr>
        <p:txBody>
          <a:bodyPr wrap="square" lIns="0" tIns="0" rIns="0" bIns="0" rtlCol="0"/>
          <a:lstStyle/>
          <a:p>
            <a:endParaRPr/>
          </a:p>
        </p:txBody>
      </p:sp>
      <p:sp>
        <p:nvSpPr>
          <p:cNvPr id="59" name="object 59"/>
          <p:cNvSpPr/>
          <p:nvPr/>
        </p:nvSpPr>
        <p:spPr>
          <a:xfrm>
            <a:off x="3095244" y="2698242"/>
            <a:ext cx="230504" cy="0"/>
          </a:xfrm>
          <a:custGeom>
            <a:avLst/>
            <a:gdLst/>
            <a:ahLst/>
            <a:cxnLst/>
            <a:rect l="l" t="t" r="r" b="b"/>
            <a:pathLst>
              <a:path w="230504">
                <a:moveTo>
                  <a:pt x="0" y="0"/>
                </a:moveTo>
                <a:lnTo>
                  <a:pt x="230123" y="0"/>
                </a:lnTo>
              </a:path>
            </a:pathLst>
          </a:custGeom>
          <a:ln w="59436">
            <a:solidFill>
              <a:srgbClr val="FFFF99"/>
            </a:solidFill>
          </a:ln>
        </p:spPr>
        <p:txBody>
          <a:bodyPr wrap="square" lIns="0" tIns="0" rIns="0" bIns="0" rtlCol="0"/>
          <a:lstStyle/>
          <a:p>
            <a:endParaRPr/>
          </a:p>
        </p:txBody>
      </p:sp>
      <p:sp>
        <p:nvSpPr>
          <p:cNvPr id="60" name="object 60"/>
          <p:cNvSpPr/>
          <p:nvPr/>
        </p:nvSpPr>
        <p:spPr>
          <a:xfrm>
            <a:off x="3095244" y="2668523"/>
            <a:ext cx="230504" cy="59690"/>
          </a:xfrm>
          <a:custGeom>
            <a:avLst/>
            <a:gdLst/>
            <a:ahLst/>
            <a:cxnLst/>
            <a:rect l="l" t="t" r="r" b="b"/>
            <a:pathLst>
              <a:path w="230504" h="59689">
                <a:moveTo>
                  <a:pt x="0" y="59436"/>
                </a:moveTo>
                <a:lnTo>
                  <a:pt x="230123" y="59436"/>
                </a:lnTo>
                <a:lnTo>
                  <a:pt x="230123" y="0"/>
                </a:lnTo>
                <a:lnTo>
                  <a:pt x="0" y="0"/>
                </a:lnTo>
                <a:lnTo>
                  <a:pt x="0" y="59436"/>
                </a:lnTo>
                <a:close/>
              </a:path>
            </a:pathLst>
          </a:custGeom>
          <a:ln w="9144">
            <a:solidFill>
              <a:srgbClr val="000000"/>
            </a:solidFill>
          </a:ln>
        </p:spPr>
        <p:txBody>
          <a:bodyPr wrap="square" lIns="0" tIns="0" rIns="0" bIns="0" rtlCol="0"/>
          <a:lstStyle/>
          <a:p>
            <a:endParaRPr/>
          </a:p>
        </p:txBody>
      </p:sp>
      <p:sp>
        <p:nvSpPr>
          <p:cNvPr id="61" name="object 61"/>
          <p:cNvSpPr/>
          <p:nvPr/>
        </p:nvSpPr>
        <p:spPr>
          <a:xfrm>
            <a:off x="3115055" y="2686811"/>
            <a:ext cx="13970" cy="15240"/>
          </a:xfrm>
          <a:custGeom>
            <a:avLst/>
            <a:gdLst/>
            <a:ahLst/>
            <a:cxnLst/>
            <a:rect l="l" t="t" r="r" b="b"/>
            <a:pathLst>
              <a:path w="13969" h="15239">
                <a:moveTo>
                  <a:pt x="0" y="15239"/>
                </a:moveTo>
                <a:lnTo>
                  <a:pt x="13716" y="15239"/>
                </a:lnTo>
                <a:lnTo>
                  <a:pt x="13716" y="0"/>
                </a:lnTo>
                <a:lnTo>
                  <a:pt x="0" y="0"/>
                </a:lnTo>
                <a:lnTo>
                  <a:pt x="0" y="15239"/>
                </a:lnTo>
                <a:close/>
              </a:path>
            </a:pathLst>
          </a:custGeom>
          <a:solidFill>
            <a:srgbClr val="FF0000"/>
          </a:solidFill>
        </p:spPr>
        <p:txBody>
          <a:bodyPr wrap="square" lIns="0" tIns="0" rIns="0" bIns="0" rtlCol="0"/>
          <a:lstStyle/>
          <a:p>
            <a:endParaRPr/>
          </a:p>
        </p:txBody>
      </p:sp>
      <p:sp>
        <p:nvSpPr>
          <p:cNvPr id="62" name="object 62"/>
          <p:cNvSpPr/>
          <p:nvPr/>
        </p:nvSpPr>
        <p:spPr>
          <a:xfrm>
            <a:off x="3133344" y="2686811"/>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33CC33"/>
          </a:solidFill>
        </p:spPr>
        <p:txBody>
          <a:bodyPr wrap="square" lIns="0" tIns="0" rIns="0" bIns="0" rtlCol="0"/>
          <a:lstStyle/>
          <a:p>
            <a:endParaRPr/>
          </a:p>
        </p:txBody>
      </p:sp>
      <p:sp>
        <p:nvSpPr>
          <p:cNvPr id="63" name="object 63"/>
          <p:cNvSpPr/>
          <p:nvPr/>
        </p:nvSpPr>
        <p:spPr>
          <a:xfrm>
            <a:off x="3153155" y="2685288"/>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64" name="object 64"/>
          <p:cNvSpPr/>
          <p:nvPr/>
        </p:nvSpPr>
        <p:spPr>
          <a:xfrm>
            <a:off x="3172967" y="2685288"/>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65" name="object 65"/>
          <p:cNvSpPr/>
          <p:nvPr/>
        </p:nvSpPr>
        <p:spPr>
          <a:xfrm>
            <a:off x="3096767" y="2639567"/>
            <a:ext cx="227329" cy="29209"/>
          </a:xfrm>
          <a:custGeom>
            <a:avLst/>
            <a:gdLst/>
            <a:ahLst/>
            <a:cxnLst/>
            <a:rect l="l" t="t" r="r" b="b"/>
            <a:pathLst>
              <a:path w="227329" h="29210">
                <a:moveTo>
                  <a:pt x="170306" y="0"/>
                </a:moveTo>
                <a:lnTo>
                  <a:pt x="56768" y="0"/>
                </a:lnTo>
                <a:lnTo>
                  <a:pt x="0" y="28956"/>
                </a:lnTo>
                <a:lnTo>
                  <a:pt x="227076" y="28956"/>
                </a:lnTo>
                <a:lnTo>
                  <a:pt x="170306" y="0"/>
                </a:lnTo>
                <a:close/>
              </a:path>
            </a:pathLst>
          </a:custGeom>
          <a:solidFill>
            <a:srgbClr val="FFFF99"/>
          </a:solidFill>
        </p:spPr>
        <p:txBody>
          <a:bodyPr wrap="square" lIns="0" tIns="0" rIns="0" bIns="0" rtlCol="0"/>
          <a:lstStyle/>
          <a:p>
            <a:endParaRPr/>
          </a:p>
        </p:txBody>
      </p:sp>
      <p:sp>
        <p:nvSpPr>
          <p:cNvPr id="66" name="object 66"/>
          <p:cNvSpPr/>
          <p:nvPr/>
        </p:nvSpPr>
        <p:spPr>
          <a:xfrm>
            <a:off x="3096767" y="2639567"/>
            <a:ext cx="227329" cy="29209"/>
          </a:xfrm>
          <a:custGeom>
            <a:avLst/>
            <a:gdLst/>
            <a:ahLst/>
            <a:cxnLst/>
            <a:rect l="l" t="t" r="r" b="b"/>
            <a:pathLst>
              <a:path w="227329" h="29210">
                <a:moveTo>
                  <a:pt x="0" y="28956"/>
                </a:moveTo>
                <a:lnTo>
                  <a:pt x="56768" y="0"/>
                </a:lnTo>
                <a:lnTo>
                  <a:pt x="170306" y="0"/>
                </a:lnTo>
                <a:lnTo>
                  <a:pt x="227076" y="28956"/>
                </a:lnTo>
                <a:lnTo>
                  <a:pt x="0" y="28956"/>
                </a:lnTo>
                <a:close/>
              </a:path>
            </a:pathLst>
          </a:custGeom>
          <a:ln w="9143">
            <a:solidFill>
              <a:srgbClr val="000000"/>
            </a:solidFill>
          </a:ln>
        </p:spPr>
        <p:txBody>
          <a:bodyPr wrap="square" lIns="0" tIns="0" rIns="0" bIns="0" rtlCol="0"/>
          <a:lstStyle/>
          <a:p>
            <a:endParaRPr/>
          </a:p>
        </p:txBody>
      </p:sp>
      <p:sp>
        <p:nvSpPr>
          <p:cNvPr id="67" name="object 67"/>
          <p:cNvSpPr/>
          <p:nvPr/>
        </p:nvSpPr>
        <p:spPr>
          <a:xfrm>
            <a:off x="2801111" y="2551176"/>
            <a:ext cx="266700" cy="257556"/>
          </a:xfrm>
          <a:prstGeom prst="rect">
            <a:avLst/>
          </a:prstGeom>
          <a:blipFill>
            <a:blip r:embed="rId3" cstate="print"/>
            <a:stretch>
              <a:fillRect/>
            </a:stretch>
          </a:blipFill>
        </p:spPr>
        <p:txBody>
          <a:bodyPr wrap="square" lIns="0" tIns="0" rIns="0" bIns="0" rtlCol="0"/>
          <a:lstStyle/>
          <a:p>
            <a:endParaRPr/>
          </a:p>
        </p:txBody>
      </p:sp>
      <p:sp>
        <p:nvSpPr>
          <p:cNvPr id="68" name="object 68"/>
          <p:cNvSpPr/>
          <p:nvPr/>
        </p:nvSpPr>
        <p:spPr>
          <a:xfrm>
            <a:off x="3369564" y="2665476"/>
            <a:ext cx="62865" cy="56515"/>
          </a:xfrm>
          <a:custGeom>
            <a:avLst/>
            <a:gdLst/>
            <a:ahLst/>
            <a:cxnLst/>
            <a:rect l="l" t="t" r="r" b="b"/>
            <a:pathLst>
              <a:path w="62864" h="56514">
                <a:moveTo>
                  <a:pt x="0" y="56387"/>
                </a:moveTo>
                <a:lnTo>
                  <a:pt x="62484" y="56387"/>
                </a:lnTo>
                <a:lnTo>
                  <a:pt x="62484" y="0"/>
                </a:lnTo>
                <a:lnTo>
                  <a:pt x="0" y="0"/>
                </a:lnTo>
                <a:lnTo>
                  <a:pt x="0" y="56387"/>
                </a:lnTo>
                <a:close/>
              </a:path>
            </a:pathLst>
          </a:custGeom>
          <a:solidFill>
            <a:srgbClr val="000099"/>
          </a:solidFill>
        </p:spPr>
        <p:txBody>
          <a:bodyPr wrap="square" lIns="0" tIns="0" rIns="0" bIns="0" rtlCol="0"/>
          <a:lstStyle/>
          <a:p>
            <a:endParaRPr/>
          </a:p>
        </p:txBody>
      </p:sp>
      <p:sp>
        <p:nvSpPr>
          <p:cNvPr id="69" name="object 69"/>
          <p:cNvSpPr/>
          <p:nvPr/>
        </p:nvSpPr>
        <p:spPr>
          <a:xfrm>
            <a:off x="3369564" y="2665476"/>
            <a:ext cx="62865" cy="56515"/>
          </a:xfrm>
          <a:custGeom>
            <a:avLst/>
            <a:gdLst/>
            <a:ahLst/>
            <a:cxnLst/>
            <a:rect l="l" t="t" r="r" b="b"/>
            <a:pathLst>
              <a:path w="62864" h="56514">
                <a:moveTo>
                  <a:pt x="0" y="56387"/>
                </a:moveTo>
                <a:lnTo>
                  <a:pt x="62484" y="56387"/>
                </a:lnTo>
                <a:lnTo>
                  <a:pt x="62484" y="0"/>
                </a:lnTo>
                <a:lnTo>
                  <a:pt x="0" y="0"/>
                </a:lnTo>
                <a:lnTo>
                  <a:pt x="0" y="56387"/>
                </a:lnTo>
                <a:close/>
              </a:path>
            </a:pathLst>
          </a:custGeom>
          <a:ln w="9144">
            <a:solidFill>
              <a:srgbClr val="000000"/>
            </a:solidFill>
          </a:ln>
        </p:spPr>
        <p:txBody>
          <a:bodyPr wrap="square" lIns="0" tIns="0" rIns="0" bIns="0" rtlCol="0"/>
          <a:lstStyle/>
          <a:p>
            <a:endParaRPr/>
          </a:p>
        </p:txBody>
      </p:sp>
      <p:sp>
        <p:nvSpPr>
          <p:cNvPr id="70" name="object 70"/>
          <p:cNvSpPr/>
          <p:nvPr/>
        </p:nvSpPr>
        <p:spPr>
          <a:xfrm>
            <a:off x="3223260" y="2490216"/>
            <a:ext cx="180340" cy="170815"/>
          </a:xfrm>
          <a:custGeom>
            <a:avLst/>
            <a:gdLst/>
            <a:ahLst/>
            <a:cxnLst/>
            <a:rect l="l" t="t" r="r" b="b"/>
            <a:pathLst>
              <a:path w="180339" h="170814">
                <a:moveTo>
                  <a:pt x="179831" y="170687"/>
                </a:moveTo>
                <a:lnTo>
                  <a:pt x="179831" y="81025"/>
                </a:lnTo>
                <a:lnTo>
                  <a:pt x="0" y="0"/>
                </a:lnTo>
              </a:path>
            </a:pathLst>
          </a:custGeom>
          <a:ln w="9144">
            <a:solidFill>
              <a:srgbClr val="000000"/>
            </a:solidFill>
          </a:ln>
        </p:spPr>
        <p:txBody>
          <a:bodyPr wrap="square" lIns="0" tIns="0" rIns="0" bIns="0" rtlCol="0"/>
          <a:lstStyle/>
          <a:p>
            <a:endParaRPr/>
          </a:p>
        </p:txBody>
      </p:sp>
      <p:sp>
        <p:nvSpPr>
          <p:cNvPr id="71" name="object 71"/>
          <p:cNvSpPr/>
          <p:nvPr/>
        </p:nvSpPr>
        <p:spPr>
          <a:xfrm>
            <a:off x="3336035" y="2689860"/>
            <a:ext cx="90170" cy="0"/>
          </a:xfrm>
          <a:custGeom>
            <a:avLst/>
            <a:gdLst/>
            <a:ahLst/>
            <a:cxnLst/>
            <a:rect l="l" t="t" r="r" b="b"/>
            <a:pathLst>
              <a:path w="90170">
                <a:moveTo>
                  <a:pt x="89915" y="0"/>
                </a:moveTo>
                <a:lnTo>
                  <a:pt x="0" y="0"/>
                </a:lnTo>
              </a:path>
            </a:pathLst>
          </a:custGeom>
          <a:ln w="9144">
            <a:solidFill>
              <a:srgbClr val="000000"/>
            </a:solidFill>
          </a:ln>
        </p:spPr>
        <p:txBody>
          <a:bodyPr wrap="square" lIns="0" tIns="0" rIns="0" bIns="0" rtlCol="0"/>
          <a:lstStyle/>
          <a:p>
            <a:endParaRPr/>
          </a:p>
        </p:txBody>
      </p:sp>
      <p:sp>
        <p:nvSpPr>
          <p:cNvPr id="72" name="object 72"/>
          <p:cNvSpPr/>
          <p:nvPr/>
        </p:nvSpPr>
        <p:spPr>
          <a:xfrm>
            <a:off x="3057144" y="2356104"/>
            <a:ext cx="283464" cy="265175"/>
          </a:xfrm>
          <a:prstGeom prst="rect">
            <a:avLst/>
          </a:prstGeom>
          <a:blipFill>
            <a:blip r:embed="rId4" cstate="print"/>
            <a:stretch>
              <a:fillRect/>
            </a:stretch>
          </a:blipFill>
        </p:spPr>
        <p:txBody>
          <a:bodyPr wrap="square" lIns="0" tIns="0" rIns="0" bIns="0" rtlCol="0"/>
          <a:lstStyle/>
          <a:p>
            <a:endParaRPr/>
          </a:p>
        </p:txBody>
      </p:sp>
      <p:sp>
        <p:nvSpPr>
          <p:cNvPr id="73" name="object 73"/>
          <p:cNvSpPr/>
          <p:nvPr/>
        </p:nvSpPr>
        <p:spPr>
          <a:xfrm>
            <a:off x="3630167" y="2319527"/>
            <a:ext cx="852169" cy="184785"/>
          </a:xfrm>
          <a:custGeom>
            <a:avLst/>
            <a:gdLst/>
            <a:ahLst/>
            <a:cxnLst/>
            <a:rect l="l" t="t" r="r" b="b"/>
            <a:pathLst>
              <a:path w="852170" h="184785">
                <a:moveTo>
                  <a:pt x="425958" y="0"/>
                </a:moveTo>
                <a:lnTo>
                  <a:pt x="0" y="184404"/>
                </a:lnTo>
                <a:lnTo>
                  <a:pt x="851916" y="184404"/>
                </a:lnTo>
                <a:lnTo>
                  <a:pt x="425958" y="0"/>
                </a:lnTo>
                <a:close/>
              </a:path>
            </a:pathLst>
          </a:custGeom>
          <a:solidFill>
            <a:srgbClr val="DDDDDD"/>
          </a:solidFill>
        </p:spPr>
        <p:txBody>
          <a:bodyPr wrap="square" lIns="0" tIns="0" rIns="0" bIns="0" rtlCol="0"/>
          <a:lstStyle/>
          <a:p>
            <a:endParaRPr/>
          </a:p>
        </p:txBody>
      </p:sp>
      <p:sp>
        <p:nvSpPr>
          <p:cNvPr id="74" name="object 74"/>
          <p:cNvSpPr/>
          <p:nvPr/>
        </p:nvSpPr>
        <p:spPr>
          <a:xfrm>
            <a:off x="3721608" y="2481072"/>
            <a:ext cx="670560" cy="365760"/>
          </a:xfrm>
          <a:custGeom>
            <a:avLst/>
            <a:gdLst/>
            <a:ahLst/>
            <a:cxnLst/>
            <a:rect l="l" t="t" r="r" b="b"/>
            <a:pathLst>
              <a:path w="670560" h="365760">
                <a:moveTo>
                  <a:pt x="0" y="365760"/>
                </a:moveTo>
                <a:lnTo>
                  <a:pt x="670560" y="365760"/>
                </a:lnTo>
                <a:lnTo>
                  <a:pt x="670560" y="0"/>
                </a:lnTo>
                <a:lnTo>
                  <a:pt x="0" y="0"/>
                </a:lnTo>
                <a:lnTo>
                  <a:pt x="0" y="365760"/>
                </a:lnTo>
                <a:close/>
              </a:path>
            </a:pathLst>
          </a:custGeom>
          <a:solidFill>
            <a:srgbClr val="DDDDDD"/>
          </a:solidFill>
        </p:spPr>
        <p:txBody>
          <a:bodyPr wrap="square" lIns="0" tIns="0" rIns="0" bIns="0" rtlCol="0"/>
          <a:lstStyle/>
          <a:p>
            <a:endParaRPr/>
          </a:p>
        </p:txBody>
      </p:sp>
      <p:sp>
        <p:nvSpPr>
          <p:cNvPr id="75" name="object 75"/>
          <p:cNvSpPr/>
          <p:nvPr/>
        </p:nvSpPr>
        <p:spPr>
          <a:xfrm>
            <a:off x="3832859" y="2699004"/>
            <a:ext cx="137160" cy="1905"/>
          </a:xfrm>
          <a:custGeom>
            <a:avLst/>
            <a:gdLst/>
            <a:ahLst/>
            <a:cxnLst/>
            <a:rect l="l" t="t" r="r" b="b"/>
            <a:pathLst>
              <a:path w="137160" h="1905">
                <a:moveTo>
                  <a:pt x="0" y="1524"/>
                </a:moveTo>
                <a:lnTo>
                  <a:pt x="137160" y="0"/>
                </a:lnTo>
              </a:path>
            </a:pathLst>
          </a:custGeom>
          <a:ln w="9144">
            <a:solidFill>
              <a:srgbClr val="000000"/>
            </a:solidFill>
          </a:ln>
        </p:spPr>
        <p:txBody>
          <a:bodyPr wrap="square" lIns="0" tIns="0" rIns="0" bIns="0" rtlCol="0"/>
          <a:lstStyle/>
          <a:p>
            <a:endParaRPr/>
          </a:p>
        </p:txBody>
      </p:sp>
      <p:sp>
        <p:nvSpPr>
          <p:cNvPr id="76" name="object 76"/>
          <p:cNvSpPr/>
          <p:nvPr/>
        </p:nvSpPr>
        <p:spPr>
          <a:xfrm>
            <a:off x="3962400" y="2707385"/>
            <a:ext cx="230504" cy="0"/>
          </a:xfrm>
          <a:custGeom>
            <a:avLst/>
            <a:gdLst/>
            <a:ahLst/>
            <a:cxnLst/>
            <a:rect l="l" t="t" r="r" b="b"/>
            <a:pathLst>
              <a:path w="230504">
                <a:moveTo>
                  <a:pt x="0" y="0"/>
                </a:moveTo>
                <a:lnTo>
                  <a:pt x="230124" y="0"/>
                </a:lnTo>
              </a:path>
            </a:pathLst>
          </a:custGeom>
          <a:ln w="59436">
            <a:solidFill>
              <a:srgbClr val="FFFF99"/>
            </a:solidFill>
          </a:ln>
        </p:spPr>
        <p:txBody>
          <a:bodyPr wrap="square" lIns="0" tIns="0" rIns="0" bIns="0" rtlCol="0"/>
          <a:lstStyle/>
          <a:p>
            <a:endParaRPr/>
          </a:p>
        </p:txBody>
      </p:sp>
      <p:sp>
        <p:nvSpPr>
          <p:cNvPr id="77" name="object 77"/>
          <p:cNvSpPr/>
          <p:nvPr/>
        </p:nvSpPr>
        <p:spPr>
          <a:xfrm>
            <a:off x="3962400" y="2677667"/>
            <a:ext cx="230504" cy="59690"/>
          </a:xfrm>
          <a:custGeom>
            <a:avLst/>
            <a:gdLst/>
            <a:ahLst/>
            <a:cxnLst/>
            <a:rect l="l" t="t" r="r" b="b"/>
            <a:pathLst>
              <a:path w="230504" h="59689">
                <a:moveTo>
                  <a:pt x="0" y="59436"/>
                </a:moveTo>
                <a:lnTo>
                  <a:pt x="230124" y="59436"/>
                </a:lnTo>
                <a:lnTo>
                  <a:pt x="230124" y="0"/>
                </a:lnTo>
                <a:lnTo>
                  <a:pt x="0" y="0"/>
                </a:lnTo>
                <a:lnTo>
                  <a:pt x="0" y="59436"/>
                </a:lnTo>
                <a:close/>
              </a:path>
            </a:pathLst>
          </a:custGeom>
          <a:ln w="9144">
            <a:solidFill>
              <a:srgbClr val="000000"/>
            </a:solidFill>
          </a:ln>
        </p:spPr>
        <p:txBody>
          <a:bodyPr wrap="square" lIns="0" tIns="0" rIns="0" bIns="0" rtlCol="0"/>
          <a:lstStyle/>
          <a:p>
            <a:endParaRPr/>
          </a:p>
        </p:txBody>
      </p:sp>
      <p:sp>
        <p:nvSpPr>
          <p:cNvPr id="78" name="object 78"/>
          <p:cNvSpPr/>
          <p:nvPr/>
        </p:nvSpPr>
        <p:spPr>
          <a:xfrm>
            <a:off x="3980688" y="2697479"/>
            <a:ext cx="15240" cy="13970"/>
          </a:xfrm>
          <a:custGeom>
            <a:avLst/>
            <a:gdLst/>
            <a:ahLst/>
            <a:cxnLst/>
            <a:rect l="l" t="t" r="r" b="b"/>
            <a:pathLst>
              <a:path w="15239" h="13969">
                <a:moveTo>
                  <a:pt x="0" y="13715"/>
                </a:moveTo>
                <a:lnTo>
                  <a:pt x="15239" y="13715"/>
                </a:lnTo>
                <a:lnTo>
                  <a:pt x="15239" y="0"/>
                </a:lnTo>
                <a:lnTo>
                  <a:pt x="0" y="0"/>
                </a:lnTo>
                <a:lnTo>
                  <a:pt x="0" y="13715"/>
                </a:lnTo>
                <a:close/>
              </a:path>
            </a:pathLst>
          </a:custGeom>
          <a:solidFill>
            <a:srgbClr val="FF0000"/>
          </a:solidFill>
        </p:spPr>
        <p:txBody>
          <a:bodyPr wrap="square" lIns="0" tIns="0" rIns="0" bIns="0" rtlCol="0"/>
          <a:lstStyle/>
          <a:p>
            <a:endParaRPr/>
          </a:p>
        </p:txBody>
      </p:sp>
      <p:sp>
        <p:nvSpPr>
          <p:cNvPr id="79" name="object 79"/>
          <p:cNvSpPr/>
          <p:nvPr/>
        </p:nvSpPr>
        <p:spPr>
          <a:xfrm>
            <a:off x="4000500" y="2697479"/>
            <a:ext cx="13970" cy="13970"/>
          </a:xfrm>
          <a:custGeom>
            <a:avLst/>
            <a:gdLst/>
            <a:ahLst/>
            <a:cxnLst/>
            <a:rect l="l" t="t" r="r" b="b"/>
            <a:pathLst>
              <a:path w="13970" h="13969">
                <a:moveTo>
                  <a:pt x="0" y="13715"/>
                </a:moveTo>
                <a:lnTo>
                  <a:pt x="13715" y="13715"/>
                </a:lnTo>
                <a:lnTo>
                  <a:pt x="13715" y="0"/>
                </a:lnTo>
                <a:lnTo>
                  <a:pt x="0" y="0"/>
                </a:lnTo>
                <a:lnTo>
                  <a:pt x="0" y="13715"/>
                </a:lnTo>
                <a:close/>
              </a:path>
            </a:pathLst>
          </a:custGeom>
          <a:solidFill>
            <a:srgbClr val="33CC33"/>
          </a:solidFill>
        </p:spPr>
        <p:txBody>
          <a:bodyPr wrap="square" lIns="0" tIns="0" rIns="0" bIns="0" rtlCol="0"/>
          <a:lstStyle/>
          <a:p>
            <a:endParaRPr/>
          </a:p>
        </p:txBody>
      </p:sp>
      <p:sp>
        <p:nvSpPr>
          <p:cNvPr id="80" name="object 80"/>
          <p:cNvSpPr/>
          <p:nvPr/>
        </p:nvSpPr>
        <p:spPr>
          <a:xfrm>
            <a:off x="4018788" y="2695955"/>
            <a:ext cx="17145" cy="13970"/>
          </a:xfrm>
          <a:custGeom>
            <a:avLst/>
            <a:gdLst/>
            <a:ahLst/>
            <a:cxnLst/>
            <a:rect l="l" t="t" r="r" b="b"/>
            <a:pathLst>
              <a:path w="17145" h="13969">
                <a:moveTo>
                  <a:pt x="0" y="13715"/>
                </a:moveTo>
                <a:lnTo>
                  <a:pt x="16763" y="13715"/>
                </a:lnTo>
                <a:lnTo>
                  <a:pt x="16763" y="0"/>
                </a:lnTo>
                <a:lnTo>
                  <a:pt x="0" y="0"/>
                </a:lnTo>
                <a:lnTo>
                  <a:pt x="0" y="13715"/>
                </a:lnTo>
                <a:close/>
              </a:path>
            </a:pathLst>
          </a:custGeom>
          <a:solidFill>
            <a:srgbClr val="FF0000"/>
          </a:solidFill>
        </p:spPr>
        <p:txBody>
          <a:bodyPr wrap="square" lIns="0" tIns="0" rIns="0" bIns="0" rtlCol="0"/>
          <a:lstStyle/>
          <a:p>
            <a:endParaRPr/>
          </a:p>
        </p:txBody>
      </p:sp>
      <p:sp>
        <p:nvSpPr>
          <p:cNvPr id="81" name="object 81"/>
          <p:cNvSpPr/>
          <p:nvPr/>
        </p:nvSpPr>
        <p:spPr>
          <a:xfrm>
            <a:off x="4040123" y="2695955"/>
            <a:ext cx="13970" cy="13970"/>
          </a:xfrm>
          <a:custGeom>
            <a:avLst/>
            <a:gdLst/>
            <a:ahLst/>
            <a:cxnLst/>
            <a:rect l="l" t="t" r="r" b="b"/>
            <a:pathLst>
              <a:path w="13970" h="13969">
                <a:moveTo>
                  <a:pt x="0" y="13715"/>
                </a:moveTo>
                <a:lnTo>
                  <a:pt x="13715" y="13715"/>
                </a:lnTo>
                <a:lnTo>
                  <a:pt x="13715" y="0"/>
                </a:lnTo>
                <a:lnTo>
                  <a:pt x="0" y="0"/>
                </a:lnTo>
                <a:lnTo>
                  <a:pt x="0" y="13715"/>
                </a:lnTo>
                <a:close/>
              </a:path>
            </a:pathLst>
          </a:custGeom>
          <a:solidFill>
            <a:srgbClr val="FF0000"/>
          </a:solidFill>
        </p:spPr>
        <p:txBody>
          <a:bodyPr wrap="square" lIns="0" tIns="0" rIns="0" bIns="0" rtlCol="0"/>
          <a:lstStyle/>
          <a:p>
            <a:endParaRPr/>
          </a:p>
        </p:txBody>
      </p:sp>
      <p:sp>
        <p:nvSpPr>
          <p:cNvPr id="82" name="object 82"/>
          <p:cNvSpPr/>
          <p:nvPr/>
        </p:nvSpPr>
        <p:spPr>
          <a:xfrm>
            <a:off x="3962400" y="2650235"/>
            <a:ext cx="227329" cy="27940"/>
          </a:xfrm>
          <a:custGeom>
            <a:avLst/>
            <a:gdLst/>
            <a:ahLst/>
            <a:cxnLst/>
            <a:rect l="l" t="t" r="r" b="b"/>
            <a:pathLst>
              <a:path w="227329" h="27939">
                <a:moveTo>
                  <a:pt x="170307" y="0"/>
                </a:moveTo>
                <a:lnTo>
                  <a:pt x="56769" y="0"/>
                </a:lnTo>
                <a:lnTo>
                  <a:pt x="0" y="27431"/>
                </a:lnTo>
                <a:lnTo>
                  <a:pt x="227075" y="27431"/>
                </a:lnTo>
                <a:lnTo>
                  <a:pt x="170307" y="0"/>
                </a:lnTo>
                <a:close/>
              </a:path>
            </a:pathLst>
          </a:custGeom>
          <a:solidFill>
            <a:srgbClr val="FFFF99"/>
          </a:solidFill>
        </p:spPr>
        <p:txBody>
          <a:bodyPr wrap="square" lIns="0" tIns="0" rIns="0" bIns="0" rtlCol="0"/>
          <a:lstStyle/>
          <a:p>
            <a:endParaRPr/>
          </a:p>
        </p:txBody>
      </p:sp>
      <p:sp>
        <p:nvSpPr>
          <p:cNvPr id="83" name="object 83"/>
          <p:cNvSpPr/>
          <p:nvPr/>
        </p:nvSpPr>
        <p:spPr>
          <a:xfrm>
            <a:off x="3962400" y="2650235"/>
            <a:ext cx="227329" cy="27940"/>
          </a:xfrm>
          <a:custGeom>
            <a:avLst/>
            <a:gdLst/>
            <a:ahLst/>
            <a:cxnLst/>
            <a:rect l="l" t="t" r="r" b="b"/>
            <a:pathLst>
              <a:path w="227329" h="27939">
                <a:moveTo>
                  <a:pt x="0" y="27431"/>
                </a:moveTo>
                <a:lnTo>
                  <a:pt x="56769" y="0"/>
                </a:lnTo>
                <a:lnTo>
                  <a:pt x="170307" y="0"/>
                </a:lnTo>
                <a:lnTo>
                  <a:pt x="227075" y="27431"/>
                </a:lnTo>
                <a:lnTo>
                  <a:pt x="0" y="27431"/>
                </a:lnTo>
                <a:close/>
              </a:path>
            </a:pathLst>
          </a:custGeom>
          <a:ln w="9144">
            <a:solidFill>
              <a:srgbClr val="000000"/>
            </a:solidFill>
          </a:ln>
        </p:spPr>
        <p:txBody>
          <a:bodyPr wrap="square" lIns="0" tIns="0" rIns="0" bIns="0" rtlCol="0"/>
          <a:lstStyle/>
          <a:p>
            <a:endParaRPr/>
          </a:p>
        </p:txBody>
      </p:sp>
      <p:sp>
        <p:nvSpPr>
          <p:cNvPr id="84" name="object 84"/>
          <p:cNvSpPr/>
          <p:nvPr/>
        </p:nvSpPr>
        <p:spPr>
          <a:xfrm>
            <a:off x="3668267" y="2560320"/>
            <a:ext cx="266700" cy="257555"/>
          </a:xfrm>
          <a:prstGeom prst="rect">
            <a:avLst/>
          </a:prstGeom>
          <a:blipFill>
            <a:blip r:embed="rId3" cstate="print"/>
            <a:stretch>
              <a:fillRect/>
            </a:stretch>
          </a:blipFill>
        </p:spPr>
        <p:txBody>
          <a:bodyPr wrap="square" lIns="0" tIns="0" rIns="0" bIns="0" rtlCol="0"/>
          <a:lstStyle/>
          <a:p>
            <a:endParaRPr/>
          </a:p>
        </p:txBody>
      </p:sp>
      <p:sp>
        <p:nvSpPr>
          <p:cNvPr id="85" name="object 85"/>
          <p:cNvSpPr/>
          <p:nvPr/>
        </p:nvSpPr>
        <p:spPr>
          <a:xfrm>
            <a:off x="4236720" y="2674620"/>
            <a:ext cx="62865" cy="58419"/>
          </a:xfrm>
          <a:custGeom>
            <a:avLst/>
            <a:gdLst/>
            <a:ahLst/>
            <a:cxnLst/>
            <a:rect l="l" t="t" r="r" b="b"/>
            <a:pathLst>
              <a:path w="62864" h="58419">
                <a:moveTo>
                  <a:pt x="0" y="57912"/>
                </a:moveTo>
                <a:lnTo>
                  <a:pt x="62484" y="57912"/>
                </a:lnTo>
                <a:lnTo>
                  <a:pt x="62484" y="0"/>
                </a:lnTo>
                <a:lnTo>
                  <a:pt x="0" y="0"/>
                </a:lnTo>
                <a:lnTo>
                  <a:pt x="0" y="57912"/>
                </a:lnTo>
                <a:close/>
              </a:path>
            </a:pathLst>
          </a:custGeom>
          <a:solidFill>
            <a:srgbClr val="000099"/>
          </a:solidFill>
        </p:spPr>
        <p:txBody>
          <a:bodyPr wrap="square" lIns="0" tIns="0" rIns="0" bIns="0" rtlCol="0"/>
          <a:lstStyle/>
          <a:p>
            <a:endParaRPr/>
          </a:p>
        </p:txBody>
      </p:sp>
      <p:sp>
        <p:nvSpPr>
          <p:cNvPr id="86" name="object 86"/>
          <p:cNvSpPr/>
          <p:nvPr/>
        </p:nvSpPr>
        <p:spPr>
          <a:xfrm>
            <a:off x="4236720" y="2674620"/>
            <a:ext cx="62865" cy="58419"/>
          </a:xfrm>
          <a:custGeom>
            <a:avLst/>
            <a:gdLst/>
            <a:ahLst/>
            <a:cxnLst/>
            <a:rect l="l" t="t" r="r" b="b"/>
            <a:pathLst>
              <a:path w="62864" h="58419">
                <a:moveTo>
                  <a:pt x="0" y="57912"/>
                </a:moveTo>
                <a:lnTo>
                  <a:pt x="62484" y="57912"/>
                </a:lnTo>
                <a:lnTo>
                  <a:pt x="62484" y="0"/>
                </a:lnTo>
                <a:lnTo>
                  <a:pt x="0" y="0"/>
                </a:lnTo>
                <a:lnTo>
                  <a:pt x="0" y="57912"/>
                </a:lnTo>
                <a:close/>
              </a:path>
            </a:pathLst>
          </a:custGeom>
          <a:ln w="9144">
            <a:solidFill>
              <a:srgbClr val="000000"/>
            </a:solidFill>
          </a:ln>
        </p:spPr>
        <p:txBody>
          <a:bodyPr wrap="square" lIns="0" tIns="0" rIns="0" bIns="0" rtlCol="0"/>
          <a:lstStyle/>
          <a:p>
            <a:endParaRPr/>
          </a:p>
        </p:txBody>
      </p:sp>
      <p:sp>
        <p:nvSpPr>
          <p:cNvPr id="87" name="object 87"/>
          <p:cNvSpPr/>
          <p:nvPr/>
        </p:nvSpPr>
        <p:spPr>
          <a:xfrm>
            <a:off x="4090415" y="2499360"/>
            <a:ext cx="180340" cy="170815"/>
          </a:xfrm>
          <a:custGeom>
            <a:avLst/>
            <a:gdLst/>
            <a:ahLst/>
            <a:cxnLst/>
            <a:rect l="l" t="t" r="r" b="b"/>
            <a:pathLst>
              <a:path w="180339" h="170814">
                <a:moveTo>
                  <a:pt x="179832" y="170687"/>
                </a:moveTo>
                <a:lnTo>
                  <a:pt x="179832" y="81025"/>
                </a:lnTo>
                <a:lnTo>
                  <a:pt x="0" y="0"/>
                </a:lnTo>
              </a:path>
            </a:pathLst>
          </a:custGeom>
          <a:ln w="9144">
            <a:solidFill>
              <a:srgbClr val="000000"/>
            </a:solidFill>
          </a:ln>
        </p:spPr>
        <p:txBody>
          <a:bodyPr wrap="square" lIns="0" tIns="0" rIns="0" bIns="0" rtlCol="0"/>
          <a:lstStyle/>
          <a:p>
            <a:endParaRPr/>
          </a:p>
        </p:txBody>
      </p:sp>
      <p:sp>
        <p:nvSpPr>
          <p:cNvPr id="88" name="object 88"/>
          <p:cNvSpPr/>
          <p:nvPr/>
        </p:nvSpPr>
        <p:spPr>
          <a:xfrm>
            <a:off x="4201667" y="2699004"/>
            <a:ext cx="91440" cy="0"/>
          </a:xfrm>
          <a:custGeom>
            <a:avLst/>
            <a:gdLst/>
            <a:ahLst/>
            <a:cxnLst/>
            <a:rect l="l" t="t" r="r" b="b"/>
            <a:pathLst>
              <a:path w="91439">
                <a:moveTo>
                  <a:pt x="91440" y="0"/>
                </a:moveTo>
                <a:lnTo>
                  <a:pt x="0" y="0"/>
                </a:lnTo>
              </a:path>
            </a:pathLst>
          </a:custGeom>
          <a:ln w="9144">
            <a:solidFill>
              <a:srgbClr val="000000"/>
            </a:solidFill>
          </a:ln>
        </p:spPr>
        <p:txBody>
          <a:bodyPr wrap="square" lIns="0" tIns="0" rIns="0" bIns="0" rtlCol="0"/>
          <a:lstStyle/>
          <a:p>
            <a:endParaRPr/>
          </a:p>
        </p:txBody>
      </p:sp>
      <p:sp>
        <p:nvSpPr>
          <p:cNvPr id="89" name="object 89"/>
          <p:cNvSpPr/>
          <p:nvPr/>
        </p:nvSpPr>
        <p:spPr>
          <a:xfrm>
            <a:off x="3924300" y="2365248"/>
            <a:ext cx="283463" cy="265175"/>
          </a:xfrm>
          <a:prstGeom prst="rect">
            <a:avLst/>
          </a:prstGeom>
          <a:blipFill>
            <a:blip r:embed="rId4" cstate="print"/>
            <a:stretch>
              <a:fillRect/>
            </a:stretch>
          </a:blipFill>
        </p:spPr>
        <p:txBody>
          <a:bodyPr wrap="square" lIns="0" tIns="0" rIns="0" bIns="0" rtlCol="0"/>
          <a:lstStyle/>
          <a:p>
            <a:endParaRPr/>
          </a:p>
        </p:txBody>
      </p:sp>
      <p:sp>
        <p:nvSpPr>
          <p:cNvPr id="90" name="object 90"/>
          <p:cNvSpPr/>
          <p:nvPr/>
        </p:nvSpPr>
        <p:spPr>
          <a:xfrm>
            <a:off x="2218182" y="2213610"/>
            <a:ext cx="3691254" cy="0"/>
          </a:xfrm>
          <a:custGeom>
            <a:avLst/>
            <a:gdLst/>
            <a:ahLst/>
            <a:cxnLst/>
            <a:rect l="l" t="t" r="r" b="b"/>
            <a:pathLst>
              <a:path w="3691254">
                <a:moveTo>
                  <a:pt x="0" y="0"/>
                </a:moveTo>
                <a:lnTo>
                  <a:pt x="3691128" y="0"/>
                </a:lnTo>
              </a:path>
            </a:pathLst>
          </a:custGeom>
          <a:ln w="19812">
            <a:solidFill>
              <a:srgbClr val="000000"/>
            </a:solidFill>
          </a:ln>
        </p:spPr>
        <p:txBody>
          <a:bodyPr wrap="square" lIns="0" tIns="0" rIns="0" bIns="0" rtlCol="0"/>
          <a:lstStyle/>
          <a:p>
            <a:endParaRPr/>
          </a:p>
        </p:txBody>
      </p:sp>
      <p:sp>
        <p:nvSpPr>
          <p:cNvPr id="91" name="object 91"/>
          <p:cNvSpPr/>
          <p:nvPr/>
        </p:nvSpPr>
        <p:spPr>
          <a:xfrm>
            <a:off x="4719828" y="1472183"/>
            <a:ext cx="850900" cy="182880"/>
          </a:xfrm>
          <a:custGeom>
            <a:avLst/>
            <a:gdLst/>
            <a:ahLst/>
            <a:cxnLst/>
            <a:rect l="l" t="t" r="r" b="b"/>
            <a:pathLst>
              <a:path w="850900" h="182880">
                <a:moveTo>
                  <a:pt x="425196" y="0"/>
                </a:moveTo>
                <a:lnTo>
                  <a:pt x="0" y="182879"/>
                </a:lnTo>
                <a:lnTo>
                  <a:pt x="850392" y="182879"/>
                </a:lnTo>
                <a:lnTo>
                  <a:pt x="425196" y="0"/>
                </a:lnTo>
                <a:close/>
              </a:path>
            </a:pathLst>
          </a:custGeom>
          <a:solidFill>
            <a:srgbClr val="DDDDDD"/>
          </a:solidFill>
        </p:spPr>
        <p:txBody>
          <a:bodyPr wrap="square" lIns="0" tIns="0" rIns="0" bIns="0" rtlCol="0"/>
          <a:lstStyle/>
          <a:p>
            <a:endParaRPr/>
          </a:p>
        </p:txBody>
      </p:sp>
      <p:sp>
        <p:nvSpPr>
          <p:cNvPr id="92" name="object 92"/>
          <p:cNvSpPr/>
          <p:nvPr/>
        </p:nvSpPr>
        <p:spPr>
          <a:xfrm>
            <a:off x="4809744" y="1633727"/>
            <a:ext cx="672465" cy="364490"/>
          </a:xfrm>
          <a:custGeom>
            <a:avLst/>
            <a:gdLst/>
            <a:ahLst/>
            <a:cxnLst/>
            <a:rect l="l" t="t" r="r" b="b"/>
            <a:pathLst>
              <a:path w="672464" h="364489">
                <a:moveTo>
                  <a:pt x="0" y="364236"/>
                </a:moveTo>
                <a:lnTo>
                  <a:pt x="672084" y="364236"/>
                </a:lnTo>
                <a:lnTo>
                  <a:pt x="672084" y="0"/>
                </a:lnTo>
                <a:lnTo>
                  <a:pt x="0" y="0"/>
                </a:lnTo>
                <a:lnTo>
                  <a:pt x="0" y="364236"/>
                </a:lnTo>
                <a:close/>
              </a:path>
            </a:pathLst>
          </a:custGeom>
          <a:solidFill>
            <a:srgbClr val="DDDDDD"/>
          </a:solidFill>
        </p:spPr>
        <p:txBody>
          <a:bodyPr wrap="square" lIns="0" tIns="0" rIns="0" bIns="0" rtlCol="0"/>
          <a:lstStyle/>
          <a:p>
            <a:endParaRPr/>
          </a:p>
        </p:txBody>
      </p:sp>
      <p:sp>
        <p:nvSpPr>
          <p:cNvPr id="93" name="object 93"/>
          <p:cNvSpPr/>
          <p:nvPr/>
        </p:nvSpPr>
        <p:spPr>
          <a:xfrm>
            <a:off x="4922520" y="1851660"/>
            <a:ext cx="137160" cy="1905"/>
          </a:xfrm>
          <a:custGeom>
            <a:avLst/>
            <a:gdLst/>
            <a:ahLst/>
            <a:cxnLst/>
            <a:rect l="l" t="t" r="r" b="b"/>
            <a:pathLst>
              <a:path w="137160" h="1905">
                <a:moveTo>
                  <a:pt x="0" y="1524"/>
                </a:moveTo>
                <a:lnTo>
                  <a:pt x="137159" y="0"/>
                </a:lnTo>
              </a:path>
            </a:pathLst>
          </a:custGeom>
          <a:ln w="9144">
            <a:solidFill>
              <a:srgbClr val="000000"/>
            </a:solidFill>
          </a:ln>
        </p:spPr>
        <p:txBody>
          <a:bodyPr wrap="square" lIns="0" tIns="0" rIns="0" bIns="0" rtlCol="0"/>
          <a:lstStyle/>
          <a:p>
            <a:endParaRPr/>
          </a:p>
        </p:txBody>
      </p:sp>
      <p:sp>
        <p:nvSpPr>
          <p:cNvPr id="94" name="object 94"/>
          <p:cNvSpPr/>
          <p:nvPr/>
        </p:nvSpPr>
        <p:spPr>
          <a:xfrm>
            <a:off x="5052059" y="1860042"/>
            <a:ext cx="230504" cy="0"/>
          </a:xfrm>
          <a:custGeom>
            <a:avLst/>
            <a:gdLst/>
            <a:ahLst/>
            <a:cxnLst/>
            <a:rect l="l" t="t" r="r" b="b"/>
            <a:pathLst>
              <a:path w="230504">
                <a:moveTo>
                  <a:pt x="0" y="0"/>
                </a:moveTo>
                <a:lnTo>
                  <a:pt x="230124" y="0"/>
                </a:lnTo>
              </a:path>
            </a:pathLst>
          </a:custGeom>
          <a:ln w="59436">
            <a:solidFill>
              <a:srgbClr val="FFFF99"/>
            </a:solidFill>
          </a:ln>
        </p:spPr>
        <p:txBody>
          <a:bodyPr wrap="square" lIns="0" tIns="0" rIns="0" bIns="0" rtlCol="0"/>
          <a:lstStyle/>
          <a:p>
            <a:endParaRPr/>
          </a:p>
        </p:txBody>
      </p:sp>
      <p:sp>
        <p:nvSpPr>
          <p:cNvPr id="95" name="object 95"/>
          <p:cNvSpPr/>
          <p:nvPr/>
        </p:nvSpPr>
        <p:spPr>
          <a:xfrm>
            <a:off x="5052059" y="1830323"/>
            <a:ext cx="230504" cy="59690"/>
          </a:xfrm>
          <a:custGeom>
            <a:avLst/>
            <a:gdLst/>
            <a:ahLst/>
            <a:cxnLst/>
            <a:rect l="l" t="t" r="r" b="b"/>
            <a:pathLst>
              <a:path w="230504" h="59689">
                <a:moveTo>
                  <a:pt x="0" y="59436"/>
                </a:moveTo>
                <a:lnTo>
                  <a:pt x="230124" y="59436"/>
                </a:lnTo>
                <a:lnTo>
                  <a:pt x="230124" y="0"/>
                </a:lnTo>
                <a:lnTo>
                  <a:pt x="0" y="0"/>
                </a:lnTo>
                <a:lnTo>
                  <a:pt x="0" y="59436"/>
                </a:lnTo>
                <a:close/>
              </a:path>
            </a:pathLst>
          </a:custGeom>
          <a:ln w="9144">
            <a:solidFill>
              <a:srgbClr val="000000"/>
            </a:solidFill>
          </a:ln>
        </p:spPr>
        <p:txBody>
          <a:bodyPr wrap="square" lIns="0" tIns="0" rIns="0" bIns="0" rtlCol="0"/>
          <a:lstStyle/>
          <a:p>
            <a:endParaRPr/>
          </a:p>
        </p:txBody>
      </p:sp>
      <p:sp>
        <p:nvSpPr>
          <p:cNvPr id="96" name="object 96"/>
          <p:cNvSpPr/>
          <p:nvPr/>
        </p:nvSpPr>
        <p:spPr>
          <a:xfrm>
            <a:off x="5070347" y="1848611"/>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FF0000"/>
          </a:solidFill>
        </p:spPr>
        <p:txBody>
          <a:bodyPr wrap="square" lIns="0" tIns="0" rIns="0" bIns="0" rtlCol="0"/>
          <a:lstStyle/>
          <a:p>
            <a:endParaRPr/>
          </a:p>
        </p:txBody>
      </p:sp>
      <p:sp>
        <p:nvSpPr>
          <p:cNvPr id="97" name="object 97"/>
          <p:cNvSpPr/>
          <p:nvPr/>
        </p:nvSpPr>
        <p:spPr>
          <a:xfrm>
            <a:off x="5090159" y="1848611"/>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33CC33"/>
          </a:solidFill>
        </p:spPr>
        <p:txBody>
          <a:bodyPr wrap="square" lIns="0" tIns="0" rIns="0" bIns="0" rtlCol="0"/>
          <a:lstStyle/>
          <a:p>
            <a:endParaRPr/>
          </a:p>
        </p:txBody>
      </p:sp>
      <p:sp>
        <p:nvSpPr>
          <p:cNvPr id="98" name="object 98"/>
          <p:cNvSpPr/>
          <p:nvPr/>
        </p:nvSpPr>
        <p:spPr>
          <a:xfrm>
            <a:off x="5108447" y="1847088"/>
            <a:ext cx="15240" cy="15240"/>
          </a:xfrm>
          <a:custGeom>
            <a:avLst/>
            <a:gdLst/>
            <a:ahLst/>
            <a:cxnLst/>
            <a:rect l="l" t="t" r="r" b="b"/>
            <a:pathLst>
              <a:path w="15239" h="15239">
                <a:moveTo>
                  <a:pt x="0" y="15239"/>
                </a:moveTo>
                <a:lnTo>
                  <a:pt x="15239" y="15239"/>
                </a:lnTo>
                <a:lnTo>
                  <a:pt x="15239" y="0"/>
                </a:lnTo>
                <a:lnTo>
                  <a:pt x="0" y="0"/>
                </a:lnTo>
                <a:lnTo>
                  <a:pt x="0" y="15239"/>
                </a:lnTo>
                <a:close/>
              </a:path>
            </a:pathLst>
          </a:custGeom>
          <a:solidFill>
            <a:srgbClr val="FF0000"/>
          </a:solidFill>
        </p:spPr>
        <p:txBody>
          <a:bodyPr wrap="square" lIns="0" tIns="0" rIns="0" bIns="0" rtlCol="0"/>
          <a:lstStyle/>
          <a:p>
            <a:endParaRPr/>
          </a:p>
        </p:txBody>
      </p:sp>
      <p:sp>
        <p:nvSpPr>
          <p:cNvPr id="99" name="object 99"/>
          <p:cNvSpPr/>
          <p:nvPr/>
        </p:nvSpPr>
        <p:spPr>
          <a:xfrm>
            <a:off x="5129784" y="1847088"/>
            <a:ext cx="13970" cy="15240"/>
          </a:xfrm>
          <a:custGeom>
            <a:avLst/>
            <a:gdLst/>
            <a:ahLst/>
            <a:cxnLst/>
            <a:rect l="l" t="t" r="r" b="b"/>
            <a:pathLst>
              <a:path w="13970" h="15239">
                <a:moveTo>
                  <a:pt x="0" y="15239"/>
                </a:moveTo>
                <a:lnTo>
                  <a:pt x="13715" y="15239"/>
                </a:lnTo>
                <a:lnTo>
                  <a:pt x="13715" y="0"/>
                </a:lnTo>
                <a:lnTo>
                  <a:pt x="0" y="0"/>
                </a:lnTo>
                <a:lnTo>
                  <a:pt x="0" y="15239"/>
                </a:lnTo>
                <a:close/>
              </a:path>
            </a:pathLst>
          </a:custGeom>
          <a:solidFill>
            <a:srgbClr val="FF0000"/>
          </a:solidFill>
        </p:spPr>
        <p:txBody>
          <a:bodyPr wrap="square" lIns="0" tIns="0" rIns="0" bIns="0" rtlCol="0"/>
          <a:lstStyle/>
          <a:p>
            <a:endParaRPr/>
          </a:p>
        </p:txBody>
      </p:sp>
      <p:sp>
        <p:nvSpPr>
          <p:cNvPr id="100" name="object 100"/>
          <p:cNvSpPr/>
          <p:nvPr/>
        </p:nvSpPr>
        <p:spPr>
          <a:xfrm>
            <a:off x="5052059" y="1801367"/>
            <a:ext cx="227329" cy="29209"/>
          </a:xfrm>
          <a:custGeom>
            <a:avLst/>
            <a:gdLst/>
            <a:ahLst/>
            <a:cxnLst/>
            <a:rect l="l" t="t" r="r" b="b"/>
            <a:pathLst>
              <a:path w="227329" h="29210">
                <a:moveTo>
                  <a:pt x="170306" y="0"/>
                </a:moveTo>
                <a:lnTo>
                  <a:pt x="56768" y="0"/>
                </a:lnTo>
                <a:lnTo>
                  <a:pt x="0" y="28956"/>
                </a:lnTo>
                <a:lnTo>
                  <a:pt x="227075" y="28956"/>
                </a:lnTo>
                <a:lnTo>
                  <a:pt x="170306" y="0"/>
                </a:lnTo>
                <a:close/>
              </a:path>
            </a:pathLst>
          </a:custGeom>
          <a:solidFill>
            <a:srgbClr val="FFFF99"/>
          </a:solidFill>
        </p:spPr>
        <p:txBody>
          <a:bodyPr wrap="square" lIns="0" tIns="0" rIns="0" bIns="0" rtlCol="0"/>
          <a:lstStyle/>
          <a:p>
            <a:endParaRPr/>
          </a:p>
        </p:txBody>
      </p:sp>
      <p:sp>
        <p:nvSpPr>
          <p:cNvPr id="101" name="object 101"/>
          <p:cNvSpPr/>
          <p:nvPr/>
        </p:nvSpPr>
        <p:spPr>
          <a:xfrm>
            <a:off x="5052059" y="1801367"/>
            <a:ext cx="227329" cy="29209"/>
          </a:xfrm>
          <a:custGeom>
            <a:avLst/>
            <a:gdLst/>
            <a:ahLst/>
            <a:cxnLst/>
            <a:rect l="l" t="t" r="r" b="b"/>
            <a:pathLst>
              <a:path w="227329" h="29210">
                <a:moveTo>
                  <a:pt x="0" y="28956"/>
                </a:moveTo>
                <a:lnTo>
                  <a:pt x="56768" y="0"/>
                </a:lnTo>
                <a:lnTo>
                  <a:pt x="170306" y="0"/>
                </a:lnTo>
                <a:lnTo>
                  <a:pt x="227075" y="28956"/>
                </a:lnTo>
                <a:lnTo>
                  <a:pt x="0" y="28956"/>
                </a:lnTo>
                <a:close/>
              </a:path>
            </a:pathLst>
          </a:custGeom>
          <a:ln w="9144">
            <a:solidFill>
              <a:srgbClr val="000000"/>
            </a:solidFill>
          </a:ln>
        </p:spPr>
        <p:txBody>
          <a:bodyPr wrap="square" lIns="0" tIns="0" rIns="0" bIns="0" rtlCol="0"/>
          <a:lstStyle/>
          <a:p>
            <a:endParaRPr/>
          </a:p>
        </p:txBody>
      </p:sp>
      <p:sp>
        <p:nvSpPr>
          <p:cNvPr id="102" name="object 102"/>
          <p:cNvSpPr/>
          <p:nvPr/>
        </p:nvSpPr>
        <p:spPr>
          <a:xfrm>
            <a:off x="4756403" y="1712976"/>
            <a:ext cx="266700" cy="257556"/>
          </a:xfrm>
          <a:prstGeom prst="rect">
            <a:avLst/>
          </a:prstGeom>
          <a:blipFill>
            <a:blip r:embed="rId3" cstate="print"/>
            <a:stretch>
              <a:fillRect/>
            </a:stretch>
          </a:blipFill>
        </p:spPr>
        <p:txBody>
          <a:bodyPr wrap="square" lIns="0" tIns="0" rIns="0" bIns="0" rtlCol="0"/>
          <a:lstStyle/>
          <a:p>
            <a:endParaRPr/>
          </a:p>
        </p:txBody>
      </p:sp>
      <p:sp>
        <p:nvSpPr>
          <p:cNvPr id="103" name="object 103"/>
          <p:cNvSpPr/>
          <p:nvPr/>
        </p:nvSpPr>
        <p:spPr>
          <a:xfrm>
            <a:off x="5326379" y="1827276"/>
            <a:ext cx="60960" cy="56515"/>
          </a:xfrm>
          <a:custGeom>
            <a:avLst/>
            <a:gdLst/>
            <a:ahLst/>
            <a:cxnLst/>
            <a:rect l="l" t="t" r="r" b="b"/>
            <a:pathLst>
              <a:path w="60960" h="56514">
                <a:moveTo>
                  <a:pt x="0" y="56387"/>
                </a:moveTo>
                <a:lnTo>
                  <a:pt x="60960" y="56387"/>
                </a:lnTo>
                <a:lnTo>
                  <a:pt x="60960" y="0"/>
                </a:lnTo>
                <a:lnTo>
                  <a:pt x="0" y="0"/>
                </a:lnTo>
                <a:lnTo>
                  <a:pt x="0" y="56387"/>
                </a:lnTo>
                <a:close/>
              </a:path>
            </a:pathLst>
          </a:custGeom>
          <a:solidFill>
            <a:srgbClr val="000099"/>
          </a:solidFill>
        </p:spPr>
        <p:txBody>
          <a:bodyPr wrap="square" lIns="0" tIns="0" rIns="0" bIns="0" rtlCol="0"/>
          <a:lstStyle/>
          <a:p>
            <a:endParaRPr/>
          </a:p>
        </p:txBody>
      </p:sp>
      <p:sp>
        <p:nvSpPr>
          <p:cNvPr id="104" name="object 104"/>
          <p:cNvSpPr/>
          <p:nvPr/>
        </p:nvSpPr>
        <p:spPr>
          <a:xfrm>
            <a:off x="5326379" y="1827276"/>
            <a:ext cx="60960" cy="56515"/>
          </a:xfrm>
          <a:custGeom>
            <a:avLst/>
            <a:gdLst/>
            <a:ahLst/>
            <a:cxnLst/>
            <a:rect l="l" t="t" r="r" b="b"/>
            <a:pathLst>
              <a:path w="60960" h="56514">
                <a:moveTo>
                  <a:pt x="0" y="56387"/>
                </a:moveTo>
                <a:lnTo>
                  <a:pt x="60960" y="56387"/>
                </a:lnTo>
                <a:lnTo>
                  <a:pt x="60960" y="0"/>
                </a:lnTo>
                <a:lnTo>
                  <a:pt x="0" y="0"/>
                </a:lnTo>
                <a:lnTo>
                  <a:pt x="0" y="56387"/>
                </a:lnTo>
                <a:close/>
              </a:path>
            </a:pathLst>
          </a:custGeom>
          <a:ln w="9143">
            <a:solidFill>
              <a:srgbClr val="000000"/>
            </a:solidFill>
          </a:ln>
        </p:spPr>
        <p:txBody>
          <a:bodyPr wrap="square" lIns="0" tIns="0" rIns="0" bIns="0" rtlCol="0"/>
          <a:lstStyle/>
          <a:p>
            <a:endParaRPr/>
          </a:p>
        </p:txBody>
      </p:sp>
      <p:sp>
        <p:nvSpPr>
          <p:cNvPr id="105" name="object 105"/>
          <p:cNvSpPr/>
          <p:nvPr/>
        </p:nvSpPr>
        <p:spPr>
          <a:xfrm>
            <a:off x="5180076" y="1652016"/>
            <a:ext cx="180340" cy="170815"/>
          </a:xfrm>
          <a:custGeom>
            <a:avLst/>
            <a:gdLst/>
            <a:ahLst/>
            <a:cxnLst/>
            <a:rect l="l" t="t" r="r" b="b"/>
            <a:pathLst>
              <a:path w="180339" h="170814">
                <a:moveTo>
                  <a:pt x="179832" y="170687"/>
                </a:moveTo>
                <a:lnTo>
                  <a:pt x="179832" y="81025"/>
                </a:lnTo>
                <a:lnTo>
                  <a:pt x="0" y="0"/>
                </a:lnTo>
              </a:path>
            </a:pathLst>
          </a:custGeom>
          <a:ln w="9144">
            <a:solidFill>
              <a:srgbClr val="000000"/>
            </a:solidFill>
          </a:ln>
        </p:spPr>
        <p:txBody>
          <a:bodyPr wrap="square" lIns="0" tIns="0" rIns="0" bIns="0" rtlCol="0"/>
          <a:lstStyle/>
          <a:p>
            <a:endParaRPr/>
          </a:p>
        </p:txBody>
      </p:sp>
      <p:sp>
        <p:nvSpPr>
          <p:cNvPr id="106" name="object 106"/>
          <p:cNvSpPr/>
          <p:nvPr/>
        </p:nvSpPr>
        <p:spPr>
          <a:xfrm>
            <a:off x="5291328" y="1851660"/>
            <a:ext cx="90170" cy="0"/>
          </a:xfrm>
          <a:custGeom>
            <a:avLst/>
            <a:gdLst/>
            <a:ahLst/>
            <a:cxnLst/>
            <a:rect l="l" t="t" r="r" b="b"/>
            <a:pathLst>
              <a:path w="90170">
                <a:moveTo>
                  <a:pt x="89916" y="0"/>
                </a:moveTo>
                <a:lnTo>
                  <a:pt x="0" y="0"/>
                </a:lnTo>
              </a:path>
            </a:pathLst>
          </a:custGeom>
          <a:ln w="9144">
            <a:solidFill>
              <a:srgbClr val="000000"/>
            </a:solidFill>
          </a:ln>
        </p:spPr>
        <p:txBody>
          <a:bodyPr wrap="square" lIns="0" tIns="0" rIns="0" bIns="0" rtlCol="0"/>
          <a:lstStyle/>
          <a:p>
            <a:endParaRPr/>
          </a:p>
        </p:txBody>
      </p:sp>
      <p:sp>
        <p:nvSpPr>
          <p:cNvPr id="107" name="object 107"/>
          <p:cNvSpPr/>
          <p:nvPr/>
        </p:nvSpPr>
        <p:spPr>
          <a:xfrm>
            <a:off x="5012435" y="1517903"/>
            <a:ext cx="283463" cy="265175"/>
          </a:xfrm>
          <a:prstGeom prst="rect">
            <a:avLst/>
          </a:prstGeom>
          <a:blipFill>
            <a:blip r:embed="rId4" cstate="print"/>
            <a:stretch>
              <a:fillRect/>
            </a:stretch>
          </a:blipFill>
        </p:spPr>
        <p:txBody>
          <a:bodyPr wrap="square" lIns="0" tIns="0" rIns="0" bIns="0" rtlCol="0"/>
          <a:lstStyle/>
          <a:p>
            <a:endParaRPr/>
          </a:p>
        </p:txBody>
      </p:sp>
      <p:sp>
        <p:nvSpPr>
          <p:cNvPr id="108" name="object 108"/>
          <p:cNvSpPr/>
          <p:nvPr/>
        </p:nvSpPr>
        <p:spPr>
          <a:xfrm>
            <a:off x="3311652" y="1882139"/>
            <a:ext cx="3175" cy="334010"/>
          </a:xfrm>
          <a:custGeom>
            <a:avLst/>
            <a:gdLst/>
            <a:ahLst/>
            <a:cxnLst/>
            <a:rect l="l" t="t" r="r" b="b"/>
            <a:pathLst>
              <a:path w="3175" h="334010">
                <a:moveTo>
                  <a:pt x="3048" y="0"/>
                </a:moveTo>
                <a:lnTo>
                  <a:pt x="0" y="333756"/>
                </a:lnTo>
              </a:path>
            </a:pathLst>
          </a:custGeom>
          <a:ln w="9144">
            <a:solidFill>
              <a:srgbClr val="000000"/>
            </a:solidFill>
          </a:ln>
        </p:spPr>
        <p:txBody>
          <a:bodyPr wrap="square" lIns="0" tIns="0" rIns="0" bIns="0" rtlCol="0"/>
          <a:lstStyle/>
          <a:p>
            <a:endParaRPr/>
          </a:p>
        </p:txBody>
      </p:sp>
      <p:sp>
        <p:nvSpPr>
          <p:cNvPr id="109" name="object 109"/>
          <p:cNvSpPr/>
          <p:nvPr/>
        </p:nvSpPr>
        <p:spPr>
          <a:xfrm>
            <a:off x="4216908" y="1882139"/>
            <a:ext cx="3175" cy="334010"/>
          </a:xfrm>
          <a:custGeom>
            <a:avLst/>
            <a:gdLst/>
            <a:ahLst/>
            <a:cxnLst/>
            <a:rect l="l" t="t" r="r" b="b"/>
            <a:pathLst>
              <a:path w="3175" h="334010">
                <a:moveTo>
                  <a:pt x="3047" y="0"/>
                </a:moveTo>
                <a:lnTo>
                  <a:pt x="0" y="333756"/>
                </a:lnTo>
              </a:path>
            </a:pathLst>
          </a:custGeom>
          <a:ln w="9144">
            <a:solidFill>
              <a:srgbClr val="000000"/>
            </a:solidFill>
          </a:ln>
        </p:spPr>
        <p:txBody>
          <a:bodyPr wrap="square" lIns="0" tIns="0" rIns="0" bIns="0" rtlCol="0"/>
          <a:lstStyle/>
          <a:p>
            <a:endParaRPr/>
          </a:p>
        </p:txBody>
      </p:sp>
      <p:sp>
        <p:nvSpPr>
          <p:cNvPr id="110" name="object 110"/>
          <p:cNvSpPr/>
          <p:nvPr/>
        </p:nvSpPr>
        <p:spPr>
          <a:xfrm>
            <a:off x="5353811" y="1882139"/>
            <a:ext cx="3175" cy="334010"/>
          </a:xfrm>
          <a:custGeom>
            <a:avLst/>
            <a:gdLst/>
            <a:ahLst/>
            <a:cxnLst/>
            <a:rect l="l" t="t" r="r" b="b"/>
            <a:pathLst>
              <a:path w="3175" h="334010">
                <a:moveTo>
                  <a:pt x="3048" y="0"/>
                </a:moveTo>
                <a:lnTo>
                  <a:pt x="0" y="333756"/>
                </a:lnTo>
              </a:path>
            </a:pathLst>
          </a:custGeom>
          <a:ln w="9144">
            <a:solidFill>
              <a:srgbClr val="000000"/>
            </a:solidFill>
          </a:ln>
        </p:spPr>
        <p:txBody>
          <a:bodyPr wrap="square" lIns="0" tIns="0" rIns="0" bIns="0" rtlCol="0"/>
          <a:lstStyle/>
          <a:p>
            <a:endParaRPr/>
          </a:p>
        </p:txBody>
      </p:sp>
      <p:sp>
        <p:nvSpPr>
          <p:cNvPr id="111" name="object 111"/>
          <p:cNvSpPr/>
          <p:nvPr/>
        </p:nvSpPr>
        <p:spPr>
          <a:xfrm>
            <a:off x="4302252" y="2218944"/>
            <a:ext cx="127000" cy="477520"/>
          </a:xfrm>
          <a:custGeom>
            <a:avLst/>
            <a:gdLst/>
            <a:ahLst/>
            <a:cxnLst/>
            <a:rect l="l" t="t" r="r" b="b"/>
            <a:pathLst>
              <a:path w="127000" h="477519">
                <a:moveTo>
                  <a:pt x="0" y="477011"/>
                </a:moveTo>
                <a:lnTo>
                  <a:pt x="126492" y="477011"/>
                </a:lnTo>
                <a:lnTo>
                  <a:pt x="126492" y="0"/>
                </a:lnTo>
              </a:path>
            </a:pathLst>
          </a:custGeom>
          <a:ln w="9144">
            <a:solidFill>
              <a:srgbClr val="000000"/>
            </a:solidFill>
          </a:ln>
        </p:spPr>
        <p:txBody>
          <a:bodyPr wrap="square" lIns="0" tIns="0" rIns="0" bIns="0" rtlCol="0"/>
          <a:lstStyle/>
          <a:p>
            <a:endParaRPr/>
          </a:p>
        </p:txBody>
      </p:sp>
      <p:sp>
        <p:nvSpPr>
          <p:cNvPr id="112" name="object 112"/>
          <p:cNvSpPr/>
          <p:nvPr/>
        </p:nvSpPr>
        <p:spPr>
          <a:xfrm>
            <a:off x="3435096" y="2212848"/>
            <a:ext cx="128270" cy="477520"/>
          </a:xfrm>
          <a:custGeom>
            <a:avLst/>
            <a:gdLst/>
            <a:ahLst/>
            <a:cxnLst/>
            <a:rect l="l" t="t" r="r" b="b"/>
            <a:pathLst>
              <a:path w="128270" h="477519">
                <a:moveTo>
                  <a:pt x="0" y="477012"/>
                </a:moveTo>
                <a:lnTo>
                  <a:pt x="128015" y="477012"/>
                </a:lnTo>
                <a:lnTo>
                  <a:pt x="128015" y="0"/>
                </a:lnTo>
              </a:path>
            </a:pathLst>
          </a:custGeom>
          <a:ln w="9144">
            <a:solidFill>
              <a:srgbClr val="000000"/>
            </a:solidFill>
          </a:ln>
        </p:spPr>
        <p:txBody>
          <a:bodyPr wrap="square" lIns="0" tIns="0" rIns="0" bIns="0" rtlCol="0"/>
          <a:lstStyle/>
          <a:p>
            <a:endParaRPr/>
          </a:p>
        </p:txBody>
      </p:sp>
      <p:sp>
        <p:nvSpPr>
          <p:cNvPr id="113" name="object 113"/>
          <p:cNvSpPr/>
          <p:nvPr/>
        </p:nvSpPr>
        <p:spPr>
          <a:xfrm>
            <a:off x="5646420" y="1787651"/>
            <a:ext cx="955675" cy="699770"/>
          </a:xfrm>
          <a:custGeom>
            <a:avLst/>
            <a:gdLst/>
            <a:ahLst/>
            <a:cxnLst/>
            <a:rect l="l" t="t" r="r" b="b"/>
            <a:pathLst>
              <a:path w="955675" h="699769">
                <a:moveTo>
                  <a:pt x="0" y="699515"/>
                </a:moveTo>
                <a:lnTo>
                  <a:pt x="955548" y="699515"/>
                </a:lnTo>
                <a:lnTo>
                  <a:pt x="955548" y="0"/>
                </a:lnTo>
                <a:lnTo>
                  <a:pt x="0" y="0"/>
                </a:lnTo>
                <a:lnTo>
                  <a:pt x="0" y="699515"/>
                </a:lnTo>
                <a:close/>
              </a:path>
            </a:pathLst>
          </a:custGeom>
          <a:ln w="9144">
            <a:solidFill>
              <a:srgbClr val="000000"/>
            </a:solidFill>
            <a:prstDash val="sysDashDot"/>
          </a:ln>
        </p:spPr>
        <p:txBody>
          <a:bodyPr wrap="square" lIns="0" tIns="0" rIns="0" bIns="0" rtlCol="0"/>
          <a:lstStyle/>
          <a:p>
            <a:endParaRPr/>
          </a:p>
        </p:txBody>
      </p:sp>
      <p:sp>
        <p:nvSpPr>
          <p:cNvPr id="114" name="object 114"/>
          <p:cNvSpPr txBox="1"/>
          <p:nvPr/>
        </p:nvSpPr>
        <p:spPr>
          <a:xfrm>
            <a:off x="4410202" y="1142390"/>
            <a:ext cx="2327910" cy="725170"/>
          </a:xfrm>
          <a:prstGeom prst="rect">
            <a:avLst/>
          </a:prstGeom>
        </p:spPr>
        <p:txBody>
          <a:bodyPr vert="horz" wrap="square" lIns="0" tIns="97155" rIns="0" bIns="0" rtlCol="0">
            <a:spAutoFit/>
          </a:bodyPr>
          <a:lstStyle/>
          <a:p>
            <a:pPr marL="1106805">
              <a:lnSpc>
                <a:spcPct val="100000"/>
              </a:lnSpc>
              <a:spcBef>
                <a:spcPts val="765"/>
              </a:spcBef>
            </a:pPr>
            <a:r>
              <a:rPr sz="1600" spc="-80" dirty="0">
                <a:latin typeface="Arial"/>
                <a:cs typeface="Arial"/>
              </a:rPr>
              <a:t>cable</a:t>
            </a:r>
            <a:r>
              <a:rPr sz="1600" spc="-140" dirty="0">
                <a:latin typeface="Arial"/>
                <a:cs typeface="Arial"/>
              </a:rPr>
              <a:t> </a:t>
            </a:r>
            <a:r>
              <a:rPr sz="1600" spc="-80" dirty="0">
                <a:latin typeface="Arial"/>
                <a:cs typeface="Arial"/>
              </a:rPr>
              <a:t>headend</a:t>
            </a:r>
            <a:endParaRPr sz="1600">
              <a:latin typeface="Arial"/>
              <a:cs typeface="Arial"/>
            </a:endParaRPr>
          </a:p>
          <a:p>
            <a:pPr marL="12700">
              <a:lnSpc>
                <a:spcPct val="100000"/>
              </a:lnSpc>
              <a:spcBef>
                <a:spcPts val="760"/>
              </a:spcBef>
            </a:pPr>
            <a:r>
              <a:rPr sz="1800" dirty="0">
                <a:solidFill>
                  <a:srgbClr val="959595"/>
                </a:solidFill>
                <a:latin typeface="Times New Roman"/>
                <a:cs typeface="Times New Roman"/>
              </a:rPr>
              <a:t>…</a:t>
            </a:r>
            <a:endParaRPr sz="1800">
              <a:latin typeface="Times New Roman"/>
              <a:cs typeface="Times New Roman"/>
            </a:endParaRPr>
          </a:p>
        </p:txBody>
      </p:sp>
      <p:sp>
        <p:nvSpPr>
          <p:cNvPr id="115" name="object 115"/>
          <p:cNvSpPr/>
          <p:nvPr/>
        </p:nvSpPr>
        <p:spPr>
          <a:xfrm>
            <a:off x="5903976" y="1970532"/>
            <a:ext cx="330708" cy="454151"/>
          </a:xfrm>
          <a:prstGeom prst="rect">
            <a:avLst/>
          </a:prstGeom>
          <a:blipFill>
            <a:blip r:embed="rId5" cstate="print"/>
            <a:stretch>
              <a:fillRect/>
            </a:stretch>
          </a:blipFill>
        </p:spPr>
        <p:txBody>
          <a:bodyPr wrap="square" lIns="0" tIns="0" rIns="0" bIns="0" rtlCol="0"/>
          <a:lstStyle/>
          <a:p>
            <a:endParaRPr/>
          </a:p>
        </p:txBody>
      </p:sp>
      <p:sp>
        <p:nvSpPr>
          <p:cNvPr id="116" name="object 116"/>
          <p:cNvSpPr/>
          <p:nvPr/>
        </p:nvSpPr>
        <p:spPr>
          <a:xfrm>
            <a:off x="5903976" y="1970532"/>
            <a:ext cx="330835" cy="454659"/>
          </a:xfrm>
          <a:custGeom>
            <a:avLst/>
            <a:gdLst/>
            <a:ahLst/>
            <a:cxnLst/>
            <a:rect l="l" t="t" r="r" b="b"/>
            <a:pathLst>
              <a:path w="330835" h="454660">
                <a:moveTo>
                  <a:pt x="0" y="454151"/>
                </a:moveTo>
                <a:lnTo>
                  <a:pt x="3175" y="1142"/>
                </a:lnTo>
                <a:lnTo>
                  <a:pt x="76962" y="0"/>
                </a:lnTo>
                <a:lnTo>
                  <a:pt x="264160" y="122300"/>
                </a:lnTo>
                <a:lnTo>
                  <a:pt x="330708" y="126745"/>
                </a:lnTo>
                <a:lnTo>
                  <a:pt x="330708" y="339470"/>
                </a:lnTo>
                <a:lnTo>
                  <a:pt x="255777" y="339470"/>
                </a:lnTo>
                <a:lnTo>
                  <a:pt x="76962" y="454151"/>
                </a:lnTo>
                <a:lnTo>
                  <a:pt x="0" y="454151"/>
                </a:lnTo>
                <a:close/>
              </a:path>
            </a:pathLst>
          </a:custGeom>
          <a:ln w="9144">
            <a:solidFill>
              <a:srgbClr val="000000"/>
            </a:solidFill>
          </a:ln>
        </p:spPr>
        <p:txBody>
          <a:bodyPr wrap="square" lIns="0" tIns="0" rIns="0" bIns="0" rtlCol="0"/>
          <a:lstStyle/>
          <a:p>
            <a:endParaRPr/>
          </a:p>
        </p:txBody>
      </p:sp>
      <p:sp>
        <p:nvSpPr>
          <p:cNvPr id="117" name="object 117"/>
          <p:cNvSpPr/>
          <p:nvPr/>
        </p:nvSpPr>
        <p:spPr>
          <a:xfrm>
            <a:off x="5905500" y="1905000"/>
            <a:ext cx="367665" cy="407034"/>
          </a:xfrm>
          <a:custGeom>
            <a:avLst/>
            <a:gdLst/>
            <a:ahLst/>
            <a:cxnLst/>
            <a:rect l="l" t="t" r="r" b="b"/>
            <a:pathLst>
              <a:path w="367664" h="407035">
                <a:moveTo>
                  <a:pt x="109220" y="0"/>
                </a:moveTo>
                <a:lnTo>
                  <a:pt x="33274" y="0"/>
                </a:lnTo>
                <a:lnTo>
                  <a:pt x="0" y="65024"/>
                </a:lnTo>
                <a:lnTo>
                  <a:pt x="77977" y="66166"/>
                </a:lnTo>
                <a:lnTo>
                  <a:pt x="264287" y="190753"/>
                </a:lnTo>
                <a:lnTo>
                  <a:pt x="327787" y="190753"/>
                </a:lnTo>
                <a:lnTo>
                  <a:pt x="330835" y="406908"/>
                </a:lnTo>
                <a:lnTo>
                  <a:pt x="367284" y="347345"/>
                </a:lnTo>
                <a:lnTo>
                  <a:pt x="367284" y="124587"/>
                </a:lnTo>
                <a:lnTo>
                  <a:pt x="287147" y="124587"/>
                </a:lnTo>
                <a:lnTo>
                  <a:pt x="109220" y="0"/>
                </a:lnTo>
                <a:close/>
              </a:path>
            </a:pathLst>
          </a:custGeom>
          <a:solidFill>
            <a:srgbClr val="FFFF99"/>
          </a:solidFill>
        </p:spPr>
        <p:txBody>
          <a:bodyPr wrap="square" lIns="0" tIns="0" rIns="0" bIns="0" rtlCol="0"/>
          <a:lstStyle/>
          <a:p>
            <a:endParaRPr/>
          </a:p>
        </p:txBody>
      </p:sp>
      <p:sp>
        <p:nvSpPr>
          <p:cNvPr id="118" name="object 118"/>
          <p:cNvSpPr/>
          <p:nvPr/>
        </p:nvSpPr>
        <p:spPr>
          <a:xfrm>
            <a:off x="5905500" y="1905000"/>
            <a:ext cx="367665" cy="407034"/>
          </a:xfrm>
          <a:custGeom>
            <a:avLst/>
            <a:gdLst/>
            <a:ahLst/>
            <a:cxnLst/>
            <a:rect l="l" t="t" r="r" b="b"/>
            <a:pathLst>
              <a:path w="367664" h="407035">
                <a:moveTo>
                  <a:pt x="0" y="65024"/>
                </a:moveTo>
                <a:lnTo>
                  <a:pt x="33274" y="0"/>
                </a:lnTo>
                <a:lnTo>
                  <a:pt x="109220" y="0"/>
                </a:lnTo>
                <a:lnTo>
                  <a:pt x="287147" y="124587"/>
                </a:lnTo>
                <a:lnTo>
                  <a:pt x="367284" y="124587"/>
                </a:lnTo>
                <a:lnTo>
                  <a:pt x="367284" y="347345"/>
                </a:lnTo>
                <a:lnTo>
                  <a:pt x="330835" y="406908"/>
                </a:lnTo>
                <a:lnTo>
                  <a:pt x="327787" y="190753"/>
                </a:lnTo>
                <a:lnTo>
                  <a:pt x="264287" y="190753"/>
                </a:lnTo>
                <a:lnTo>
                  <a:pt x="77977" y="66166"/>
                </a:lnTo>
                <a:lnTo>
                  <a:pt x="0" y="65024"/>
                </a:lnTo>
                <a:close/>
              </a:path>
            </a:pathLst>
          </a:custGeom>
          <a:ln w="9144">
            <a:solidFill>
              <a:srgbClr val="000000"/>
            </a:solidFill>
          </a:ln>
        </p:spPr>
        <p:txBody>
          <a:bodyPr wrap="square" lIns="0" tIns="0" rIns="0" bIns="0" rtlCol="0"/>
          <a:lstStyle/>
          <a:p>
            <a:endParaRPr/>
          </a:p>
        </p:txBody>
      </p:sp>
      <p:sp>
        <p:nvSpPr>
          <p:cNvPr id="119" name="object 119"/>
          <p:cNvSpPr/>
          <p:nvPr/>
        </p:nvSpPr>
        <p:spPr>
          <a:xfrm>
            <a:off x="6231635" y="2028444"/>
            <a:ext cx="33655" cy="68580"/>
          </a:xfrm>
          <a:custGeom>
            <a:avLst/>
            <a:gdLst/>
            <a:ahLst/>
            <a:cxnLst/>
            <a:rect l="l" t="t" r="r" b="b"/>
            <a:pathLst>
              <a:path w="33654" h="68580">
                <a:moveTo>
                  <a:pt x="33527" y="0"/>
                </a:moveTo>
                <a:lnTo>
                  <a:pt x="0" y="68579"/>
                </a:lnTo>
              </a:path>
            </a:pathLst>
          </a:custGeom>
          <a:ln w="9144">
            <a:solidFill>
              <a:srgbClr val="000000"/>
            </a:solidFill>
          </a:ln>
        </p:spPr>
        <p:txBody>
          <a:bodyPr wrap="square" lIns="0" tIns="0" rIns="0" bIns="0" rtlCol="0"/>
          <a:lstStyle/>
          <a:p>
            <a:endParaRPr/>
          </a:p>
        </p:txBody>
      </p:sp>
      <p:sp>
        <p:nvSpPr>
          <p:cNvPr id="120" name="object 120"/>
          <p:cNvSpPr/>
          <p:nvPr/>
        </p:nvSpPr>
        <p:spPr>
          <a:xfrm>
            <a:off x="5932932" y="2162555"/>
            <a:ext cx="268605" cy="76200"/>
          </a:xfrm>
          <a:custGeom>
            <a:avLst/>
            <a:gdLst/>
            <a:ahLst/>
            <a:cxnLst/>
            <a:rect l="l" t="t" r="r" b="b"/>
            <a:pathLst>
              <a:path w="268604" h="76200">
                <a:moveTo>
                  <a:pt x="192023" y="0"/>
                </a:moveTo>
                <a:lnTo>
                  <a:pt x="192023" y="76200"/>
                </a:lnTo>
                <a:lnTo>
                  <a:pt x="255523" y="44450"/>
                </a:lnTo>
                <a:lnTo>
                  <a:pt x="204723" y="44450"/>
                </a:lnTo>
                <a:lnTo>
                  <a:pt x="204723" y="31750"/>
                </a:lnTo>
                <a:lnTo>
                  <a:pt x="255523" y="31750"/>
                </a:lnTo>
                <a:lnTo>
                  <a:pt x="192023" y="0"/>
                </a:lnTo>
                <a:close/>
              </a:path>
              <a:path w="268604" h="76200">
                <a:moveTo>
                  <a:pt x="192023" y="31750"/>
                </a:moveTo>
                <a:lnTo>
                  <a:pt x="0" y="31750"/>
                </a:lnTo>
                <a:lnTo>
                  <a:pt x="0" y="44450"/>
                </a:lnTo>
                <a:lnTo>
                  <a:pt x="192023" y="44450"/>
                </a:lnTo>
                <a:lnTo>
                  <a:pt x="192023" y="31750"/>
                </a:lnTo>
                <a:close/>
              </a:path>
              <a:path w="268604" h="76200">
                <a:moveTo>
                  <a:pt x="255523" y="31750"/>
                </a:moveTo>
                <a:lnTo>
                  <a:pt x="204723" y="31750"/>
                </a:lnTo>
                <a:lnTo>
                  <a:pt x="204723" y="44450"/>
                </a:lnTo>
                <a:lnTo>
                  <a:pt x="255523" y="44450"/>
                </a:lnTo>
                <a:lnTo>
                  <a:pt x="268223" y="38100"/>
                </a:lnTo>
                <a:lnTo>
                  <a:pt x="255523" y="31750"/>
                </a:lnTo>
                <a:close/>
              </a:path>
            </a:pathLst>
          </a:custGeom>
          <a:solidFill>
            <a:srgbClr val="000000"/>
          </a:solidFill>
        </p:spPr>
        <p:txBody>
          <a:bodyPr wrap="square" lIns="0" tIns="0" rIns="0" bIns="0" rtlCol="0"/>
          <a:lstStyle/>
          <a:p>
            <a:endParaRPr/>
          </a:p>
        </p:txBody>
      </p:sp>
      <p:sp>
        <p:nvSpPr>
          <p:cNvPr id="121" name="object 121"/>
          <p:cNvSpPr/>
          <p:nvPr/>
        </p:nvSpPr>
        <p:spPr>
          <a:xfrm>
            <a:off x="5926835" y="2017522"/>
            <a:ext cx="274320" cy="148590"/>
          </a:xfrm>
          <a:custGeom>
            <a:avLst/>
            <a:gdLst/>
            <a:ahLst/>
            <a:cxnLst/>
            <a:rect l="l" t="t" r="r" b="b"/>
            <a:pathLst>
              <a:path w="274320" h="148589">
                <a:moveTo>
                  <a:pt x="198781" y="111621"/>
                </a:moveTo>
                <a:lnTo>
                  <a:pt x="193166" y="148208"/>
                </a:lnTo>
                <a:lnTo>
                  <a:pt x="274319" y="122174"/>
                </a:lnTo>
                <a:lnTo>
                  <a:pt x="268221" y="117855"/>
                </a:lnTo>
                <a:lnTo>
                  <a:pt x="208025" y="117855"/>
                </a:lnTo>
                <a:lnTo>
                  <a:pt x="198781" y="111621"/>
                </a:lnTo>
                <a:close/>
              </a:path>
              <a:path w="274320" h="148589">
                <a:moveTo>
                  <a:pt x="200912" y="97732"/>
                </a:moveTo>
                <a:lnTo>
                  <a:pt x="198781" y="111621"/>
                </a:lnTo>
                <a:lnTo>
                  <a:pt x="208025" y="117855"/>
                </a:lnTo>
                <a:lnTo>
                  <a:pt x="215137" y="107314"/>
                </a:lnTo>
                <a:lnTo>
                  <a:pt x="200912" y="97732"/>
                </a:lnTo>
                <a:close/>
              </a:path>
              <a:path w="274320" h="148589">
                <a:moveTo>
                  <a:pt x="204724" y="72898"/>
                </a:moveTo>
                <a:lnTo>
                  <a:pt x="200912" y="97732"/>
                </a:lnTo>
                <a:lnTo>
                  <a:pt x="215137" y="107314"/>
                </a:lnTo>
                <a:lnTo>
                  <a:pt x="208025" y="117855"/>
                </a:lnTo>
                <a:lnTo>
                  <a:pt x="268221" y="117855"/>
                </a:lnTo>
                <a:lnTo>
                  <a:pt x="204724" y="72898"/>
                </a:lnTo>
                <a:close/>
              </a:path>
              <a:path w="274320" h="148589">
                <a:moveTo>
                  <a:pt x="50418" y="11556"/>
                </a:moveTo>
                <a:lnTo>
                  <a:pt x="198781" y="111621"/>
                </a:lnTo>
                <a:lnTo>
                  <a:pt x="200912" y="97732"/>
                </a:lnTo>
                <a:lnTo>
                  <a:pt x="74686" y="12700"/>
                </a:lnTo>
                <a:lnTo>
                  <a:pt x="53975" y="12700"/>
                </a:lnTo>
                <a:lnTo>
                  <a:pt x="50418" y="11556"/>
                </a:lnTo>
                <a:close/>
              </a:path>
              <a:path w="274320" h="148589">
                <a:moveTo>
                  <a:pt x="55244" y="0"/>
                </a:moveTo>
                <a:lnTo>
                  <a:pt x="0" y="0"/>
                </a:lnTo>
                <a:lnTo>
                  <a:pt x="0" y="12700"/>
                </a:lnTo>
                <a:lnTo>
                  <a:pt x="52113" y="12700"/>
                </a:lnTo>
                <a:lnTo>
                  <a:pt x="50418" y="11556"/>
                </a:lnTo>
                <a:lnTo>
                  <a:pt x="72990" y="11556"/>
                </a:lnTo>
                <a:lnTo>
                  <a:pt x="57530" y="1142"/>
                </a:lnTo>
                <a:lnTo>
                  <a:pt x="56514" y="380"/>
                </a:lnTo>
                <a:lnTo>
                  <a:pt x="55244" y="0"/>
                </a:lnTo>
                <a:close/>
              </a:path>
              <a:path w="274320" h="148589">
                <a:moveTo>
                  <a:pt x="72990" y="11556"/>
                </a:moveTo>
                <a:lnTo>
                  <a:pt x="50418" y="11556"/>
                </a:lnTo>
                <a:lnTo>
                  <a:pt x="53975" y="12700"/>
                </a:lnTo>
                <a:lnTo>
                  <a:pt x="74686" y="12700"/>
                </a:lnTo>
                <a:lnTo>
                  <a:pt x="72990" y="11556"/>
                </a:lnTo>
                <a:close/>
              </a:path>
            </a:pathLst>
          </a:custGeom>
          <a:solidFill>
            <a:srgbClr val="000000"/>
          </a:solidFill>
        </p:spPr>
        <p:txBody>
          <a:bodyPr wrap="square" lIns="0" tIns="0" rIns="0" bIns="0" rtlCol="0"/>
          <a:lstStyle/>
          <a:p>
            <a:endParaRPr/>
          </a:p>
        </p:txBody>
      </p:sp>
      <p:sp>
        <p:nvSpPr>
          <p:cNvPr id="122" name="object 122"/>
          <p:cNvSpPr/>
          <p:nvPr/>
        </p:nvSpPr>
        <p:spPr>
          <a:xfrm>
            <a:off x="5926835" y="2233802"/>
            <a:ext cx="274320" cy="147320"/>
          </a:xfrm>
          <a:custGeom>
            <a:avLst/>
            <a:gdLst/>
            <a:ahLst/>
            <a:cxnLst/>
            <a:rect l="l" t="t" r="r" b="b"/>
            <a:pathLst>
              <a:path w="274320" h="147319">
                <a:moveTo>
                  <a:pt x="52073" y="134238"/>
                </a:moveTo>
                <a:lnTo>
                  <a:pt x="0" y="134238"/>
                </a:lnTo>
                <a:lnTo>
                  <a:pt x="0" y="146938"/>
                </a:lnTo>
                <a:lnTo>
                  <a:pt x="55244" y="146938"/>
                </a:lnTo>
                <a:lnTo>
                  <a:pt x="56514" y="146558"/>
                </a:lnTo>
                <a:lnTo>
                  <a:pt x="57530" y="145923"/>
                </a:lnTo>
                <a:lnTo>
                  <a:pt x="73565" y="135255"/>
                </a:lnTo>
                <a:lnTo>
                  <a:pt x="50546" y="135255"/>
                </a:lnTo>
                <a:lnTo>
                  <a:pt x="52073" y="134238"/>
                </a:lnTo>
                <a:close/>
              </a:path>
              <a:path w="274320" h="147319">
                <a:moveTo>
                  <a:pt x="198838" y="36592"/>
                </a:moveTo>
                <a:lnTo>
                  <a:pt x="50546" y="135255"/>
                </a:lnTo>
                <a:lnTo>
                  <a:pt x="53975" y="134238"/>
                </a:lnTo>
                <a:lnTo>
                  <a:pt x="75092" y="134238"/>
                </a:lnTo>
                <a:lnTo>
                  <a:pt x="200946" y="50505"/>
                </a:lnTo>
                <a:lnTo>
                  <a:pt x="198838" y="36592"/>
                </a:lnTo>
                <a:close/>
              </a:path>
              <a:path w="274320" h="147319">
                <a:moveTo>
                  <a:pt x="75092" y="134238"/>
                </a:moveTo>
                <a:lnTo>
                  <a:pt x="53975" y="134238"/>
                </a:lnTo>
                <a:lnTo>
                  <a:pt x="50546" y="135255"/>
                </a:lnTo>
                <a:lnTo>
                  <a:pt x="73565" y="135255"/>
                </a:lnTo>
                <a:lnTo>
                  <a:pt x="75092" y="134238"/>
                </a:lnTo>
                <a:close/>
              </a:path>
              <a:path w="274320" h="147319">
                <a:moveTo>
                  <a:pt x="268385" y="30480"/>
                </a:moveTo>
                <a:lnTo>
                  <a:pt x="208025" y="30480"/>
                </a:lnTo>
                <a:lnTo>
                  <a:pt x="215011" y="41148"/>
                </a:lnTo>
                <a:lnTo>
                  <a:pt x="200946" y="50505"/>
                </a:lnTo>
                <a:lnTo>
                  <a:pt x="204724" y="75437"/>
                </a:lnTo>
                <a:lnTo>
                  <a:pt x="268385" y="30480"/>
                </a:lnTo>
                <a:close/>
              </a:path>
              <a:path w="274320" h="147319">
                <a:moveTo>
                  <a:pt x="208025" y="30480"/>
                </a:moveTo>
                <a:lnTo>
                  <a:pt x="198838" y="36592"/>
                </a:lnTo>
                <a:lnTo>
                  <a:pt x="200946" y="50505"/>
                </a:lnTo>
                <a:lnTo>
                  <a:pt x="215011" y="41148"/>
                </a:lnTo>
                <a:lnTo>
                  <a:pt x="208025" y="30480"/>
                </a:lnTo>
                <a:close/>
              </a:path>
              <a:path w="274320" h="147319">
                <a:moveTo>
                  <a:pt x="193293" y="0"/>
                </a:moveTo>
                <a:lnTo>
                  <a:pt x="198838" y="36592"/>
                </a:lnTo>
                <a:lnTo>
                  <a:pt x="208025" y="30480"/>
                </a:lnTo>
                <a:lnTo>
                  <a:pt x="268385" y="30480"/>
                </a:lnTo>
                <a:lnTo>
                  <a:pt x="274319" y="26288"/>
                </a:lnTo>
                <a:lnTo>
                  <a:pt x="193293" y="0"/>
                </a:lnTo>
                <a:close/>
              </a:path>
            </a:pathLst>
          </a:custGeom>
          <a:solidFill>
            <a:srgbClr val="000000"/>
          </a:solidFill>
        </p:spPr>
        <p:txBody>
          <a:bodyPr wrap="square" lIns="0" tIns="0" rIns="0" bIns="0" rtlCol="0"/>
          <a:lstStyle/>
          <a:p>
            <a:endParaRPr/>
          </a:p>
        </p:txBody>
      </p:sp>
      <p:sp>
        <p:nvSpPr>
          <p:cNvPr id="123" name="object 123"/>
          <p:cNvSpPr/>
          <p:nvPr/>
        </p:nvSpPr>
        <p:spPr>
          <a:xfrm>
            <a:off x="5507735" y="1524000"/>
            <a:ext cx="1205865" cy="262255"/>
          </a:xfrm>
          <a:custGeom>
            <a:avLst/>
            <a:gdLst/>
            <a:ahLst/>
            <a:cxnLst/>
            <a:rect l="l" t="t" r="r" b="b"/>
            <a:pathLst>
              <a:path w="1205865" h="262255">
                <a:moveTo>
                  <a:pt x="0" y="262127"/>
                </a:moveTo>
                <a:lnTo>
                  <a:pt x="602741" y="0"/>
                </a:lnTo>
                <a:lnTo>
                  <a:pt x="1205484" y="262127"/>
                </a:lnTo>
                <a:lnTo>
                  <a:pt x="0" y="262127"/>
                </a:lnTo>
                <a:close/>
              </a:path>
            </a:pathLst>
          </a:custGeom>
          <a:ln w="9144">
            <a:solidFill>
              <a:srgbClr val="000000"/>
            </a:solidFill>
            <a:prstDash val="sysDashDot"/>
          </a:ln>
        </p:spPr>
        <p:txBody>
          <a:bodyPr wrap="square" lIns="0" tIns="0" rIns="0" bIns="0" rtlCol="0"/>
          <a:lstStyle/>
          <a:p>
            <a:endParaRPr/>
          </a:p>
        </p:txBody>
      </p:sp>
      <p:sp>
        <p:nvSpPr>
          <p:cNvPr id="124" name="object 124"/>
          <p:cNvSpPr txBox="1"/>
          <p:nvPr/>
        </p:nvSpPr>
        <p:spPr>
          <a:xfrm>
            <a:off x="76200" y="5529173"/>
            <a:ext cx="9067799" cy="948978"/>
          </a:xfrm>
          <a:prstGeom prst="rect">
            <a:avLst/>
          </a:prstGeom>
        </p:spPr>
        <p:txBody>
          <a:bodyPr vert="horz" wrap="square" lIns="0" tIns="12700" rIns="0" bIns="0" rtlCol="0">
            <a:spAutoFit/>
          </a:bodyPr>
          <a:lstStyle/>
          <a:p>
            <a:pPr marL="12700">
              <a:lnSpc>
                <a:spcPts val="2000"/>
              </a:lnSpc>
              <a:spcBef>
                <a:spcPts val="100"/>
              </a:spcBef>
            </a:pPr>
            <a:r>
              <a:rPr sz="2000" b="1" spc="-175" dirty="0">
                <a:solidFill>
                  <a:srgbClr val="CC0000"/>
                </a:solidFill>
                <a:latin typeface="Times New Roman" panose="02020603050405020304" pitchFamily="18" charset="0"/>
                <a:cs typeface="Times New Roman" panose="02020603050405020304" pitchFamily="18" charset="0"/>
              </a:rPr>
              <a:t>Popular </a:t>
            </a:r>
            <a:r>
              <a:rPr sz="2000" b="1" spc="-180" dirty="0">
                <a:solidFill>
                  <a:srgbClr val="CC0000"/>
                </a:solidFill>
                <a:latin typeface="Times New Roman" panose="02020603050405020304" pitchFamily="18" charset="0"/>
                <a:cs typeface="Times New Roman" panose="02020603050405020304" pitchFamily="18" charset="0"/>
              </a:rPr>
              <a:t>in </a:t>
            </a:r>
            <a:r>
              <a:rPr sz="2000" b="1" spc="-120" dirty="0">
                <a:solidFill>
                  <a:srgbClr val="CC0000"/>
                </a:solidFill>
                <a:latin typeface="Times New Roman" panose="02020603050405020304" pitchFamily="18" charset="0"/>
                <a:cs typeface="Times New Roman" panose="02020603050405020304" pitchFamily="18" charset="0"/>
              </a:rPr>
              <a:t>North</a:t>
            </a:r>
            <a:r>
              <a:rPr sz="2000" b="1" spc="-245" dirty="0">
                <a:solidFill>
                  <a:srgbClr val="CC0000"/>
                </a:solidFill>
                <a:latin typeface="Times New Roman" panose="02020603050405020304" pitchFamily="18" charset="0"/>
                <a:cs typeface="Times New Roman" panose="02020603050405020304" pitchFamily="18" charset="0"/>
              </a:rPr>
              <a:t> </a:t>
            </a:r>
            <a:r>
              <a:rPr sz="2000" b="1" spc="-160" dirty="0">
                <a:solidFill>
                  <a:srgbClr val="CC0000"/>
                </a:solidFill>
                <a:latin typeface="Times New Roman" panose="02020603050405020304" pitchFamily="18" charset="0"/>
                <a:cs typeface="Times New Roman" panose="02020603050405020304" pitchFamily="18" charset="0"/>
              </a:rPr>
              <a:t>America</a:t>
            </a:r>
            <a:endParaRPr sz="2000" b="1" dirty="0">
              <a:latin typeface="Times New Roman" panose="02020603050405020304" pitchFamily="18" charset="0"/>
              <a:cs typeface="Times New Roman" panose="02020603050405020304" pitchFamily="18" charset="0"/>
            </a:endParaRPr>
          </a:p>
          <a:p>
            <a:pPr marL="12700">
              <a:lnSpc>
                <a:spcPts val="1835"/>
              </a:lnSpc>
            </a:pPr>
            <a:r>
              <a:rPr sz="2000" b="1" spc="-125" dirty="0">
                <a:solidFill>
                  <a:srgbClr val="CC0000"/>
                </a:solidFill>
                <a:latin typeface="Times New Roman" panose="02020603050405020304" pitchFamily="18" charset="0"/>
                <a:cs typeface="Times New Roman" panose="02020603050405020304" pitchFamily="18" charset="0"/>
              </a:rPr>
              <a:t>Same </a:t>
            </a:r>
            <a:r>
              <a:rPr sz="2000" b="1" spc="-165" dirty="0">
                <a:solidFill>
                  <a:srgbClr val="CC0000"/>
                </a:solidFill>
                <a:latin typeface="Times New Roman" panose="02020603050405020304" pitchFamily="18" charset="0"/>
                <a:cs typeface="Times New Roman" panose="02020603050405020304" pitchFamily="18" charset="0"/>
              </a:rPr>
              <a:t>cable </a:t>
            </a:r>
            <a:r>
              <a:rPr sz="2000" b="1" spc="-185" dirty="0">
                <a:solidFill>
                  <a:srgbClr val="CC0000"/>
                </a:solidFill>
                <a:latin typeface="Times New Roman" panose="02020603050405020304" pitchFamily="18" charset="0"/>
                <a:cs typeface="Times New Roman" panose="02020603050405020304" pitchFamily="18" charset="0"/>
              </a:rPr>
              <a:t>network </a:t>
            </a:r>
            <a:r>
              <a:rPr sz="2000" b="1" spc="-155" dirty="0">
                <a:solidFill>
                  <a:srgbClr val="CC0000"/>
                </a:solidFill>
                <a:latin typeface="Times New Roman" panose="02020603050405020304" pitchFamily="18" charset="0"/>
                <a:cs typeface="Times New Roman" panose="02020603050405020304" pitchFamily="18" charset="0"/>
              </a:rPr>
              <a:t>is used </a:t>
            </a:r>
            <a:r>
              <a:rPr sz="2000" b="1" spc="-204" dirty="0">
                <a:solidFill>
                  <a:srgbClr val="CC0000"/>
                </a:solidFill>
                <a:latin typeface="Times New Roman" panose="02020603050405020304" pitchFamily="18" charset="0"/>
                <a:cs typeface="Times New Roman" panose="02020603050405020304" pitchFamily="18" charset="0"/>
              </a:rPr>
              <a:t>for </a:t>
            </a:r>
            <a:r>
              <a:rPr sz="2000" b="1" spc="-195" dirty="0">
                <a:solidFill>
                  <a:srgbClr val="CC0000"/>
                </a:solidFill>
                <a:latin typeface="Times New Roman" panose="02020603050405020304" pitchFamily="18" charset="0"/>
                <a:cs typeface="Times New Roman" panose="02020603050405020304" pitchFamily="18" charset="0"/>
              </a:rPr>
              <a:t>internet</a:t>
            </a:r>
            <a:r>
              <a:rPr sz="2000" b="1" spc="20" dirty="0">
                <a:solidFill>
                  <a:srgbClr val="CC0000"/>
                </a:solidFill>
                <a:latin typeface="Times New Roman" panose="02020603050405020304" pitchFamily="18" charset="0"/>
                <a:cs typeface="Times New Roman" panose="02020603050405020304" pitchFamily="18" charset="0"/>
              </a:rPr>
              <a:t> </a:t>
            </a:r>
            <a:r>
              <a:rPr sz="2000" b="1" spc="-125" dirty="0">
                <a:solidFill>
                  <a:srgbClr val="CC0000"/>
                </a:solidFill>
                <a:latin typeface="Times New Roman" panose="02020603050405020304" pitchFamily="18" charset="0"/>
                <a:cs typeface="Times New Roman" panose="02020603050405020304" pitchFamily="18" charset="0"/>
              </a:rPr>
              <a:t>access</a:t>
            </a:r>
            <a:endParaRPr sz="2000" b="1" dirty="0">
              <a:latin typeface="Times New Roman" panose="02020603050405020304" pitchFamily="18" charset="0"/>
              <a:cs typeface="Times New Roman" panose="02020603050405020304" pitchFamily="18" charset="0"/>
            </a:endParaRPr>
          </a:p>
          <a:p>
            <a:pPr marL="12700">
              <a:lnSpc>
                <a:spcPts val="1835"/>
              </a:lnSpc>
            </a:pPr>
            <a:r>
              <a:rPr sz="2000" b="1" spc="-175" dirty="0">
                <a:solidFill>
                  <a:srgbClr val="CC0000"/>
                </a:solidFill>
                <a:latin typeface="Times New Roman" panose="02020603050405020304" pitchFamily="18" charset="0"/>
                <a:cs typeface="Times New Roman" panose="02020603050405020304" pitchFamily="18" charset="0"/>
              </a:rPr>
              <a:t>frequency </a:t>
            </a:r>
            <a:r>
              <a:rPr sz="2000" b="1" spc="-180" dirty="0">
                <a:solidFill>
                  <a:srgbClr val="CC0000"/>
                </a:solidFill>
                <a:latin typeface="Times New Roman" panose="02020603050405020304" pitchFamily="18" charset="0"/>
                <a:cs typeface="Times New Roman" panose="02020603050405020304" pitchFamily="18" charset="0"/>
              </a:rPr>
              <a:t>division </a:t>
            </a:r>
            <a:r>
              <a:rPr sz="2000" b="1" spc="-195" dirty="0">
                <a:solidFill>
                  <a:srgbClr val="CC0000"/>
                </a:solidFill>
                <a:latin typeface="Times New Roman" panose="02020603050405020304" pitchFamily="18" charset="0"/>
                <a:cs typeface="Times New Roman" panose="02020603050405020304" pitchFamily="18" charset="0"/>
              </a:rPr>
              <a:t>multiplexing: </a:t>
            </a:r>
            <a:r>
              <a:rPr sz="2000" b="1" spc="-125" dirty="0">
                <a:latin typeface="Times New Roman" panose="02020603050405020304" pitchFamily="18" charset="0"/>
                <a:cs typeface="Times New Roman" panose="02020603050405020304" pitchFamily="18" charset="0"/>
              </a:rPr>
              <a:t>different </a:t>
            </a:r>
            <a:r>
              <a:rPr sz="2000" b="1" spc="-105" dirty="0">
                <a:latin typeface="Times New Roman" panose="02020603050405020304" pitchFamily="18" charset="0"/>
                <a:cs typeface="Times New Roman" panose="02020603050405020304" pitchFamily="18" charset="0"/>
              </a:rPr>
              <a:t>channels</a:t>
            </a:r>
            <a:r>
              <a:rPr sz="2000" b="1" spc="-225" dirty="0">
                <a:latin typeface="Times New Roman" panose="02020603050405020304" pitchFamily="18" charset="0"/>
                <a:cs typeface="Times New Roman" panose="02020603050405020304" pitchFamily="18" charset="0"/>
              </a:rPr>
              <a:t> </a:t>
            </a:r>
            <a:r>
              <a:rPr sz="2000" b="1" spc="-100" dirty="0">
                <a:latin typeface="Times New Roman" panose="02020603050405020304" pitchFamily="18" charset="0"/>
                <a:cs typeface="Times New Roman" panose="02020603050405020304" pitchFamily="18" charset="0"/>
              </a:rPr>
              <a:t>transmitted</a:t>
            </a:r>
            <a:endParaRPr sz="2000" b="1" dirty="0">
              <a:latin typeface="Times New Roman" panose="02020603050405020304" pitchFamily="18" charset="0"/>
              <a:cs typeface="Times New Roman" panose="02020603050405020304" pitchFamily="18" charset="0"/>
            </a:endParaRPr>
          </a:p>
          <a:p>
            <a:pPr marL="12700">
              <a:lnSpc>
                <a:spcPts val="1700"/>
              </a:lnSpc>
            </a:pPr>
            <a:r>
              <a:rPr sz="2000" b="1" spc="-105" dirty="0">
                <a:latin typeface="Times New Roman" panose="02020603050405020304" pitchFamily="18" charset="0"/>
                <a:cs typeface="Times New Roman" panose="02020603050405020304" pitchFamily="18" charset="0"/>
              </a:rPr>
              <a:t>in </a:t>
            </a:r>
            <a:r>
              <a:rPr sz="2000" b="1" spc="-125" dirty="0">
                <a:latin typeface="Times New Roman" panose="02020603050405020304" pitchFamily="18" charset="0"/>
                <a:cs typeface="Times New Roman" panose="02020603050405020304" pitchFamily="18" charset="0"/>
              </a:rPr>
              <a:t>different </a:t>
            </a:r>
            <a:r>
              <a:rPr sz="2000" b="1" spc="-110" dirty="0">
                <a:latin typeface="Times New Roman" panose="02020603050405020304" pitchFamily="18" charset="0"/>
                <a:cs typeface="Times New Roman" panose="02020603050405020304" pitchFamily="18" charset="0"/>
              </a:rPr>
              <a:t>frequency </a:t>
            </a:r>
            <a:r>
              <a:rPr sz="2000" b="1" spc="-100" dirty="0">
                <a:latin typeface="Times New Roman" panose="02020603050405020304" pitchFamily="18" charset="0"/>
                <a:cs typeface="Times New Roman" panose="02020603050405020304" pitchFamily="18" charset="0"/>
              </a:rPr>
              <a:t>bands </a:t>
            </a:r>
            <a:r>
              <a:rPr sz="2000" b="1" spc="-85" dirty="0">
                <a:latin typeface="Times New Roman" panose="02020603050405020304" pitchFamily="18" charset="0"/>
                <a:cs typeface="Times New Roman" panose="02020603050405020304" pitchFamily="18" charset="0"/>
              </a:rPr>
              <a:t>from </a:t>
            </a:r>
            <a:r>
              <a:rPr sz="2000" b="1" spc="-130" dirty="0">
                <a:latin typeface="Times New Roman" panose="02020603050405020304" pitchFamily="18" charset="0"/>
                <a:cs typeface="Times New Roman" panose="02020603050405020304" pitchFamily="18" charset="0"/>
              </a:rPr>
              <a:t>cable </a:t>
            </a:r>
            <a:r>
              <a:rPr sz="2000" b="1" spc="-110" dirty="0">
                <a:latin typeface="Times New Roman" panose="02020603050405020304" pitchFamily="18" charset="0"/>
                <a:cs typeface="Times New Roman" panose="02020603050405020304" pitchFamily="18" charset="0"/>
              </a:rPr>
              <a:t>headend </a:t>
            </a:r>
            <a:r>
              <a:rPr sz="2000" b="1" spc="-45" dirty="0">
                <a:latin typeface="Times New Roman" panose="02020603050405020304" pitchFamily="18" charset="0"/>
                <a:cs typeface="Times New Roman" panose="02020603050405020304" pitchFamily="18" charset="0"/>
              </a:rPr>
              <a:t>to</a:t>
            </a:r>
            <a:r>
              <a:rPr sz="2000" b="1" spc="420" dirty="0">
                <a:latin typeface="Times New Roman" panose="02020603050405020304" pitchFamily="18" charset="0"/>
                <a:cs typeface="Times New Roman" panose="02020603050405020304" pitchFamily="18" charset="0"/>
              </a:rPr>
              <a:t> </a:t>
            </a:r>
            <a:r>
              <a:rPr sz="2000" b="1" spc="-90" dirty="0" smtClean="0">
                <a:latin typeface="Times New Roman" panose="02020603050405020304" pitchFamily="18" charset="0"/>
                <a:cs typeface="Times New Roman" panose="02020603050405020304" pitchFamily="18" charset="0"/>
              </a:rPr>
              <a:t>residences</a:t>
            </a:r>
            <a:endParaRPr sz="2000" b="1" dirty="0">
              <a:latin typeface="Times New Roman" panose="02020603050405020304" pitchFamily="18" charset="0"/>
              <a:cs typeface="Times New Roman" panose="02020603050405020304" pitchFamily="18" charset="0"/>
            </a:endParaRPr>
          </a:p>
        </p:txBody>
      </p:sp>
      <p:sp>
        <p:nvSpPr>
          <p:cNvPr id="126" name="object 126"/>
          <p:cNvSpPr/>
          <p:nvPr/>
        </p:nvSpPr>
        <p:spPr>
          <a:xfrm>
            <a:off x="560831" y="1929383"/>
            <a:ext cx="609600" cy="609600"/>
          </a:xfrm>
          <a:prstGeom prst="rect">
            <a:avLst/>
          </a:prstGeom>
          <a:blipFill>
            <a:blip r:embed="rId6" cstate="print"/>
            <a:stretch>
              <a:fillRect/>
            </a:stretch>
          </a:blipFill>
        </p:spPr>
        <p:txBody>
          <a:bodyPr wrap="square" lIns="0" tIns="0" rIns="0" bIns="0" rtlCol="0"/>
          <a:lstStyle/>
          <a:p>
            <a:endParaRPr/>
          </a:p>
        </p:txBody>
      </p:sp>
      <p:sp>
        <p:nvSpPr>
          <p:cNvPr id="127" name="object 127"/>
          <p:cNvSpPr/>
          <p:nvPr/>
        </p:nvSpPr>
        <p:spPr>
          <a:xfrm>
            <a:off x="819911" y="1987295"/>
            <a:ext cx="297179" cy="278891"/>
          </a:xfrm>
          <a:prstGeom prst="rect">
            <a:avLst/>
          </a:prstGeom>
          <a:blipFill>
            <a:blip r:embed="rId7" cstate="print"/>
            <a:stretch>
              <a:fillRect/>
            </a:stretch>
          </a:blipFill>
        </p:spPr>
        <p:txBody>
          <a:bodyPr wrap="square" lIns="0" tIns="0" rIns="0" bIns="0" rtlCol="0"/>
          <a:lstStyle/>
          <a:p>
            <a:endParaRPr/>
          </a:p>
        </p:txBody>
      </p:sp>
      <p:sp>
        <p:nvSpPr>
          <p:cNvPr id="128" name="object 128"/>
          <p:cNvSpPr/>
          <p:nvPr/>
        </p:nvSpPr>
        <p:spPr>
          <a:xfrm>
            <a:off x="534543" y="2943616"/>
            <a:ext cx="6210300" cy="2125188"/>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352171"/>
            <a:ext cx="7769860" cy="689932"/>
          </a:xfrm>
          <a:prstGeom prst="rect">
            <a:avLst/>
          </a:prstGeom>
        </p:spPr>
        <p:txBody>
          <a:bodyPr vert="horz" wrap="square" lIns="0" tIns="12700" rIns="0" bIns="0" rtlCol="0">
            <a:spAutoFit/>
          </a:bodyPr>
          <a:lstStyle/>
          <a:p>
            <a:pPr marL="12700">
              <a:lnSpc>
                <a:spcPct val="100000"/>
              </a:lnSpc>
              <a:spcBef>
                <a:spcPts val="100"/>
              </a:spcBef>
            </a:pPr>
            <a:r>
              <a:rPr spc="-90" dirty="0">
                <a:solidFill>
                  <a:srgbClr val="000099"/>
                </a:solidFill>
                <a:latin typeface="Times New Roman" panose="02020603050405020304" pitchFamily="18" charset="0"/>
                <a:cs typeface="Times New Roman" panose="02020603050405020304" pitchFamily="18" charset="0"/>
              </a:rPr>
              <a:t>Access </a:t>
            </a:r>
            <a:r>
              <a:rPr spc="-295" dirty="0">
                <a:solidFill>
                  <a:srgbClr val="000099"/>
                </a:solidFill>
                <a:latin typeface="Times New Roman" panose="02020603050405020304" pitchFamily="18" charset="0"/>
                <a:cs typeface="Times New Roman" panose="02020603050405020304" pitchFamily="18" charset="0"/>
              </a:rPr>
              <a:t>net: </a:t>
            </a:r>
            <a:r>
              <a:rPr spc="-260" dirty="0">
                <a:solidFill>
                  <a:srgbClr val="000099"/>
                </a:solidFill>
                <a:latin typeface="Times New Roman" panose="02020603050405020304" pitchFamily="18" charset="0"/>
                <a:cs typeface="Times New Roman" panose="02020603050405020304" pitchFamily="18" charset="0"/>
              </a:rPr>
              <a:t>cable </a:t>
            </a:r>
            <a:r>
              <a:rPr spc="-114" dirty="0">
                <a:solidFill>
                  <a:srgbClr val="000099"/>
                </a:solidFill>
                <a:latin typeface="Times New Roman" panose="02020603050405020304" pitchFamily="18" charset="0"/>
                <a:cs typeface="Times New Roman" panose="02020603050405020304" pitchFamily="18" charset="0"/>
              </a:rPr>
              <a:t>network</a:t>
            </a:r>
            <a:r>
              <a:rPr spc="-95" dirty="0">
                <a:solidFill>
                  <a:srgbClr val="000099"/>
                </a:solidFill>
                <a:latin typeface="Times New Roman" panose="02020603050405020304" pitchFamily="18" charset="0"/>
                <a:cs typeface="Times New Roman" panose="02020603050405020304" pitchFamily="18" charset="0"/>
              </a:rPr>
              <a:t> </a:t>
            </a:r>
            <a:r>
              <a:rPr spc="20" dirty="0">
                <a:solidFill>
                  <a:srgbClr val="000099"/>
                </a:solidFill>
                <a:latin typeface="Times New Roman" panose="02020603050405020304" pitchFamily="18" charset="0"/>
                <a:cs typeface="Times New Roman" panose="02020603050405020304" pitchFamily="18" charset="0"/>
              </a:rPr>
              <a:t>(HFC</a:t>
            </a:r>
            <a:r>
              <a:rPr sz="3600" spc="20" dirty="0">
                <a:solidFill>
                  <a:srgbClr val="000099"/>
                </a:solidFill>
                <a:latin typeface="Trebuchet MS"/>
                <a:cs typeface="Trebuchet MS"/>
              </a:rPr>
              <a:t>)</a:t>
            </a:r>
            <a:endParaRPr sz="3600" dirty="0">
              <a:latin typeface="Trebuchet MS"/>
              <a:cs typeface="Trebuchet MS"/>
            </a:endParaRPr>
          </a:p>
        </p:txBody>
      </p:sp>
      <p:sp>
        <p:nvSpPr>
          <p:cNvPr id="4" name="object 4"/>
          <p:cNvSpPr/>
          <p:nvPr/>
        </p:nvSpPr>
        <p:spPr>
          <a:xfrm>
            <a:off x="373242" y="1269491"/>
            <a:ext cx="8018804" cy="307390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0" y="4572000"/>
            <a:ext cx="9144000" cy="1826782"/>
          </a:xfrm>
          <a:prstGeom prst="rect">
            <a:avLst/>
          </a:prstGeom>
        </p:spPr>
        <p:txBody>
          <a:bodyPr vert="horz" wrap="square" lIns="0" tIns="135255" rIns="0" bIns="0" rtlCol="0">
            <a:spAutoFit/>
          </a:bodyPr>
          <a:lstStyle/>
          <a:p>
            <a:pPr marL="1668780">
              <a:lnSpc>
                <a:spcPct val="100000"/>
              </a:lnSpc>
              <a:spcBef>
                <a:spcPts val="1065"/>
              </a:spcBef>
            </a:pPr>
            <a:r>
              <a:rPr sz="2400" spc="-60" dirty="0">
                <a:latin typeface="Times New Roman" panose="02020603050405020304" pitchFamily="18" charset="0"/>
                <a:cs typeface="Times New Roman" panose="02020603050405020304" pitchFamily="18" charset="0"/>
              </a:rPr>
              <a:t>Hybrid </a:t>
            </a:r>
            <a:r>
              <a:rPr sz="2400" spc="-20" dirty="0">
                <a:latin typeface="Times New Roman" panose="02020603050405020304" pitchFamily="18" charset="0"/>
                <a:cs typeface="Times New Roman" panose="02020603050405020304" pitchFamily="18" charset="0"/>
              </a:rPr>
              <a:t>fiber </a:t>
            </a:r>
            <a:r>
              <a:rPr sz="2400" spc="-105" dirty="0">
                <a:latin typeface="Times New Roman" panose="02020603050405020304" pitchFamily="18" charset="0"/>
                <a:cs typeface="Times New Roman" panose="02020603050405020304" pitchFamily="18" charset="0"/>
              </a:rPr>
              <a:t>– </a:t>
            </a:r>
            <a:r>
              <a:rPr sz="2400" spc="-90" dirty="0">
                <a:latin typeface="Times New Roman" panose="02020603050405020304" pitchFamily="18" charset="0"/>
                <a:cs typeface="Times New Roman" panose="02020603050405020304" pitchFamily="18" charset="0"/>
              </a:rPr>
              <a:t>coaxial </a:t>
            </a:r>
            <a:r>
              <a:rPr sz="2400" spc="-155" dirty="0">
                <a:latin typeface="Times New Roman" panose="02020603050405020304" pitchFamily="18" charset="0"/>
                <a:cs typeface="Times New Roman" panose="02020603050405020304" pitchFamily="18" charset="0"/>
              </a:rPr>
              <a:t>access </a:t>
            </a:r>
            <a:r>
              <a:rPr sz="2400" spc="-35" dirty="0">
                <a:latin typeface="Times New Roman" panose="02020603050405020304" pitchFamily="18" charset="0"/>
                <a:cs typeface="Times New Roman" panose="02020603050405020304" pitchFamily="18" charset="0"/>
              </a:rPr>
              <a:t>network</a:t>
            </a:r>
            <a:endParaRPr sz="2400" dirty="0">
              <a:latin typeface="Times New Roman" panose="02020603050405020304" pitchFamily="18" charset="0"/>
              <a:cs typeface="Times New Roman" panose="02020603050405020304" pitchFamily="18" charset="0"/>
            </a:endParaRPr>
          </a:p>
          <a:p>
            <a:pPr marL="355600" indent="-342900">
              <a:lnSpc>
                <a:spcPts val="2000"/>
              </a:lnSpc>
              <a:spcBef>
                <a:spcPts val="105"/>
              </a:spcBef>
              <a:buClr>
                <a:srgbClr val="000099"/>
              </a:buClr>
              <a:buSzPct val="75000"/>
              <a:buFont typeface="Wingdings"/>
              <a:buChar char=""/>
              <a:tabLst>
                <a:tab pos="354965" algn="l"/>
                <a:tab pos="355600" algn="l"/>
              </a:tabLst>
            </a:pPr>
            <a:endParaRPr lang="en-IN" sz="2400" spc="-90" dirty="0" smtClean="0">
              <a:latin typeface="Times New Roman" panose="02020603050405020304" pitchFamily="18" charset="0"/>
              <a:cs typeface="Times New Roman" panose="02020603050405020304" pitchFamily="18" charset="0"/>
            </a:endParaRPr>
          </a:p>
          <a:p>
            <a:pPr marL="355600" indent="-342900">
              <a:lnSpc>
                <a:spcPts val="2000"/>
              </a:lnSpc>
              <a:spcBef>
                <a:spcPts val="105"/>
              </a:spcBef>
              <a:buClr>
                <a:srgbClr val="000099"/>
              </a:buClr>
              <a:buSzPct val="75000"/>
              <a:buFont typeface="Wingdings"/>
              <a:buChar char=""/>
              <a:tabLst>
                <a:tab pos="354965" algn="l"/>
                <a:tab pos="355600" algn="l"/>
              </a:tabLst>
            </a:pPr>
            <a:endParaRPr lang="en-IN" sz="2400" spc="-90" dirty="0">
              <a:latin typeface="Times New Roman" panose="02020603050405020304" pitchFamily="18" charset="0"/>
              <a:cs typeface="Times New Roman" panose="02020603050405020304" pitchFamily="18" charset="0"/>
            </a:endParaRPr>
          </a:p>
          <a:p>
            <a:pPr marL="355600" indent="-342900">
              <a:lnSpc>
                <a:spcPts val="2000"/>
              </a:lnSpc>
              <a:spcBef>
                <a:spcPts val="105"/>
              </a:spcBef>
              <a:buClr>
                <a:srgbClr val="000099"/>
              </a:buClr>
              <a:buSzPct val="75000"/>
              <a:buFont typeface="Wingdings"/>
              <a:buChar char=""/>
              <a:tabLst>
                <a:tab pos="354965" algn="l"/>
                <a:tab pos="355600" algn="l"/>
              </a:tabLst>
            </a:pPr>
            <a:r>
              <a:rPr sz="2400" b="1" spc="-90" dirty="0" smtClean="0">
                <a:solidFill>
                  <a:srgbClr val="0070C0"/>
                </a:solidFill>
                <a:latin typeface="Times New Roman" panose="02020603050405020304" pitchFamily="18" charset="0"/>
                <a:cs typeface="Times New Roman" panose="02020603050405020304" pitchFamily="18" charset="0"/>
              </a:rPr>
              <a:t>Fiber </a:t>
            </a:r>
            <a:r>
              <a:rPr sz="2400" b="1" spc="-75" dirty="0">
                <a:solidFill>
                  <a:srgbClr val="0070C0"/>
                </a:solidFill>
                <a:latin typeface="Times New Roman" panose="02020603050405020304" pitchFamily="18" charset="0"/>
                <a:cs typeface="Times New Roman" panose="02020603050405020304" pitchFamily="18" charset="0"/>
              </a:rPr>
              <a:t>optics</a:t>
            </a:r>
            <a:r>
              <a:rPr sz="2400" spc="-75" dirty="0">
                <a:latin typeface="Times New Roman" panose="02020603050405020304" pitchFamily="18" charset="0"/>
                <a:cs typeface="Times New Roman" panose="02020603050405020304" pitchFamily="18" charset="0"/>
              </a:rPr>
              <a:t> </a:t>
            </a:r>
            <a:r>
              <a:rPr sz="2400" spc="-80" dirty="0">
                <a:latin typeface="Times New Roman" panose="02020603050405020304" pitchFamily="18" charset="0"/>
                <a:cs typeface="Times New Roman" panose="02020603050405020304" pitchFamily="18" charset="0"/>
              </a:rPr>
              <a:t>connects </a:t>
            </a:r>
            <a:r>
              <a:rPr sz="2400" spc="-105" dirty="0">
                <a:latin typeface="Times New Roman" panose="02020603050405020304" pitchFamily="18" charset="0"/>
                <a:cs typeface="Times New Roman" panose="02020603050405020304" pitchFamily="18" charset="0"/>
              </a:rPr>
              <a:t>the </a:t>
            </a:r>
            <a:r>
              <a:rPr sz="2400" b="1" spc="-130" dirty="0">
                <a:solidFill>
                  <a:srgbClr val="0070C0"/>
                </a:solidFill>
                <a:latin typeface="Times New Roman" panose="02020603050405020304" pitchFamily="18" charset="0"/>
                <a:cs typeface="Times New Roman" panose="02020603050405020304" pitchFamily="18" charset="0"/>
              </a:rPr>
              <a:t>cable </a:t>
            </a:r>
            <a:r>
              <a:rPr sz="2400" b="1" spc="-120" dirty="0">
                <a:solidFill>
                  <a:srgbClr val="0070C0"/>
                </a:solidFill>
                <a:latin typeface="Times New Roman" panose="02020603050405020304" pitchFamily="18" charset="0"/>
                <a:cs typeface="Times New Roman" panose="02020603050405020304" pitchFamily="18" charset="0"/>
              </a:rPr>
              <a:t>head </a:t>
            </a:r>
            <a:r>
              <a:rPr sz="2400" b="1" spc="-95" dirty="0">
                <a:solidFill>
                  <a:srgbClr val="0070C0"/>
                </a:solidFill>
                <a:latin typeface="Times New Roman" panose="02020603050405020304" pitchFamily="18" charset="0"/>
                <a:cs typeface="Times New Roman" panose="02020603050405020304" pitchFamily="18" charset="0"/>
              </a:rPr>
              <a:t>end </a:t>
            </a:r>
            <a:r>
              <a:rPr sz="2400" spc="-45" dirty="0">
                <a:latin typeface="Times New Roman" panose="02020603050405020304" pitchFamily="18" charset="0"/>
                <a:cs typeface="Times New Roman" panose="02020603050405020304" pitchFamily="18" charset="0"/>
              </a:rPr>
              <a:t>to </a:t>
            </a:r>
            <a:r>
              <a:rPr sz="2400" spc="-65" dirty="0">
                <a:latin typeface="Times New Roman" panose="02020603050405020304" pitchFamily="18" charset="0"/>
                <a:cs typeface="Times New Roman" panose="02020603050405020304" pitchFamily="18" charset="0"/>
              </a:rPr>
              <a:t>neighborhood </a:t>
            </a:r>
            <a:r>
              <a:rPr sz="2400" spc="-135" dirty="0">
                <a:latin typeface="Times New Roman" panose="02020603050405020304" pitchFamily="18" charset="0"/>
                <a:cs typeface="Times New Roman" panose="02020603050405020304" pitchFamily="18" charset="0"/>
              </a:rPr>
              <a:t>level </a:t>
            </a:r>
            <a:r>
              <a:rPr sz="2400" spc="-100" dirty="0">
                <a:latin typeface="Times New Roman" panose="02020603050405020304" pitchFamily="18" charset="0"/>
                <a:cs typeface="Times New Roman" panose="02020603050405020304" pitchFamily="18" charset="0"/>
              </a:rPr>
              <a:t>junctions</a:t>
            </a:r>
            <a:r>
              <a:rPr sz="2400" spc="-10" dirty="0">
                <a:latin typeface="Times New Roman" panose="02020603050405020304" pitchFamily="18" charset="0"/>
                <a:cs typeface="Times New Roman" panose="02020603050405020304" pitchFamily="18" charset="0"/>
              </a:rPr>
              <a:t> </a:t>
            </a:r>
            <a:r>
              <a:rPr sz="2400" b="1" spc="-100" dirty="0" smtClean="0">
                <a:solidFill>
                  <a:srgbClr val="0070C0"/>
                </a:solidFill>
                <a:latin typeface="Times New Roman" panose="02020603050405020304" pitchFamily="18" charset="0"/>
                <a:cs typeface="Times New Roman" panose="02020603050405020304" pitchFamily="18" charset="0"/>
              </a:rPr>
              <a:t>coaxial</a:t>
            </a:r>
            <a:r>
              <a:rPr lang="en-IN" sz="2400" b="1" spc="-100" dirty="0" smtClean="0">
                <a:solidFill>
                  <a:srgbClr val="0070C0"/>
                </a:solidFill>
                <a:latin typeface="Times New Roman" panose="02020603050405020304" pitchFamily="18" charset="0"/>
                <a:cs typeface="Times New Roman" panose="02020603050405020304" pitchFamily="18" charset="0"/>
              </a:rPr>
              <a:t> </a:t>
            </a:r>
            <a:r>
              <a:rPr sz="2400" b="1" spc="-130" dirty="0" smtClean="0">
                <a:solidFill>
                  <a:srgbClr val="0070C0"/>
                </a:solidFill>
                <a:latin typeface="Times New Roman" panose="02020603050405020304" pitchFamily="18" charset="0"/>
                <a:cs typeface="Times New Roman" panose="02020603050405020304" pitchFamily="18" charset="0"/>
              </a:rPr>
              <a:t>cable </a:t>
            </a:r>
            <a:r>
              <a:rPr sz="2400" spc="-45" dirty="0">
                <a:latin typeface="Times New Roman" panose="02020603050405020304" pitchFamily="18" charset="0"/>
                <a:cs typeface="Times New Roman" panose="02020603050405020304" pitchFamily="18" charset="0"/>
              </a:rPr>
              <a:t>to </a:t>
            </a:r>
            <a:r>
              <a:rPr sz="2400" spc="-85" dirty="0">
                <a:latin typeface="Times New Roman" panose="02020603050405020304" pitchFamily="18" charset="0"/>
                <a:cs typeface="Times New Roman" panose="02020603050405020304" pitchFamily="18" charset="0"/>
              </a:rPr>
              <a:t>connect </a:t>
            </a:r>
            <a:r>
              <a:rPr sz="2400" spc="-45" dirty="0">
                <a:latin typeface="Times New Roman" panose="02020603050405020304" pitchFamily="18" charset="0"/>
                <a:cs typeface="Times New Roman" panose="02020603050405020304" pitchFamily="18" charset="0"/>
              </a:rPr>
              <a:t>to </a:t>
            </a:r>
            <a:r>
              <a:rPr sz="2400" spc="-114" dirty="0">
                <a:latin typeface="Times New Roman" panose="02020603050405020304" pitchFamily="18" charset="0"/>
                <a:cs typeface="Times New Roman" panose="02020603050405020304" pitchFamily="18" charset="0"/>
              </a:rPr>
              <a:t>individual </a:t>
            </a:r>
            <a:r>
              <a:rPr sz="2400" spc="-65" dirty="0">
                <a:latin typeface="Times New Roman" panose="02020603050405020304" pitchFamily="18" charset="0"/>
                <a:cs typeface="Times New Roman" panose="02020603050405020304" pitchFamily="18" charset="0"/>
              </a:rPr>
              <a:t>homes </a:t>
            </a:r>
            <a:r>
              <a:rPr sz="2400" spc="30" dirty="0">
                <a:latin typeface="Times New Roman" panose="02020603050405020304" pitchFamily="18" charset="0"/>
                <a:cs typeface="Times New Roman" panose="02020603050405020304" pitchFamily="18" charset="0"/>
              </a:rPr>
              <a:t>(HFC </a:t>
            </a:r>
            <a:r>
              <a:rPr sz="2400" spc="-80" dirty="0">
                <a:latin typeface="Times New Roman" panose="02020603050405020304" pitchFamily="18" charset="0"/>
                <a:cs typeface="Times New Roman" panose="02020603050405020304" pitchFamily="18" charset="0"/>
              </a:rPr>
              <a:t>- </a:t>
            </a:r>
            <a:r>
              <a:rPr sz="2400" spc="-95" dirty="0">
                <a:latin typeface="Times New Roman" panose="02020603050405020304" pitchFamily="18" charset="0"/>
                <a:cs typeface="Times New Roman" panose="02020603050405020304" pitchFamily="18" charset="0"/>
              </a:rPr>
              <a:t>connecting </a:t>
            </a:r>
            <a:r>
              <a:rPr sz="2400" spc="-45" dirty="0">
                <a:latin typeface="Times New Roman" panose="02020603050405020304" pitchFamily="18" charset="0"/>
                <a:cs typeface="Times New Roman" panose="02020603050405020304" pitchFamily="18" charset="0"/>
              </a:rPr>
              <a:t>500 </a:t>
            </a:r>
            <a:r>
              <a:rPr sz="2400" spc="-55" dirty="0">
                <a:latin typeface="Times New Roman" panose="02020603050405020304" pitchFamily="18" charset="0"/>
                <a:cs typeface="Times New Roman" panose="02020603050405020304" pitchFamily="18" charset="0"/>
              </a:rPr>
              <a:t>-5000</a:t>
            </a:r>
            <a:r>
              <a:rPr sz="2400" spc="210" dirty="0">
                <a:latin typeface="Times New Roman" panose="02020603050405020304" pitchFamily="18" charset="0"/>
                <a:cs typeface="Times New Roman" panose="02020603050405020304" pitchFamily="18" charset="0"/>
              </a:rPr>
              <a:t> </a:t>
            </a:r>
            <a:r>
              <a:rPr sz="2400" spc="-70" dirty="0">
                <a:latin typeface="Times New Roman" panose="02020603050405020304" pitchFamily="18" charset="0"/>
                <a:cs typeface="Times New Roman" panose="02020603050405020304" pitchFamily="18" charset="0"/>
              </a:rPr>
              <a:t>homes</a:t>
            </a:r>
            <a:r>
              <a:rPr sz="2400" spc="-70" dirty="0" smtClean="0">
                <a:latin typeface="Times New Roman" panose="02020603050405020304" pitchFamily="18" charset="0"/>
                <a:cs typeface="Times New Roman" panose="02020603050405020304" pitchFamily="18" charset="0"/>
              </a:rPr>
              <a:t>)</a:t>
            </a:r>
            <a:endParaRPr lang="en-IN" sz="2400" spc="-7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52400" y="228600"/>
            <a:ext cx="8991600" cy="8150949"/>
          </a:xfrm>
        </p:spPr>
        <p:txBody>
          <a:bodyPr/>
          <a:lstStyle/>
          <a:p>
            <a:pPr marL="355600" indent="-342900">
              <a:spcBef>
                <a:spcPts val="110"/>
              </a:spcBef>
              <a:buClr>
                <a:srgbClr val="000099"/>
              </a:buClr>
              <a:buSzPct val="75000"/>
              <a:buFont typeface="Wingdings"/>
              <a:buChar char=""/>
              <a:tabLst>
                <a:tab pos="354965" algn="l"/>
                <a:tab pos="355600" algn="l"/>
              </a:tabLst>
            </a:pPr>
            <a:r>
              <a:rPr lang="en-US" spc="-70" dirty="0">
                <a:solidFill>
                  <a:schemeClr val="tx1"/>
                </a:solidFill>
                <a:latin typeface="Times New Roman" panose="02020603050405020304" pitchFamily="18" charset="0"/>
                <a:cs typeface="Times New Roman" panose="02020603050405020304" pitchFamily="18" charset="0"/>
              </a:rPr>
              <a:t>Both fiber and coaxial cable are employed in this system</a:t>
            </a:r>
            <a:r>
              <a:rPr lang="en-US" spc="-70" dirty="0" smtClean="0">
                <a:solidFill>
                  <a:schemeClr val="tx1"/>
                </a:solidFill>
                <a:latin typeface="Times New Roman" panose="02020603050405020304" pitchFamily="18" charset="0"/>
                <a:cs typeface="Times New Roman" panose="02020603050405020304" pitchFamily="18" charset="0"/>
              </a:rPr>
              <a:t>— </a:t>
            </a:r>
            <a:r>
              <a:rPr lang="en-US" b="1" spc="-70" dirty="0" smtClean="0">
                <a:solidFill>
                  <a:schemeClr val="tx1"/>
                </a:solidFill>
                <a:latin typeface="Times New Roman" panose="02020603050405020304" pitchFamily="18" charset="0"/>
                <a:cs typeface="Times New Roman" panose="02020603050405020304" pitchFamily="18" charset="0"/>
              </a:rPr>
              <a:t>Hybrid Fiber Coax(HFC)</a:t>
            </a:r>
            <a:endParaRPr lang="en-US" b="1" dirty="0" smtClean="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110"/>
              </a:spcBef>
              <a:buClr>
                <a:srgbClr val="000099"/>
              </a:buClr>
              <a:buSzPct val="75000"/>
              <a:buFont typeface="Wingdings"/>
              <a:buChar char=""/>
              <a:tabLst>
                <a:tab pos="354965" algn="l"/>
                <a:tab pos="355600" algn="l"/>
              </a:tabLst>
            </a:pPr>
            <a:r>
              <a:rPr lang="en-IN" spc="-70" dirty="0" smtClean="0">
                <a:solidFill>
                  <a:schemeClr val="tx1"/>
                </a:solidFill>
                <a:latin typeface="Times New Roman" panose="02020603050405020304" pitchFamily="18" charset="0"/>
                <a:cs typeface="Times New Roman" panose="02020603050405020304" pitchFamily="18" charset="0"/>
              </a:rPr>
              <a:t>They </a:t>
            </a:r>
            <a:r>
              <a:rPr lang="en-IN" spc="-90" dirty="0" smtClean="0">
                <a:solidFill>
                  <a:schemeClr val="tx1"/>
                </a:solidFill>
                <a:latin typeface="Times New Roman" panose="02020603050405020304" pitchFamily="18" charset="0"/>
                <a:cs typeface="Times New Roman" panose="02020603050405020304" pitchFamily="18" charset="0"/>
              </a:rPr>
              <a:t>require </a:t>
            </a:r>
            <a:r>
              <a:rPr lang="en-IN" spc="-114" dirty="0" smtClean="0">
                <a:solidFill>
                  <a:schemeClr val="tx1"/>
                </a:solidFill>
                <a:latin typeface="Times New Roman" panose="02020603050405020304" pitchFamily="18" charset="0"/>
                <a:cs typeface="Times New Roman" panose="02020603050405020304" pitchFamily="18" charset="0"/>
              </a:rPr>
              <a:t>special </a:t>
            </a:r>
            <a:r>
              <a:rPr lang="en-IN" spc="-75" dirty="0" smtClean="0">
                <a:solidFill>
                  <a:schemeClr val="tx1"/>
                </a:solidFill>
                <a:latin typeface="Times New Roman" panose="02020603050405020304" pitchFamily="18" charset="0"/>
                <a:cs typeface="Times New Roman" panose="02020603050405020304" pitchFamily="18" charset="0"/>
              </a:rPr>
              <a:t>modems </a:t>
            </a:r>
            <a:r>
              <a:rPr lang="en-IN" spc="-130" dirty="0" smtClean="0">
                <a:solidFill>
                  <a:schemeClr val="tx1"/>
                </a:solidFill>
                <a:latin typeface="Times New Roman" panose="02020603050405020304" pitchFamily="18" charset="0"/>
                <a:cs typeface="Times New Roman" panose="02020603050405020304" pitchFamily="18" charset="0"/>
              </a:rPr>
              <a:t>called </a:t>
            </a:r>
            <a:r>
              <a:rPr lang="en-IN" b="1" spc="-25" dirty="0" smtClean="0">
                <a:solidFill>
                  <a:schemeClr val="tx1"/>
                </a:solidFill>
                <a:latin typeface="Times New Roman" panose="02020603050405020304" pitchFamily="18" charset="0"/>
                <a:cs typeface="Times New Roman" panose="02020603050405020304" pitchFamily="18" charset="0"/>
              </a:rPr>
              <a:t>cable</a:t>
            </a:r>
            <a:r>
              <a:rPr lang="en-IN" b="1" spc="165" dirty="0" smtClean="0">
                <a:solidFill>
                  <a:schemeClr val="tx1"/>
                </a:solidFill>
                <a:latin typeface="Times New Roman" panose="02020603050405020304" pitchFamily="18" charset="0"/>
                <a:cs typeface="Times New Roman" panose="02020603050405020304" pitchFamily="18" charset="0"/>
              </a:rPr>
              <a:t> </a:t>
            </a:r>
            <a:r>
              <a:rPr lang="en-IN" b="1" spc="60" dirty="0" smtClean="0">
                <a:solidFill>
                  <a:schemeClr val="tx1"/>
                </a:solidFill>
                <a:latin typeface="Times New Roman" panose="02020603050405020304" pitchFamily="18" charset="0"/>
                <a:cs typeface="Times New Roman" panose="02020603050405020304" pitchFamily="18" charset="0"/>
              </a:rPr>
              <a:t>modems</a:t>
            </a:r>
            <a:endParaRPr lang="en-IN" dirty="0" smtClean="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105"/>
              </a:spcBef>
              <a:buSzPct val="75000"/>
              <a:buFont typeface="Wingdings"/>
              <a:buChar char=""/>
              <a:tabLst>
                <a:tab pos="354965" algn="l"/>
                <a:tab pos="355600" algn="l"/>
              </a:tabLst>
            </a:pPr>
            <a:r>
              <a:rPr lang="en-IN" spc="-15" dirty="0" smtClean="0">
                <a:solidFill>
                  <a:srgbClr val="000099"/>
                </a:solidFill>
                <a:latin typeface="Times New Roman" panose="02020603050405020304" pitchFamily="18" charset="0"/>
                <a:cs typeface="Times New Roman" panose="02020603050405020304" pitchFamily="18" charset="0"/>
              </a:rPr>
              <a:t>HFC:</a:t>
            </a:r>
            <a:endParaRPr lang="en-IN" dirty="0">
              <a:latin typeface="Times New Roman" panose="02020603050405020304" pitchFamily="18" charset="0"/>
              <a:cs typeface="Times New Roman" panose="02020603050405020304" pitchFamily="18" charset="0"/>
            </a:endParaRPr>
          </a:p>
          <a:p>
            <a:pPr marL="756285" marR="81280" lvl="1" indent="-286385">
              <a:lnSpc>
                <a:spcPts val="1839"/>
              </a:lnSpc>
              <a:spcBef>
                <a:spcPts val="439"/>
              </a:spcBef>
              <a:buClr>
                <a:srgbClr val="000099"/>
              </a:buClr>
              <a:buFont typeface="Wingdings"/>
              <a:buChar char=""/>
              <a:tabLst>
                <a:tab pos="756285" algn="l"/>
                <a:tab pos="756920" algn="l"/>
              </a:tabLst>
            </a:pPr>
            <a:r>
              <a:rPr lang="en-IN" sz="3200" spc="-114" dirty="0" smtClean="0">
                <a:latin typeface="Times New Roman" panose="02020603050405020304" pitchFamily="18" charset="0"/>
                <a:cs typeface="Times New Roman" panose="02020603050405020304" pitchFamily="18" charset="0"/>
              </a:rPr>
              <a:t>Asymmetric</a:t>
            </a:r>
            <a:r>
              <a:rPr lang="en-IN" sz="3200" spc="-114" dirty="0">
                <a:latin typeface="Times New Roman" panose="02020603050405020304" pitchFamily="18" charset="0"/>
                <a:cs typeface="Times New Roman" panose="02020603050405020304" pitchFamily="18" charset="0"/>
              </a:rPr>
              <a:t>: </a:t>
            </a:r>
            <a:r>
              <a:rPr lang="en-IN" sz="3200" spc="-95" dirty="0">
                <a:latin typeface="Times New Roman" panose="02020603050405020304" pitchFamily="18" charset="0"/>
                <a:cs typeface="Times New Roman" panose="02020603050405020304" pitchFamily="18" charset="0"/>
              </a:rPr>
              <a:t>up </a:t>
            </a:r>
            <a:r>
              <a:rPr lang="en-IN" sz="3200" spc="-45" dirty="0">
                <a:latin typeface="Times New Roman" panose="02020603050405020304" pitchFamily="18" charset="0"/>
                <a:cs typeface="Times New Roman" panose="02020603050405020304" pitchFamily="18" charset="0"/>
              </a:rPr>
              <a:t>to </a:t>
            </a:r>
            <a:r>
              <a:rPr lang="en-IN" sz="3200" spc="-35" dirty="0">
                <a:latin typeface="Times New Roman" panose="02020603050405020304" pitchFamily="18" charset="0"/>
                <a:cs typeface="Times New Roman" panose="02020603050405020304" pitchFamily="18" charset="0"/>
              </a:rPr>
              <a:t>30Mbps </a:t>
            </a:r>
            <a:r>
              <a:rPr lang="en-IN" sz="3200" spc="-80" dirty="0">
                <a:latin typeface="Times New Roman" panose="02020603050405020304" pitchFamily="18" charset="0"/>
                <a:cs typeface="Times New Roman" panose="02020603050405020304" pitchFamily="18" charset="0"/>
              </a:rPr>
              <a:t>downstream </a:t>
            </a:r>
            <a:endParaRPr lang="en-IN" sz="3200" spc="-80" dirty="0" smtClean="0">
              <a:latin typeface="Times New Roman" panose="02020603050405020304" pitchFamily="18" charset="0"/>
              <a:cs typeface="Times New Roman" panose="02020603050405020304" pitchFamily="18" charset="0"/>
            </a:endParaRPr>
          </a:p>
          <a:p>
            <a:pPr marL="469900" marR="81280" lvl="1">
              <a:lnSpc>
                <a:spcPts val="1839"/>
              </a:lnSpc>
              <a:spcBef>
                <a:spcPts val="439"/>
              </a:spcBef>
              <a:buClr>
                <a:srgbClr val="000099"/>
              </a:buClr>
              <a:tabLst>
                <a:tab pos="756285" algn="l"/>
                <a:tab pos="756920" algn="l"/>
              </a:tabLst>
            </a:pPr>
            <a:endParaRPr lang="en-IN" sz="3200" spc="-80" dirty="0">
              <a:latin typeface="Times New Roman" panose="02020603050405020304" pitchFamily="18" charset="0"/>
              <a:cs typeface="Times New Roman" panose="02020603050405020304" pitchFamily="18" charset="0"/>
            </a:endParaRPr>
          </a:p>
          <a:p>
            <a:pPr marL="469900" marR="81280" lvl="1">
              <a:lnSpc>
                <a:spcPts val="1839"/>
              </a:lnSpc>
              <a:spcBef>
                <a:spcPts val="439"/>
              </a:spcBef>
              <a:buClr>
                <a:srgbClr val="000099"/>
              </a:buClr>
              <a:tabLst>
                <a:tab pos="756285" algn="l"/>
                <a:tab pos="756920" algn="l"/>
              </a:tabLst>
            </a:pPr>
            <a:r>
              <a:rPr lang="en-IN" sz="3200" spc="-80" dirty="0" smtClean="0">
                <a:latin typeface="Times New Roman" panose="02020603050405020304" pitchFamily="18" charset="0"/>
                <a:cs typeface="Times New Roman" panose="02020603050405020304" pitchFamily="18" charset="0"/>
              </a:rPr>
              <a:t>  </a:t>
            </a:r>
            <a:r>
              <a:rPr lang="en-IN" sz="3200" spc="-75" dirty="0" smtClean="0">
                <a:latin typeface="Times New Roman" panose="02020603050405020304" pitchFamily="18" charset="0"/>
                <a:cs typeface="Times New Roman" panose="02020603050405020304" pitchFamily="18" charset="0"/>
              </a:rPr>
              <a:t>transmission </a:t>
            </a:r>
            <a:r>
              <a:rPr lang="en-IN" sz="3200" spc="-130" dirty="0">
                <a:latin typeface="Times New Roman" panose="02020603050405020304" pitchFamily="18" charset="0"/>
                <a:cs typeface="Times New Roman" panose="02020603050405020304" pitchFamily="18" charset="0"/>
              </a:rPr>
              <a:t>rate, </a:t>
            </a:r>
            <a:r>
              <a:rPr lang="en-IN" sz="3200" spc="-45" dirty="0">
                <a:latin typeface="Times New Roman" panose="02020603050405020304" pitchFamily="18" charset="0"/>
                <a:cs typeface="Times New Roman" panose="02020603050405020304" pitchFamily="18" charset="0"/>
              </a:rPr>
              <a:t>2 </a:t>
            </a:r>
            <a:r>
              <a:rPr lang="en-IN" sz="3200" spc="-30" dirty="0">
                <a:latin typeface="Times New Roman" panose="02020603050405020304" pitchFamily="18" charset="0"/>
                <a:cs typeface="Times New Roman" panose="02020603050405020304" pitchFamily="18" charset="0"/>
              </a:rPr>
              <a:t>Mbps</a:t>
            </a:r>
            <a:r>
              <a:rPr lang="en-IN" sz="3200" spc="-165" dirty="0">
                <a:latin typeface="Times New Roman" panose="02020603050405020304" pitchFamily="18" charset="0"/>
                <a:cs typeface="Times New Roman" panose="02020603050405020304" pitchFamily="18" charset="0"/>
              </a:rPr>
              <a:t> </a:t>
            </a:r>
            <a:r>
              <a:rPr lang="en-IN" sz="3200" spc="-100" dirty="0">
                <a:latin typeface="Times New Roman" panose="02020603050405020304" pitchFamily="18" charset="0"/>
                <a:cs typeface="Times New Roman" panose="02020603050405020304" pitchFamily="18" charset="0"/>
              </a:rPr>
              <a:t>upstream  </a:t>
            </a:r>
            <a:r>
              <a:rPr lang="en-IN" sz="3200" spc="-75" dirty="0">
                <a:latin typeface="Times New Roman" panose="02020603050405020304" pitchFamily="18" charset="0"/>
                <a:cs typeface="Times New Roman" panose="02020603050405020304" pitchFamily="18" charset="0"/>
              </a:rPr>
              <a:t>transmission</a:t>
            </a:r>
            <a:r>
              <a:rPr lang="en-IN" sz="3200" spc="-80" dirty="0">
                <a:latin typeface="Times New Roman" panose="02020603050405020304" pitchFamily="18" charset="0"/>
                <a:cs typeface="Times New Roman" panose="02020603050405020304" pitchFamily="18" charset="0"/>
              </a:rPr>
              <a:t> </a:t>
            </a:r>
            <a:r>
              <a:rPr lang="en-IN" sz="3200" spc="-100" dirty="0" smtClean="0">
                <a:latin typeface="Times New Roman" panose="02020603050405020304" pitchFamily="18" charset="0"/>
                <a:cs typeface="Times New Roman" panose="02020603050405020304" pitchFamily="18" charset="0"/>
              </a:rPr>
              <a:t>rate</a:t>
            </a:r>
          </a:p>
          <a:p>
            <a:pPr marL="469900" marR="81280" lvl="1">
              <a:lnSpc>
                <a:spcPts val="1839"/>
              </a:lnSpc>
              <a:spcBef>
                <a:spcPts val="439"/>
              </a:spcBef>
              <a:buClr>
                <a:srgbClr val="000099"/>
              </a:buClr>
              <a:tabLst>
                <a:tab pos="756285" algn="l"/>
                <a:tab pos="756920" algn="l"/>
              </a:tabLst>
            </a:pPr>
            <a:endParaRPr lang="en-IN" sz="3200" dirty="0">
              <a:latin typeface="Times New Roman" panose="02020603050405020304" pitchFamily="18" charset="0"/>
              <a:cs typeface="Times New Roman" panose="02020603050405020304" pitchFamily="18" charset="0"/>
            </a:endParaRPr>
          </a:p>
          <a:p>
            <a:pPr marL="355600" indent="-342900">
              <a:lnSpc>
                <a:spcPct val="100000"/>
              </a:lnSpc>
              <a:spcBef>
                <a:spcPts val="95"/>
              </a:spcBef>
              <a:buSzPct val="75000"/>
              <a:buFont typeface="Wingdings"/>
              <a:buChar char=""/>
              <a:tabLst>
                <a:tab pos="354965" algn="l"/>
                <a:tab pos="355600" algn="l"/>
              </a:tabLst>
            </a:pPr>
            <a:r>
              <a:rPr lang="en-IN" spc="-60" dirty="0">
                <a:solidFill>
                  <a:srgbClr val="000099"/>
                </a:solidFill>
                <a:latin typeface="Times New Roman" panose="02020603050405020304" pitchFamily="18" charset="0"/>
                <a:cs typeface="Times New Roman" panose="02020603050405020304" pitchFamily="18" charset="0"/>
              </a:rPr>
              <a:t>network </a:t>
            </a:r>
            <a:r>
              <a:rPr lang="en-IN" spc="-95" dirty="0">
                <a:latin typeface="Times New Roman" panose="02020603050405020304" pitchFamily="18" charset="0"/>
                <a:cs typeface="Times New Roman" panose="02020603050405020304" pitchFamily="18" charset="0"/>
              </a:rPr>
              <a:t>of </a:t>
            </a:r>
            <a:r>
              <a:rPr lang="en-IN" spc="-145" dirty="0">
                <a:latin typeface="Times New Roman" panose="02020603050405020304" pitchFamily="18" charset="0"/>
                <a:cs typeface="Times New Roman" panose="02020603050405020304" pitchFamily="18" charset="0"/>
              </a:rPr>
              <a:t>cable, </a:t>
            </a:r>
            <a:r>
              <a:rPr lang="en-IN" spc="-114" dirty="0" err="1">
                <a:latin typeface="Times New Roman" panose="02020603050405020304" pitchFamily="18" charset="0"/>
                <a:cs typeface="Times New Roman" panose="02020603050405020304" pitchFamily="18" charset="0"/>
              </a:rPr>
              <a:t>fiber</a:t>
            </a:r>
            <a:r>
              <a:rPr lang="en-IN" spc="-114" dirty="0">
                <a:latin typeface="Times New Roman" panose="02020603050405020304" pitchFamily="18" charset="0"/>
                <a:cs typeface="Times New Roman" panose="02020603050405020304" pitchFamily="18" charset="0"/>
              </a:rPr>
              <a:t> </a:t>
            </a:r>
            <a:r>
              <a:rPr lang="en-IN" spc="-120" dirty="0">
                <a:latin typeface="Times New Roman" panose="02020603050405020304" pitchFamily="18" charset="0"/>
                <a:cs typeface="Times New Roman" panose="02020603050405020304" pitchFamily="18" charset="0"/>
              </a:rPr>
              <a:t>attaches </a:t>
            </a:r>
            <a:r>
              <a:rPr lang="en-IN" spc="-65" dirty="0">
                <a:latin typeface="Times New Roman" panose="02020603050405020304" pitchFamily="18" charset="0"/>
                <a:cs typeface="Times New Roman" panose="02020603050405020304" pitchFamily="18" charset="0"/>
              </a:rPr>
              <a:t>homes </a:t>
            </a:r>
            <a:r>
              <a:rPr lang="en-IN" spc="-45" dirty="0">
                <a:latin typeface="Times New Roman" panose="02020603050405020304" pitchFamily="18" charset="0"/>
                <a:cs typeface="Times New Roman" panose="02020603050405020304" pitchFamily="18" charset="0"/>
              </a:rPr>
              <a:t>to </a:t>
            </a:r>
            <a:r>
              <a:rPr lang="en-IN" spc="-60" dirty="0">
                <a:latin typeface="Times New Roman" panose="02020603050405020304" pitchFamily="18" charset="0"/>
                <a:cs typeface="Times New Roman" panose="02020603050405020304" pitchFamily="18" charset="0"/>
              </a:rPr>
              <a:t>ISP</a:t>
            </a:r>
            <a:r>
              <a:rPr lang="en-IN" spc="60" dirty="0">
                <a:latin typeface="Times New Roman" panose="02020603050405020304" pitchFamily="18" charset="0"/>
                <a:cs typeface="Times New Roman" panose="02020603050405020304" pitchFamily="18" charset="0"/>
              </a:rPr>
              <a:t> </a:t>
            </a:r>
            <a:r>
              <a:rPr lang="en-IN" spc="-55" dirty="0">
                <a:latin typeface="Times New Roman" panose="02020603050405020304" pitchFamily="18" charset="0"/>
                <a:cs typeface="Times New Roman" panose="02020603050405020304" pitchFamily="18" charset="0"/>
              </a:rPr>
              <a:t>router</a:t>
            </a:r>
            <a:endParaRPr lang="en-IN" dirty="0">
              <a:latin typeface="Times New Roman" panose="02020603050405020304" pitchFamily="18" charset="0"/>
              <a:cs typeface="Times New Roman" panose="02020603050405020304" pitchFamily="18" charset="0"/>
            </a:endParaRPr>
          </a:p>
          <a:p>
            <a:pPr marL="756285" lvl="1" indent="-286385">
              <a:lnSpc>
                <a:spcPct val="100000"/>
              </a:lnSpc>
              <a:spcBef>
                <a:spcPts val="110"/>
              </a:spcBef>
              <a:buClr>
                <a:srgbClr val="000099"/>
              </a:buClr>
              <a:buFont typeface="Wingdings"/>
              <a:buChar char=""/>
              <a:tabLst>
                <a:tab pos="756285" algn="l"/>
                <a:tab pos="756920" algn="l"/>
              </a:tabLst>
            </a:pPr>
            <a:r>
              <a:rPr lang="en-IN" sz="3200" spc="-65" dirty="0">
                <a:latin typeface="Times New Roman" panose="02020603050405020304" pitchFamily="18" charset="0"/>
                <a:cs typeface="Times New Roman" panose="02020603050405020304" pitchFamily="18" charset="0"/>
              </a:rPr>
              <a:t>homes </a:t>
            </a:r>
            <a:r>
              <a:rPr lang="en-IN" sz="3200" i="1" spc="-155" dirty="0">
                <a:solidFill>
                  <a:srgbClr val="CC0000"/>
                </a:solidFill>
                <a:latin typeface="Times New Roman" panose="02020603050405020304" pitchFamily="18" charset="0"/>
                <a:cs typeface="Times New Roman" panose="02020603050405020304" pitchFamily="18" charset="0"/>
              </a:rPr>
              <a:t>share </a:t>
            </a:r>
            <a:r>
              <a:rPr lang="en-IN" sz="3200" i="1" spc="-125" dirty="0">
                <a:solidFill>
                  <a:srgbClr val="CC0000"/>
                </a:solidFill>
                <a:latin typeface="Times New Roman" panose="02020603050405020304" pitchFamily="18" charset="0"/>
                <a:cs typeface="Times New Roman" panose="02020603050405020304" pitchFamily="18" charset="0"/>
              </a:rPr>
              <a:t>access </a:t>
            </a:r>
            <a:r>
              <a:rPr lang="en-IN" sz="3200" i="1" spc="-185" dirty="0">
                <a:solidFill>
                  <a:srgbClr val="CC0000"/>
                </a:solidFill>
                <a:latin typeface="Times New Roman" panose="02020603050405020304" pitchFamily="18" charset="0"/>
                <a:cs typeface="Times New Roman" panose="02020603050405020304" pitchFamily="18" charset="0"/>
              </a:rPr>
              <a:t>network </a:t>
            </a:r>
            <a:r>
              <a:rPr lang="en-IN" sz="3200" spc="-45" dirty="0">
                <a:latin typeface="Times New Roman" panose="02020603050405020304" pitchFamily="18" charset="0"/>
                <a:cs typeface="Times New Roman" panose="02020603050405020304" pitchFamily="18" charset="0"/>
              </a:rPr>
              <a:t>to </a:t>
            </a:r>
            <a:r>
              <a:rPr lang="en-IN" sz="3200" spc="-130" dirty="0">
                <a:latin typeface="Times New Roman" panose="02020603050405020304" pitchFamily="18" charset="0"/>
                <a:cs typeface="Times New Roman" panose="02020603050405020304" pitchFamily="18" charset="0"/>
              </a:rPr>
              <a:t>cable</a:t>
            </a:r>
            <a:r>
              <a:rPr lang="en-IN" sz="3200" spc="-50" dirty="0">
                <a:latin typeface="Times New Roman" panose="02020603050405020304" pitchFamily="18" charset="0"/>
                <a:cs typeface="Times New Roman" panose="02020603050405020304" pitchFamily="18" charset="0"/>
              </a:rPr>
              <a:t> </a:t>
            </a:r>
            <a:r>
              <a:rPr lang="en-IN" sz="3200" spc="-110" dirty="0" smtClean="0">
                <a:latin typeface="Times New Roman" panose="02020603050405020304" pitchFamily="18" charset="0"/>
                <a:cs typeface="Times New Roman" panose="02020603050405020304" pitchFamily="18" charset="0"/>
              </a:rPr>
              <a:t>head end</a:t>
            </a:r>
            <a:endParaRPr lang="en-IN" sz="3200" dirty="0">
              <a:latin typeface="Times New Roman" panose="02020603050405020304" pitchFamily="18" charset="0"/>
              <a:cs typeface="Times New Roman" panose="02020603050405020304" pitchFamily="18" charset="0"/>
            </a:endParaRPr>
          </a:p>
          <a:p>
            <a:pPr marL="756285" lvl="1" indent="-286385">
              <a:spcBef>
                <a:spcPts val="110"/>
              </a:spcBef>
              <a:buClr>
                <a:srgbClr val="000099"/>
              </a:buClr>
              <a:buFont typeface="Wingdings"/>
              <a:buChar char=""/>
              <a:tabLst>
                <a:tab pos="756285" algn="l"/>
                <a:tab pos="756920" algn="l"/>
              </a:tabLst>
            </a:pPr>
            <a:r>
              <a:rPr lang="en-IN" sz="3200" spc="-110" dirty="0">
                <a:latin typeface="Times New Roman" panose="02020603050405020304" pitchFamily="18" charset="0"/>
                <a:cs typeface="Times New Roman" panose="02020603050405020304" pitchFamily="18" charset="0"/>
              </a:rPr>
              <a:t>unlike </a:t>
            </a:r>
            <a:r>
              <a:rPr lang="en-IN" sz="3200" spc="-25" dirty="0">
                <a:latin typeface="Times New Roman" panose="02020603050405020304" pitchFamily="18" charset="0"/>
                <a:cs typeface="Times New Roman" panose="02020603050405020304" pitchFamily="18" charset="0"/>
              </a:rPr>
              <a:t>DSL, </a:t>
            </a:r>
            <a:r>
              <a:rPr lang="en-IN" sz="3200" spc="-25" dirty="0" smtClean="0">
                <a:latin typeface="Times New Roman" panose="02020603050405020304" pitchFamily="18" charset="0"/>
                <a:cs typeface="Times New Roman" panose="02020603050405020304" pitchFamily="18" charset="0"/>
              </a:rPr>
              <a:t>which has dedicated access to central office.</a:t>
            </a:r>
          </a:p>
          <a:p>
            <a:pPr marL="469900" lvl="1">
              <a:spcBef>
                <a:spcPts val="110"/>
              </a:spcBef>
              <a:buClr>
                <a:srgbClr val="000099"/>
              </a:buClr>
              <a:tabLst>
                <a:tab pos="756285" algn="l"/>
                <a:tab pos="756920" algn="l"/>
              </a:tabLst>
            </a:pPr>
            <a:endParaRPr lang="en-IN" sz="3200" spc="-25" dirty="0">
              <a:latin typeface="Times New Roman" panose="02020603050405020304" pitchFamily="18" charset="0"/>
              <a:cs typeface="Times New Roman" panose="02020603050405020304" pitchFamily="18" charset="0"/>
            </a:endParaRPr>
          </a:p>
          <a:p>
            <a:pPr marL="469900" lvl="1">
              <a:lnSpc>
                <a:spcPct val="100000"/>
              </a:lnSpc>
              <a:spcBef>
                <a:spcPts val="110"/>
              </a:spcBef>
              <a:buClr>
                <a:srgbClr val="000099"/>
              </a:buClr>
              <a:tabLst>
                <a:tab pos="756285" algn="l"/>
                <a:tab pos="756920" algn="l"/>
              </a:tabLst>
            </a:pPr>
            <a:endParaRPr lang="en-IN" sz="3200" spc="-25" dirty="0" smtClean="0">
              <a:latin typeface="Times New Roman" panose="02020603050405020304" pitchFamily="18" charset="0"/>
              <a:cs typeface="Times New Roman" panose="02020603050405020304" pitchFamily="18" charset="0"/>
            </a:endParaRPr>
          </a:p>
          <a:p>
            <a:pPr marL="756285" lvl="1" indent="-286385">
              <a:lnSpc>
                <a:spcPct val="100000"/>
              </a:lnSpc>
              <a:spcBef>
                <a:spcPts val="110"/>
              </a:spcBef>
              <a:buClr>
                <a:srgbClr val="000099"/>
              </a:buClr>
              <a:buFont typeface="Wingdings"/>
              <a:buChar char=""/>
              <a:tabLst>
                <a:tab pos="756285" algn="l"/>
                <a:tab pos="756920" algn="l"/>
              </a:tabLst>
            </a:pPr>
            <a:endParaRPr lang="en-IN" sz="3200" spc="-25" dirty="0">
              <a:latin typeface="Times New Roman" panose="02020603050405020304" pitchFamily="18" charset="0"/>
              <a:cs typeface="Times New Roman" panose="02020603050405020304" pitchFamily="18" charset="0"/>
            </a:endParaRPr>
          </a:p>
          <a:p>
            <a:pPr marL="756285" lvl="1" indent="-286385">
              <a:lnSpc>
                <a:spcPct val="100000"/>
              </a:lnSpc>
              <a:spcBef>
                <a:spcPts val="110"/>
              </a:spcBef>
              <a:buClr>
                <a:srgbClr val="000099"/>
              </a:buClr>
              <a:buFont typeface="Wingdings"/>
              <a:buChar char=""/>
              <a:tabLst>
                <a:tab pos="756285" algn="l"/>
                <a:tab pos="756920" algn="l"/>
              </a:tabLst>
            </a:pPr>
            <a:endParaRPr lang="en-IN" sz="3200" spc="-25" dirty="0" smtClean="0">
              <a:latin typeface="Times New Roman" panose="02020603050405020304" pitchFamily="18" charset="0"/>
              <a:cs typeface="Times New Roman" panose="02020603050405020304" pitchFamily="18" charset="0"/>
            </a:endParaRPr>
          </a:p>
          <a:p>
            <a:pPr marL="756285" lvl="1" indent="-286385">
              <a:lnSpc>
                <a:spcPct val="100000"/>
              </a:lnSpc>
              <a:spcBef>
                <a:spcPts val="110"/>
              </a:spcBef>
              <a:buClr>
                <a:srgbClr val="000099"/>
              </a:buClr>
              <a:buFont typeface="Wingdings"/>
              <a:buChar char=""/>
              <a:tabLst>
                <a:tab pos="756285" algn="l"/>
                <a:tab pos="756920" algn="l"/>
              </a:tabLst>
            </a:pPr>
            <a:r>
              <a:rPr lang="en-IN" sz="3200" spc="-90" dirty="0" smtClean="0">
                <a:latin typeface="Times New Roman" panose="02020603050405020304" pitchFamily="18" charset="0"/>
                <a:cs typeface="Times New Roman" panose="02020603050405020304" pitchFamily="18" charset="0"/>
              </a:rPr>
              <a:t>which </a:t>
            </a:r>
            <a:r>
              <a:rPr lang="en-IN" sz="3200" spc="-100" dirty="0">
                <a:latin typeface="Times New Roman" panose="02020603050405020304" pitchFamily="18" charset="0"/>
                <a:cs typeface="Times New Roman" panose="02020603050405020304" pitchFamily="18" charset="0"/>
              </a:rPr>
              <a:t>has </a:t>
            </a:r>
            <a:r>
              <a:rPr lang="en-IN" sz="3200" spc="-400" dirty="0" err="1">
                <a:latin typeface="Times New Roman" panose="02020603050405020304" pitchFamily="18" charset="0"/>
                <a:cs typeface="Times New Roman" panose="02020603050405020304" pitchFamily="18" charset="0"/>
              </a:rPr>
              <a:t>de</a:t>
            </a:r>
            <a:r>
              <a:rPr lang="en-IN" sz="3200" spc="-600" baseline="-9259" dirty="0" err="1">
                <a:solidFill>
                  <a:srgbClr val="888888"/>
                </a:solidFill>
                <a:latin typeface="Times New Roman" panose="02020603050405020304" pitchFamily="18" charset="0"/>
                <a:cs typeface="Times New Roman" panose="02020603050405020304" pitchFamily="18" charset="0"/>
              </a:rPr>
              <a:t>Co</a:t>
            </a:r>
            <a:r>
              <a:rPr lang="en-IN" sz="3200" spc="-400" dirty="0" err="1">
                <a:latin typeface="Times New Roman" panose="02020603050405020304" pitchFamily="18" charset="0"/>
                <a:cs typeface="Times New Roman" panose="02020603050405020304" pitchFamily="18" charset="0"/>
              </a:rPr>
              <a:t>d</a:t>
            </a:r>
            <a:r>
              <a:rPr lang="en-IN" sz="3200" spc="-600" baseline="-9259" dirty="0" err="1">
                <a:solidFill>
                  <a:srgbClr val="888888"/>
                </a:solidFill>
                <a:latin typeface="Times New Roman" panose="02020603050405020304" pitchFamily="18" charset="0"/>
                <a:cs typeface="Times New Roman" panose="02020603050405020304" pitchFamily="18" charset="0"/>
              </a:rPr>
              <a:t>m</a:t>
            </a:r>
            <a:r>
              <a:rPr lang="en-IN" sz="3200" spc="-400" dirty="0" err="1">
                <a:latin typeface="Times New Roman" panose="02020603050405020304" pitchFamily="18" charset="0"/>
                <a:cs typeface="Times New Roman" panose="02020603050405020304" pitchFamily="18" charset="0"/>
              </a:rPr>
              <a:t>ic</a:t>
            </a:r>
            <a:r>
              <a:rPr lang="en-IN" sz="3200" spc="-600" baseline="-9259" dirty="0" err="1">
                <a:solidFill>
                  <a:srgbClr val="888888"/>
                </a:solidFill>
                <a:latin typeface="Times New Roman" panose="02020603050405020304" pitchFamily="18" charset="0"/>
                <a:cs typeface="Times New Roman" panose="02020603050405020304" pitchFamily="18" charset="0"/>
              </a:rPr>
              <a:t>p</a:t>
            </a:r>
            <a:r>
              <a:rPr lang="en-IN" sz="3200" spc="-400" dirty="0" err="1">
                <a:latin typeface="Times New Roman" panose="02020603050405020304" pitchFamily="18" charset="0"/>
                <a:cs typeface="Times New Roman" panose="02020603050405020304" pitchFamily="18" charset="0"/>
              </a:rPr>
              <a:t>a</a:t>
            </a:r>
            <a:r>
              <a:rPr lang="en-IN" sz="3200" spc="-600" baseline="-9259" dirty="0" err="1">
                <a:solidFill>
                  <a:srgbClr val="888888"/>
                </a:solidFill>
                <a:latin typeface="Times New Roman" panose="02020603050405020304" pitchFamily="18" charset="0"/>
                <a:cs typeface="Times New Roman" panose="02020603050405020304" pitchFamily="18" charset="0"/>
              </a:rPr>
              <a:t>ut</a:t>
            </a:r>
            <a:r>
              <a:rPr lang="en-IN" sz="3200" spc="-400" dirty="0" err="1">
                <a:latin typeface="Times New Roman" panose="02020603050405020304" pitchFamily="18" charset="0"/>
                <a:cs typeface="Times New Roman" panose="02020603050405020304" pitchFamily="18" charset="0"/>
              </a:rPr>
              <a:t>t</a:t>
            </a:r>
            <a:r>
              <a:rPr lang="en-IN" sz="3200" spc="-600" baseline="-9259" dirty="0" err="1">
                <a:solidFill>
                  <a:srgbClr val="888888"/>
                </a:solidFill>
                <a:latin typeface="Times New Roman" panose="02020603050405020304" pitchFamily="18" charset="0"/>
                <a:cs typeface="Times New Roman" panose="02020603050405020304" pitchFamily="18" charset="0"/>
              </a:rPr>
              <a:t>e</a:t>
            </a:r>
            <a:r>
              <a:rPr lang="en-IN" sz="3200" spc="-400" dirty="0" err="1">
                <a:latin typeface="Times New Roman" panose="02020603050405020304" pitchFamily="18" charset="0"/>
                <a:cs typeface="Times New Roman" panose="02020603050405020304" pitchFamily="18" charset="0"/>
              </a:rPr>
              <a:t>e</a:t>
            </a:r>
            <a:r>
              <a:rPr lang="en-IN" sz="3200" spc="-600" baseline="-9259" dirty="0" err="1">
                <a:solidFill>
                  <a:srgbClr val="888888"/>
                </a:solidFill>
                <a:latin typeface="Times New Roman" panose="02020603050405020304" pitchFamily="18" charset="0"/>
                <a:cs typeface="Times New Roman" panose="02020603050405020304" pitchFamily="18" charset="0"/>
              </a:rPr>
              <a:t>r</a:t>
            </a:r>
            <a:r>
              <a:rPr lang="en-IN" sz="3200" spc="-300" baseline="-9259" dirty="0">
                <a:solidFill>
                  <a:srgbClr val="888888"/>
                </a:solidFill>
                <a:latin typeface="Times New Roman" panose="02020603050405020304" pitchFamily="18" charset="0"/>
                <a:cs typeface="Times New Roman" panose="02020603050405020304" pitchFamily="18" charset="0"/>
              </a:rPr>
              <a:t> </a:t>
            </a:r>
            <a:r>
              <a:rPr lang="en-IN" sz="3200" spc="-350" dirty="0" err="1">
                <a:latin typeface="Times New Roman" panose="02020603050405020304" pitchFamily="18" charset="0"/>
                <a:cs typeface="Times New Roman" panose="02020603050405020304" pitchFamily="18" charset="0"/>
              </a:rPr>
              <a:t>d</a:t>
            </a:r>
            <a:r>
              <a:rPr lang="en-IN" sz="3200" spc="-525" baseline="-9259" dirty="0" err="1">
                <a:solidFill>
                  <a:srgbClr val="888888"/>
                </a:solidFill>
                <a:latin typeface="Times New Roman" panose="02020603050405020304" pitchFamily="18" charset="0"/>
                <a:cs typeface="Times New Roman" panose="02020603050405020304" pitchFamily="18" charset="0"/>
              </a:rPr>
              <a:t>Ne</a:t>
            </a:r>
            <a:r>
              <a:rPr lang="en-IN" sz="3200" spc="-350" dirty="0" err="1">
                <a:latin typeface="Times New Roman" panose="02020603050405020304" pitchFamily="18" charset="0"/>
                <a:cs typeface="Times New Roman" panose="02020603050405020304" pitchFamily="18" charset="0"/>
              </a:rPr>
              <a:t>a</a:t>
            </a:r>
            <a:r>
              <a:rPr lang="en-IN" sz="3200" spc="-525" baseline="-9259" dirty="0" err="1">
                <a:solidFill>
                  <a:srgbClr val="888888"/>
                </a:solidFill>
                <a:latin typeface="Times New Roman" panose="02020603050405020304" pitchFamily="18" charset="0"/>
                <a:cs typeface="Times New Roman" panose="02020603050405020304" pitchFamily="18" charset="0"/>
              </a:rPr>
              <a:t>tw</a:t>
            </a:r>
            <a:r>
              <a:rPr lang="en-IN" sz="3200" spc="-350" dirty="0" err="1">
                <a:latin typeface="Times New Roman" panose="02020603050405020304" pitchFamily="18" charset="0"/>
                <a:cs typeface="Times New Roman" panose="02020603050405020304" pitchFamily="18" charset="0"/>
              </a:rPr>
              <a:t>c</a:t>
            </a:r>
            <a:r>
              <a:rPr lang="en-IN" sz="3200" spc="-525" baseline="-9259" dirty="0" err="1">
                <a:solidFill>
                  <a:srgbClr val="888888"/>
                </a:solidFill>
                <a:latin typeface="Times New Roman" panose="02020603050405020304" pitchFamily="18" charset="0"/>
                <a:cs typeface="Times New Roman" panose="02020603050405020304" pitchFamily="18" charset="0"/>
              </a:rPr>
              <a:t>o</a:t>
            </a:r>
            <a:r>
              <a:rPr lang="en-IN" sz="3200" spc="-350" dirty="0" err="1">
                <a:latin typeface="Times New Roman" panose="02020603050405020304" pitchFamily="18" charset="0"/>
                <a:cs typeface="Times New Roman" panose="02020603050405020304" pitchFamily="18" charset="0"/>
              </a:rPr>
              <a:t>c</a:t>
            </a:r>
            <a:r>
              <a:rPr lang="en-IN" sz="3200" spc="-525" baseline="-9259" dirty="0" err="1">
                <a:solidFill>
                  <a:srgbClr val="888888"/>
                </a:solidFill>
                <a:latin typeface="Times New Roman" panose="02020603050405020304" pitchFamily="18" charset="0"/>
                <a:cs typeface="Times New Roman" panose="02020603050405020304" pitchFamily="18" charset="0"/>
              </a:rPr>
              <a:t>r</a:t>
            </a:r>
            <a:r>
              <a:rPr lang="en-IN" sz="3200" spc="-350" dirty="0" err="1">
                <a:latin typeface="Times New Roman" panose="02020603050405020304" pitchFamily="18" charset="0"/>
                <a:cs typeface="Times New Roman" panose="02020603050405020304" pitchFamily="18" charset="0"/>
              </a:rPr>
              <a:t>e</a:t>
            </a:r>
            <a:r>
              <a:rPr lang="en-IN" sz="3200" spc="-525" baseline="-9259" dirty="0" err="1">
                <a:solidFill>
                  <a:srgbClr val="888888"/>
                </a:solidFill>
                <a:latin typeface="Times New Roman" panose="02020603050405020304" pitchFamily="18" charset="0"/>
                <a:cs typeface="Times New Roman" panose="02020603050405020304" pitchFamily="18" charset="0"/>
              </a:rPr>
              <a:t>ks</a:t>
            </a:r>
            <a:r>
              <a:rPr lang="en-IN" sz="3200" spc="-350" dirty="0" err="1">
                <a:latin typeface="Times New Roman" panose="02020603050405020304" pitchFamily="18" charset="0"/>
                <a:cs typeface="Times New Roman" panose="02020603050405020304" pitchFamily="18" charset="0"/>
              </a:rPr>
              <a:t>s</a:t>
            </a:r>
            <a:r>
              <a:rPr lang="en-IN" sz="3200" spc="-525" baseline="-9259" dirty="0" err="1">
                <a:solidFill>
                  <a:srgbClr val="888888"/>
                </a:solidFill>
                <a:latin typeface="Times New Roman" panose="02020603050405020304" pitchFamily="18" charset="0"/>
                <a:cs typeface="Times New Roman" panose="02020603050405020304" pitchFamily="18" charset="0"/>
              </a:rPr>
              <a:t>a</a:t>
            </a:r>
            <a:r>
              <a:rPr lang="en-IN" sz="3200" spc="-350" dirty="0" err="1">
                <a:latin typeface="Times New Roman" panose="02020603050405020304" pitchFamily="18" charset="0"/>
                <a:cs typeface="Times New Roman" panose="02020603050405020304" pitchFamily="18" charset="0"/>
              </a:rPr>
              <a:t>s</a:t>
            </a:r>
            <a:r>
              <a:rPr lang="en-IN" sz="3200" spc="-525" baseline="-9259" dirty="0" err="1">
                <a:solidFill>
                  <a:srgbClr val="888888"/>
                </a:solidFill>
                <a:latin typeface="Times New Roman" panose="02020603050405020304" pitchFamily="18" charset="0"/>
                <a:cs typeface="Times New Roman" panose="02020603050405020304" pitchFamily="18" charset="0"/>
              </a:rPr>
              <a:t>nd</a:t>
            </a:r>
            <a:r>
              <a:rPr lang="en-IN" sz="3200" spc="-350" dirty="0" err="1">
                <a:latin typeface="Times New Roman" panose="02020603050405020304" pitchFamily="18" charset="0"/>
                <a:cs typeface="Times New Roman" panose="02020603050405020304" pitchFamily="18" charset="0"/>
              </a:rPr>
              <a:t>to</a:t>
            </a:r>
            <a:r>
              <a:rPr lang="en-IN" sz="3200" spc="-525" baseline="-9259" dirty="0" err="1">
                <a:solidFill>
                  <a:srgbClr val="888888"/>
                </a:solidFill>
                <a:latin typeface="Times New Roman" panose="02020603050405020304" pitchFamily="18" charset="0"/>
                <a:cs typeface="Times New Roman" panose="02020603050405020304" pitchFamily="18" charset="0"/>
              </a:rPr>
              <a:t>the</a:t>
            </a:r>
            <a:r>
              <a:rPr lang="en-IN" sz="3200" spc="-350" dirty="0" err="1">
                <a:latin typeface="Times New Roman" panose="02020603050405020304" pitchFamily="18" charset="0"/>
                <a:cs typeface="Times New Roman" panose="02020603050405020304" pitchFamily="18" charset="0"/>
              </a:rPr>
              <a:t>c</a:t>
            </a:r>
            <a:r>
              <a:rPr lang="en-IN" sz="3200" spc="-525" baseline="-9259" dirty="0" err="1">
                <a:solidFill>
                  <a:srgbClr val="888888"/>
                </a:solidFill>
                <a:latin typeface="Times New Roman" panose="02020603050405020304" pitchFamily="18" charset="0"/>
                <a:cs typeface="Times New Roman" panose="02020603050405020304" pitchFamily="18" charset="0"/>
              </a:rPr>
              <a:t>I</a:t>
            </a:r>
            <a:r>
              <a:rPr lang="en-IN" sz="3200" spc="-350" dirty="0" err="1">
                <a:latin typeface="Times New Roman" panose="02020603050405020304" pitchFamily="18" charset="0"/>
                <a:cs typeface="Times New Roman" panose="02020603050405020304" pitchFamily="18" charset="0"/>
              </a:rPr>
              <a:t>e</a:t>
            </a:r>
            <a:r>
              <a:rPr lang="en-IN" sz="3200" spc="-525" baseline="-9259" dirty="0" err="1">
                <a:solidFill>
                  <a:srgbClr val="888888"/>
                </a:solidFill>
                <a:latin typeface="Times New Roman" panose="02020603050405020304" pitchFamily="18" charset="0"/>
                <a:cs typeface="Times New Roman" panose="02020603050405020304" pitchFamily="18" charset="0"/>
              </a:rPr>
              <a:t>nt</a:t>
            </a:r>
            <a:r>
              <a:rPr lang="en-IN" sz="3200" spc="-350" dirty="0" err="1">
                <a:latin typeface="Times New Roman" panose="02020603050405020304" pitchFamily="18" charset="0"/>
                <a:cs typeface="Times New Roman" panose="02020603050405020304" pitchFamily="18" charset="0"/>
              </a:rPr>
              <a:t>n</a:t>
            </a:r>
            <a:r>
              <a:rPr lang="en-IN" sz="3200" spc="-525" baseline="-9259" dirty="0" err="1">
                <a:solidFill>
                  <a:srgbClr val="888888"/>
                </a:solidFill>
                <a:latin typeface="Times New Roman" panose="02020603050405020304" pitchFamily="18" charset="0"/>
                <a:cs typeface="Times New Roman" panose="02020603050405020304" pitchFamily="18" charset="0"/>
              </a:rPr>
              <a:t>er</a:t>
            </a:r>
            <a:r>
              <a:rPr lang="en-IN" sz="3200" spc="-350" dirty="0" err="1">
                <a:latin typeface="Times New Roman" panose="02020603050405020304" pitchFamily="18" charset="0"/>
                <a:cs typeface="Times New Roman" panose="02020603050405020304" pitchFamily="18" charset="0"/>
              </a:rPr>
              <a:t>t</a:t>
            </a:r>
            <a:r>
              <a:rPr lang="en-IN" sz="3200" spc="-525" baseline="-9259" dirty="0" err="1">
                <a:solidFill>
                  <a:srgbClr val="888888"/>
                </a:solidFill>
                <a:latin typeface="Times New Roman" panose="02020603050405020304" pitchFamily="18" charset="0"/>
                <a:cs typeface="Times New Roman" panose="02020603050405020304" pitchFamily="18" charset="0"/>
              </a:rPr>
              <a:t>n</a:t>
            </a:r>
            <a:r>
              <a:rPr lang="en-IN" sz="3200" spc="-350" dirty="0" err="1">
                <a:latin typeface="Times New Roman" panose="02020603050405020304" pitchFamily="18" charset="0"/>
                <a:cs typeface="Times New Roman" panose="02020603050405020304" pitchFamily="18" charset="0"/>
              </a:rPr>
              <a:t>r</a:t>
            </a:r>
            <a:r>
              <a:rPr lang="en-IN" sz="3200" spc="-525" baseline="-9259" dirty="0" err="1">
                <a:solidFill>
                  <a:srgbClr val="888888"/>
                </a:solidFill>
                <a:latin typeface="Times New Roman" panose="02020603050405020304" pitchFamily="18" charset="0"/>
                <a:cs typeface="Times New Roman" panose="02020603050405020304" pitchFamily="18" charset="0"/>
              </a:rPr>
              <a:t>e</a:t>
            </a:r>
            <a:r>
              <a:rPr lang="en-IN" sz="3200" spc="-350" dirty="0" err="1">
                <a:latin typeface="Times New Roman" panose="02020603050405020304" pitchFamily="18" charset="0"/>
                <a:cs typeface="Times New Roman" panose="02020603050405020304" pitchFamily="18" charset="0"/>
              </a:rPr>
              <a:t>a</a:t>
            </a:r>
            <a:r>
              <a:rPr lang="en-IN" sz="3200" spc="-525" baseline="-9259" dirty="0" err="1">
                <a:solidFill>
                  <a:srgbClr val="888888"/>
                </a:solidFill>
                <a:latin typeface="Times New Roman" panose="02020603050405020304" pitchFamily="18" charset="0"/>
                <a:cs typeface="Times New Roman" panose="02020603050405020304" pitchFamily="18" charset="0"/>
              </a:rPr>
              <a:t>t</a:t>
            </a:r>
            <a:r>
              <a:rPr lang="en-IN" sz="3200" spc="-232" baseline="-9259" dirty="0">
                <a:solidFill>
                  <a:srgbClr val="888888"/>
                </a:solidFill>
                <a:latin typeface="Times New Roman" panose="02020603050405020304" pitchFamily="18" charset="0"/>
                <a:cs typeface="Times New Roman" panose="02020603050405020304" pitchFamily="18" charset="0"/>
              </a:rPr>
              <a:t> </a:t>
            </a:r>
            <a:r>
              <a:rPr lang="en-IN" sz="3200" spc="-140" dirty="0">
                <a:latin typeface="Times New Roman" panose="02020603050405020304" pitchFamily="18" charset="0"/>
                <a:cs typeface="Times New Roman" panose="02020603050405020304" pitchFamily="18" charset="0"/>
              </a:rPr>
              <a:t>l</a:t>
            </a:r>
            <a:r>
              <a:rPr lang="en-IN" sz="3200" spc="-75" dirty="0">
                <a:latin typeface="Times New Roman" panose="02020603050405020304" pitchFamily="18" charset="0"/>
                <a:cs typeface="Times New Roman" panose="02020603050405020304" pitchFamily="18" charset="0"/>
              </a:rPr>
              <a:t> </a:t>
            </a:r>
            <a:r>
              <a:rPr lang="en-IN" sz="3200" spc="-130" dirty="0">
                <a:latin typeface="Times New Roman" panose="02020603050405020304" pitchFamily="18" charset="0"/>
                <a:cs typeface="Times New Roman" panose="02020603050405020304" pitchFamily="18" charset="0"/>
              </a:rPr>
              <a:t>office</a:t>
            </a:r>
            <a:endParaRPr lang="en-IN"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822868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 y="461899"/>
            <a:ext cx="8621012" cy="690574"/>
          </a:xfrm>
          <a:prstGeom prst="rect">
            <a:avLst/>
          </a:prstGeom>
        </p:spPr>
        <p:txBody>
          <a:bodyPr vert="horz" wrap="square" lIns="0" tIns="13335" rIns="0" bIns="0" rtlCol="0">
            <a:spAutoFit/>
          </a:bodyPr>
          <a:lstStyle/>
          <a:p>
            <a:pPr marL="12700">
              <a:lnSpc>
                <a:spcPct val="100000"/>
              </a:lnSpc>
              <a:spcBef>
                <a:spcPts val="105"/>
              </a:spcBef>
            </a:pPr>
            <a:r>
              <a:rPr lang="en-IN" b="1" spc="-535" dirty="0" smtClean="0">
                <a:latin typeface="Times New Roman" panose="02020603050405020304" pitchFamily="18" charset="0"/>
                <a:cs typeface="Times New Roman" panose="02020603050405020304" pitchFamily="18" charset="0"/>
              </a:rPr>
              <a:t>           </a:t>
            </a:r>
            <a:r>
              <a:rPr b="1" spc="-535" dirty="0" smtClean="0">
                <a:latin typeface="Times New Roman" panose="02020603050405020304" pitchFamily="18" charset="0"/>
                <a:cs typeface="Times New Roman" panose="02020603050405020304" pitchFamily="18" charset="0"/>
              </a:rPr>
              <a:t>FTTH</a:t>
            </a:r>
            <a:r>
              <a:rPr b="1" spc="-290" dirty="0" smtClean="0">
                <a:latin typeface="Times New Roman" panose="02020603050405020304" pitchFamily="18" charset="0"/>
                <a:cs typeface="Times New Roman" panose="02020603050405020304" pitchFamily="18" charset="0"/>
              </a:rPr>
              <a:t> </a:t>
            </a:r>
            <a:r>
              <a:rPr b="1" spc="-240" dirty="0">
                <a:latin typeface="Times New Roman" panose="02020603050405020304" pitchFamily="18" charset="0"/>
                <a:cs typeface="Times New Roman" panose="02020603050405020304" pitchFamily="18" charset="0"/>
              </a:rPr>
              <a:t>(Fiber-To-The-Home)</a:t>
            </a:r>
          </a:p>
        </p:txBody>
      </p:sp>
      <p:sp>
        <p:nvSpPr>
          <p:cNvPr id="4" name="object 4"/>
          <p:cNvSpPr/>
          <p:nvPr/>
        </p:nvSpPr>
        <p:spPr>
          <a:xfrm>
            <a:off x="304800" y="1600200"/>
            <a:ext cx="8610600" cy="330146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299" y="1"/>
            <a:ext cx="8496301" cy="990600"/>
          </a:xfrm>
        </p:spPr>
        <p:txBody>
          <a:bodyPr/>
          <a:lstStyle/>
          <a:p>
            <a:r>
              <a:rPr lang="en-IN" b="1" spc="-535" dirty="0">
                <a:latin typeface="Times New Roman" panose="02020603050405020304" pitchFamily="18" charset="0"/>
                <a:cs typeface="Times New Roman" panose="02020603050405020304" pitchFamily="18" charset="0"/>
              </a:rPr>
              <a:t>FTTH</a:t>
            </a:r>
            <a:r>
              <a:rPr lang="en-IN" b="1" spc="-290" dirty="0">
                <a:latin typeface="Times New Roman" panose="02020603050405020304" pitchFamily="18" charset="0"/>
                <a:cs typeface="Times New Roman" panose="02020603050405020304" pitchFamily="18" charset="0"/>
              </a:rPr>
              <a:t> </a:t>
            </a:r>
            <a:r>
              <a:rPr lang="en-IN" b="1" spc="-240" dirty="0">
                <a:latin typeface="Times New Roman" panose="02020603050405020304" pitchFamily="18" charset="0"/>
                <a:cs typeface="Times New Roman" panose="02020603050405020304" pitchFamily="18" charset="0"/>
              </a:rPr>
              <a:t>(</a:t>
            </a:r>
            <a:r>
              <a:rPr lang="en-IN" b="1" spc="-240" dirty="0" err="1">
                <a:latin typeface="Times New Roman" panose="02020603050405020304" pitchFamily="18" charset="0"/>
                <a:cs typeface="Times New Roman" panose="02020603050405020304" pitchFamily="18" charset="0"/>
              </a:rPr>
              <a:t>Fiber</a:t>
            </a:r>
            <a:r>
              <a:rPr lang="en-IN" b="1" spc="-240" dirty="0">
                <a:latin typeface="Times New Roman" panose="02020603050405020304" pitchFamily="18" charset="0"/>
                <a:cs typeface="Times New Roman" panose="02020603050405020304" pitchFamily="18" charset="0"/>
              </a:rPr>
              <a:t>-To-The-Home)</a:t>
            </a:r>
            <a:endParaRPr lang="en-IN" dirty="0"/>
          </a:p>
        </p:txBody>
      </p:sp>
      <p:sp>
        <p:nvSpPr>
          <p:cNvPr id="5" name="Text Placeholder 4"/>
          <p:cNvSpPr>
            <a:spLocks noGrp="1"/>
          </p:cNvSpPr>
          <p:nvPr>
            <p:ph type="body" idx="1"/>
          </p:nvPr>
        </p:nvSpPr>
        <p:spPr>
          <a:xfrm>
            <a:off x="114299" y="762001"/>
            <a:ext cx="8953502" cy="5801588"/>
          </a:xfrm>
        </p:spPr>
        <p:txBody>
          <a:bodyPr/>
          <a:lstStyle/>
          <a:p>
            <a:pPr marL="355600" marR="5080" indent="-342900">
              <a:lnSpc>
                <a:spcPct val="100000"/>
              </a:lnSpc>
              <a:spcBef>
                <a:spcPts val="484"/>
              </a:spcBef>
              <a:buChar char="•"/>
              <a:tabLst>
                <a:tab pos="355600" algn="l"/>
                <a:tab pos="356235" algn="l"/>
              </a:tabLst>
            </a:pPr>
            <a:r>
              <a:rPr lang="en-US" spc="-90" dirty="0" smtClean="0">
                <a:solidFill>
                  <a:schemeClr val="tx1"/>
                </a:solidFill>
                <a:latin typeface="Times New Roman" panose="02020603050405020304" pitchFamily="18" charset="0"/>
                <a:cs typeface="Times New Roman" panose="02020603050405020304" pitchFamily="18" charset="0"/>
              </a:rPr>
              <a:t>One Fiber leaving the </a:t>
            </a:r>
            <a:r>
              <a:rPr lang="en-US" spc="-310" dirty="0" smtClean="0">
                <a:solidFill>
                  <a:schemeClr val="tx1"/>
                </a:solidFill>
                <a:latin typeface="Times New Roman" panose="02020603050405020304" pitchFamily="18" charset="0"/>
                <a:cs typeface="Times New Roman" panose="02020603050405020304" pitchFamily="18" charset="0"/>
              </a:rPr>
              <a:t>CO  </a:t>
            </a:r>
            <a:r>
              <a:rPr lang="en-US" spc="-310" dirty="0">
                <a:solidFill>
                  <a:schemeClr val="tx1"/>
                </a:solidFill>
                <a:latin typeface="Times New Roman" panose="02020603050405020304" pitchFamily="18" charset="0"/>
                <a:cs typeface="Times New Roman" panose="02020603050405020304" pitchFamily="18" charset="0"/>
              </a:rPr>
              <a:t>(</a:t>
            </a:r>
            <a:r>
              <a:rPr lang="en-US" spc="-310" dirty="0" smtClean="0">
                <a:solidFill>
                  <a:schemeClr val="tx1"/>
                </a:solidFill>
                <a:latin typeface="Times New Roman" panose="02020603050405020304" pitchFamily="18" charset="0"/>
                <a:cs typeface="Times New Roman" panose="02020603050405020304" pitchFamily="18" charset="0"/>
              </a:rPr>
              <a:t>Cen t r a l    Office )  for each home.(Direct fiber) provide high band width.</a:t>
            </a:r>
            <a:endParaRPr lang="en-US" spc="-110" dirty="0" smtClean="0">
              <a:solidFill>
                <a:schemeClr val="tx1"/>
              </a:solidFill>
              <a:latin typeface="Times New Roman" panose="02020603050405020304" pitchFamily="18" charset="0"/>
              <a:cs typeface="Times New Roman" panose="02020603050405020304" pitchFamily="18" charset="0"/>
            </a:endParaRPr>
          </a:p>
          <a:p>
            <a:pPr marL="355600" marR="5080" indent="-342900">
              <a:lnSpc>
                <a:spcPct val="100000"/>
              </a:lnSpc>
              <a:spcBef>
                <a:spcPts val="484"/>
              </a:spcBef>
              <a:buChar char="•"/>
              <a:tabLst>
                <a:tab pos="355600" algn="l"/>
                <a:tab pos="356235" algn="l"/>
              </a:tabLst>
            </a:pPr>
            <a:r>
              <a:rPr lang="en-US" b="1" spc="-15" dirty="0" smtClean="0">
                <a:solidFill>
                  <a:schemeClr val="tx1"/>
                </a:solidFill>
                <a:latin typeface="Times New Roman" panose="02020603050405020304" pitchFamily="18" charset="0"/>
                <a:cs typeface="Times New Roman" panose="02020603050405020304" pitchFamily="18" charset="0"/>
              </a:rPr>
              <a:t>Two </a:t>
            </a:r>
            <a:r>
              <a:rPr lang="en-US" b="1" spc="-45" dirty="0">
                <a:solidFill>
                  <a:schemeClr val="tx1"/>
                </a:solidFill>
                <a:latin typeface="Times New Roman" panose="02020603050405020304" pitchFamily="18" charset="0"/>
                <a:cs typeface="Times New Roman" panose="02020603050405020304" pitchFamily="18" charset="0"/>
              </a:rPr>
              <a:t>optical </a:t>
            </a:r>
            <a:r>
              <a:rPr lang="en-US" b="1" spc="-25" dirty="0">
                <a:solidFill>
                  <a:schemeClr val="tx1"/>
                </a:solidFill>
                <a:latin typeface="Times New Roman" panose="02020603050405020304" pitchFamily="18" charset="0"/>
                <a:cs typeface="Times New Roman" panose="02020603050405020304" pitchFamily="18" charset="0"/>
              </a:rPr>
              <a:t>distribution  </a:t>
            </a:r>
            <a:r>
              <a:rPr lang="en-US" b="1" spc="-65" dirty="0">
                <a:solidFill>
                  <a:schemeClr val="tx1"/>
                </a:solidFill>
                <a:latin typeface="Times New Roman" panose="02020603050405020304" pitchFamily="18" charset="0"/>
                <a:cs typeface="Times New Roman" panose="02020603050405020304" pitchFamily="18" charset="0"/>
              </a:rPr>
              <a:t>networks </a:t>
            </a:r>
            <a:r>
              <a:rPr lang="en-US" spc="-90" dirty="0">
                <a:solidFill>
                  <a:schemeClr val="tx1"/>
                </a:solidFill>
                <a:latin typeface="Times New Roman" panose="02020603050405020304" pitchFamily="18" charset="0"/>
                <a:cs typeface="Times New Roman" panose="02020603050405020304" pitchFamily="18" charset="0"/>
              </a:rPr>
              <a:t>are </a:t>
            </a:r>
            <a:r>
              <a:rPr lang="en-US" spc="-35" dirty="0">
                <a:solidFill>
                  <a:schemeClr val="tx1"/>
                </a:solidFill>
                <a:latin typeface="Times New Roman" panose="02020603050405020304" pitchFamily="18" charset="0"/>
                <a:cs typeface="Times New Roman" panose="02020603050405020304" pitchFamily="18" charset="0"/>
              </a:rPr>
              <a:t>there </a:t>
            </a:r>
            <a:r>
              <a:rPr lang="en-US" spc="-114" dirty="0">
                <a:solidFill>
                  <a:schemeClr val="tx1"/>
                </a:solidFill>
                <a:latin typeface="Times New Roman" panose="02020603050405020304" pitchFamily="18" charset="0"/>
                <a:cs typeface="Times New Roman" panose="02020603050405020304" pitchFamily="18" charset="0"/>
              </a:rPr>
              <a:t>– </a:t>
            </a:r>
            <a:r>
              <a:rPr lang="en-US" spc="-195" dirty="0">
                <a:solidFill>
                  <a:schemeClr val="tx1"/>
                </a:solidFill>
                <a:latin typeface="Times New Roman" panose="02020603050405020304" pitchFamily="18" charset="0"/>
                <a:cs typeface="Times New Roman" panose="02020603050405020304" pitchFamily="18" charset="0"/>
              </a:rPr>
              <a:t>AON </a:t>
            </a:r>
            <a:r>
              <a:rPr lang="en-US" spc="-95" dirty="0">
                <a:solidFill>
                  <a:schemeClr val="tx1"/>
                </a:solidFill>
                <a:latin typeface="Times New Roman" panose="02020603050405020304" pitchFamily="18" charset="0"/>
                <a:cs typeface="Times New Roman" panose="02020603050405020304" pitchFamily="18" charset="0"/>
              </a:rPr>
              <a:t>and</a:t>
            </a:r>
            <a:r>
              <a:rPr lang="en-US" spc="-125" dirty="0">
                <a:solidFill>
                  <a:schemeClr val="tx1"/>
                </a:solidFill>
                <a:latin typeface="Times New Roman" panose="02020603050405020304" pitchFamily="18" charset="0"/>
                <a:cs typeface="Times New Roman" panose="02020603050405020304" pitchFamily="18" charset="0"/>
              </a:rPr>
              <a:t> </a:t>
            </a:r>
            <a:r>
              <a:rPr lang="en-US" spc="-185" dirty="0" smtClean="0">
                <a:solidFill>
                  <a:schemeClr val="tx1"/>
                </a:solidFill>
                <a:latin typeface="Times New Roman" panose="02020603050405020304" pitchFamily="18" charset="0"/>
                <a:cs typeface="Times New Roman" panose="02020603050405020304" pitchFamily="18" charset="0"/>
              </a:rPr>
              <a:t>PON.</a:t>
            </a:r>
            <a:endParaRPr lang="en-US" dirty="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480"/>
              </a:spcBef>
              <a:buChar char="•"/>
              <a:tabLst>
                <a:tab pos="355600" algn="l"/>
                <a:tab pos="356235" algn="l"/>
              </a:tabLst>
            </a:pPr>
            <a:r>
              <a:rPr lang="en-US" spc="-195" dirty="0">
                <a:solidFill>
                  <a:schemeClr val="tx1"/>
                </a:solidFill>
                <a:latin typeface="Times New Roman" panose="02020603050405020304" pitchFamily="18" charset="0"/>
                <a:cs typeface="Times New Roman" panose="02020603050405020304" pitchFamily="18" charset="0"/>
              </a:rPr>
              <a:t>AON </a:t>
            </a:r>
            <a:r>
              <a:rPr lang="en-US" spc="-75" dirty="0">
                <a:solidFill>
                  <a:schemeClr val="tx1"/>
                </a:solidFill>
                <a:latin typeface="Times New Roman" panose="02020603050405020304" pitchFamily="18" charset="0"/>
                <a:cs typeface="Times New Roman" panose="02020603050405020304" pitchFamily="18" charset="0"/>
              </a:rPr>
              <a:t>(Active </a:t>
            </a:r>
            <a:r>
              <a:rPr lang="en-US" spc="-70" dirty="0">
                <a:solidFill>
                  <a:schemeClr val="tx1"/>
                </a:solidFill>
                <a:latin typeface="Times New Roman" panose="02020603050405020304" pitchFamily="18" charset="0"/>
                <a:cs typeface="Times New Roman" panose="02020603050405020304" pitchFamily="18" charset="0"/>
              </a:rPr>
              <a:t>Optical </a:t>
            </a:r>
            <a:r>
              <a:rPr lang="en-US" spc="-55" dirty="0">
                <a:solidFill>
                  <a:schemeClr val="tx1"/>
                </a:solidFill>
                <a:latin typeface="Times New Roman" panose="02020603050405020304" pitchFamily="18" charset="0"/>
                <a:cs typeface="Times New Roman" panose="02020603050405020304" pitchFamily="18" charset="0"/>
              </a:rPr>
              <a:t>Network)– </a:t>
            </a:r>
            <a:r>
              <a:rPr lang="en-US" spc="-145" dirty="0">
                <a:solidFill>
                  <a:schemeClr val="tx1"/>
                </a:solidFill>
                <a:latin typeface="Times New Roman" panose="02020603050405020304" pitchFamily="18" charset="0"/>
                <a:cs typeface="Times New Roman" panose="02020603050405020304" pitchFamily="18" charset="0"/>
              </a:rPr>
              <a:t>same </a:t>
            </a:r>
            <a:r>
              <a:rPr lang="en-US" spc="-185" dirty="0">
                <a:solidFill>
                  <a:schemeClr val="tx1"/>
                </a:solidFill>
                <a:latin typeface="Times New Roman" panose="02020603050405020304" pitchFamily="18" charset="0"/>
                <a:cs typeface="Times New Roman" panose="02020603050405020304" pitchFamily="18" charset="0"/>
              </a:rPr>
              <a:t>as </a:t>
            </a:r>
            <a:r>
              <a:rPr lang="en-US" spc="-70" dirty="0">
                <a:solidFill>
                  <a:schemeClr val="tx1"/>
                </a:solidFill>
                <a:latin typeface="Times New Roman" panose="02020603050405020304" pitchFamily="18" charset="0"/>
                <a:cs typeface="Times New Roman" panose="02020603050405020304" pitchFamily="18" charset="0"/>
              </a:rPr>
              <a:t>switched</a:t>
            </a:r>
            <a:r>
              <a:rPr lang="en-US" spc="10" dirty="0">
                <a:solidFill>
                  <a:schemeClr val="tx1"/>
                </a:solidFill>
                <a:latin typeface="Times New Roman" panose="02020603050405020304" pitchFamily="18" charset="0"/>
                <a:cs typeface="Times New Roman" panose="02020603050405020304" pitchFamily="18" charset="0"/>
              </a:rPr>
              <a:t> </a:t>
            </a:r>
            <a:r>
              <a:rPr lang="en-US" spc="-60" dirty="0" smtClean="0">
                <a:solidFill>
                  <a:schemeClr val="tx1"/>
                </a:solidFill>
                <a:latin typeface="Times New Roman" panose="02020603050405020304" pitchFamily="18" charset="0"/>
                <a:cs typeface="Times New Roman" panose="02020603050405020304" pitchFamily="18" charset="0"/>
              </a:rPr>
              <a:t>Ethernet.</a:t>
            </a:r>
            <a:endParaRPr lang="en-US" dirty="0">
              <a:solidFill>
                <a:schemeClr val="tx1"/>
              </a:solidFill>
              <a:latin typeface="Times New Roman" panose="02020603050405020304" pitchFamily="18" charset="0"/>
              <a:cs typeface="Times New Roman" panose="02020603050405020304" pitchFamily="18" charset="0"/>
            </a:endParaRPr>
          </a:p>
          <a:p>
            <a:pPr marL="355600" indent="-342900">
              <a:lnSpc>
                <a:spcPct val="100000"/>
              </a:lnSpc>
              <a:spcBef>
                <a:spcPts val="480"/>
              </a:spcBef>
              <a:buChar char="•"/>
              <a:tabLst>
                <a:tab pos="355600" algn="l"/>
                <a:tab pos="356235" algn="l"/>
              </a:tabLst>
            </a:pPr>
            <a:r>
              <a:rPr lang="en-US" b="1" spc="-229" dirty="0">
                <a:solidFill>
                  <a:srgbClr val="0070C0"/>
                </a:solidFill>
                <a:latin typeface="Times New Roman" panose="02020603050405020304" pitchFamily="18" charset="0"/>
                <a:cs typeface="Times New Roman" panose="02020603050405020304" pitchFamily="18" charset="0"/>
              </a:rPr>
              <a:t>PON </a:t>
            </a:r>
            <a:r>
              <a:rPr lang="en-US" b="1" spc="-155" dirty="0">
                <a:solidFill>
                  <a:srgbClr val="0070C0"/>
                </a:solidFill>
                <a:latin typeface="Times New Roman" panose="02020603050405020304" pitchFamily="18" charset="0"/>
                <a:cs typeface="Times New Roman" panose="02020603050405020304" pitchFamily="18" charset="0"/>
              </a:rPr>
              <a:t>(Passive </a:t>
            </a:r>
            <a:r>
              <a:rPr lang="en-US" b="1" spc="-70" dirty="0">
                <a:solidFill>
                  <a:srgbClr val="0070C0"/>
                </a:solidFill>
                <a:latin typeface="Times New Roman" panose="02020603050405020304" pitchFamily="18" charset="0"/>
                <a:cs typeface="Times New Roman" panose="02020603050405020304" pitchFamily="18" charset="0"/>
              </a:rPr>
              <a:t>Optical </a:t>
            </a:r>
            <a:r>
              <a:rPr lang="en-US" b="1" spc="-50" dirty="0">
                <a:solidFill>
                  <a:srgbClr val="0070C0"/>
                </a:solidFill>
                <a:latin typeface="Times New Roman" panose="02020603050405020304" pitchFamily="18" charset="0"/>
                <a:cs typeface="Times New Roman" panose="02020603050405020304" pitchFamily="18" charset="0"/>
              </a:rPr>
              <a:t>Network) </a:t>
            </a:r>
            <a:r>
              <a:rPr lang="en-US" b="1" spc="-105" dirty="0">
                <a:solidFill>
                  <a:srgbClr val="0070C0"/>
                </a:solidFill>
                <a:latin typeface="Times New Roman" panose="02020603050405020304" pitchFamily="18" charset="0"/>
                <a:cs typeface="Times New Roman" panose="02020603050405020304" pitchFamily="18" charset="0"/>
              </a:rPr>
              <a:t>is </a:t>
            </a:r>
            <a:r>
              <a:rPr lang="en-US" b="1" spc="-185" dirty="0">
                <a:solidFill>
                  <a:srgbClr val="0070C0"/>
                </a:solidFill>
                <a:latin typeface="Times New Roman" panose="02020603050405020304" pitchFamily="18" charset="0"/>
                <a:cs typeface="Times New Roman" panose="02020603050405020304" pitchFamily="18" charset="0"/>
              </a:rPr>
              <a:t>as</a:t>
            </a:r>
            <a:r>
              <a:rPr lang="en-US" b="1" spc="-320" dirty="0">
                <a:solidFill>
                  <a:srgbClr val="0070C0"/>
                </a:solidFill>
                <a:latin typeface="Times New Roman" panose="02020603050405020304" pitchFamily="18" charset="0"/>
                <a:cs typeface="Times New Roman" panose="02020603050405020304" pitchFamily="18" charset="0"/>
              </a:rPr>
              <a:t> </a:t>
            </a:r>
            <a:r>
              <a:rPr lang="en-US" b="1" spc="-55" dirty="0">
                <a:solidFill>
                  <a:srgbClr val="0070C0"/>
                </a:solidFill>
                <a:latin typeface="Times New Roman" panose="02020603050405020304" pitchFamily="18" charset="0"/>
                <a:cs typeface="Times New Roman" panose="02020603050405020304" pitchFamily="18" charset="0"/>
              </a:rPr>
              <a:t>follows</a:t>
            </a:r>
            <a:endParaRPr lang="en-US" b="1" dirty="0">
              <a:solidFill>
                <a:srgbClr val="0070C0"/>
              </a:solidFill>
              <a:latin typeface="Times New Roman" panose="02020603050405020304" pitchFamily="18" charset="0"/>
              <a:cs typeface="Times New Roman" panose="02020603050405020304" pitchFamily="18" charset="0"/>
            </a:endParaRPr>
          </a:p>
          <a:p>
            <a:pPr marL="204470" lvl="1" indent="-135890">
              <a:lnSpc>
                <a:spcPct val="100000"/>
              </a:lnSpc>
              <a:spcBef>
                <a:spcPts val="480"/>
              </a:spcBef>
              <a:buChar char="-"/>
              <a:tabLst>
                <a:tab pos="205104" algn="l"/>
              </a:tabLst>
            </a:pPr>
            <a:r>
              <a:rPr lang="en-US" sz="3200" spc="-300" dirty="0">
                <a:solidFill>
                  <a:schemeClr val="tx1"/>
                </a:solidFill>
                <a:latin typeface="Times New Roman" panose="02020603050405020304" pitchFamily="18" charset="0"/>
                <a:cs typeface="Times New Roman" panose="02020603050405020304" pitchFamily="18" charset="0"/>
              </a:rPr>
              <a:t>OLT </a:t>
            </a:r>
            <a:r>
              <a:rPr lang="en-US" sz="3200" spc="-20" dirty="0">
                <a:solidFill>
                  <a:schemeClr val="tx1"/>
                </a:solidFill>
                <a:latin typeface="Times New Roman" panose="02020603050405020304" pitchFamily="18" charset="0"/>
                <a:cs typeface="Times New Roman" panose="02020603050405020304" pitchFamily="18" charset="0"/>
              </a:rPr>
              <a:t>: </a:t>
            </a:r>
            <a:r>
              <a:rPr lang="en-US" sz="3200" spc="-70" dirty="0">
                <a:solidFill>
                  <a:schemeClr val="tx1"/>
                </a:solidFill>
                <a:latin typeface="Times New Roman" panose="02020603050405020304" pitchFamily="18" charset="0"/>
                <a:cs typeface="Times New Roman" panose="02020603050405020304" pitchFamily="18" charset="0"/>
              </a:rPr>
              <a:t>Optical </a:t>
            </a:r>
            <a:r>
              <a:rPr lang="en-US" sz="3200" spc="-114" dirty="0">
                <a:solidFill>
                  <a:schemeClr val="tx1"/>
                </a:solidFill>
                <a:latin typeface="Times New Roman" panose="02020603050405020304" pitchFamily="18" charset="0"/>
                <a:cs typeface="Times New Roman" panose="02020603050405020304" pitchFamily="18" charset="0"/>
              </a:rPr>
              <a:t>Line </a:t>
            </a:r>
            <a:r>
              <a:rPr lang="en-US" sz="3200" spc="-70" dirty="0">
                <a:solidFill>
                  <a:schemeClr val="tx1"/>
                </a:solidFill>
                <a:latin typeface="Times New Roman" panose="02020603050405020304" pitchFamily="18" charset="0"/>
                <a:cs typeface="Times New Roman" panose="02020603050405020304" pitchFamily="18" charset="0"/>
              </a:rPr>
              <a:t>Terminator(in </a:t>
            </a:r>
            <a:r>
              <a:rPr lang="en-US" sz="3200" spc="-90" dirty="0">
                <a:solidFill>
                  <a:schemeClr val="tx1"/>
                </a:solidFill>
                <a:latin typeface="Times New Roman" panose="02020603050405020304" pitchFamily="18" charset="0"/>
                <a:cs typeface="Times New Roman" panose="02020603050405020304" pitchFamily="18" charset="0"/>
              </a:rPr>
              <a:t>Central</a:t>
            </a:r>
            <a:r>
              <a:rPr lang="en-US" sz="3200" spc="-295" dirty="0">
                <a:solidFill>
                  <a:schemeClr val="tx1"/>
                </a:solidFill>
                <a:latin typeface="Times New Roman" panose="02020603050405020304" pitchFamily="18" charset="0"/>
                <a:cs typeface="Times New Roman" panose="02020603050405020304" pitchFamily="18" charset="0"/>
              </a:rPr>
              <a:t> </a:t>
            </a:r>
            <a:r>
              <a:rPr lang="en-US" sz="3200" spc="-70" dirty="0">
                <a:solidFill>
                  <a:schemeClr val="tx1"/>
                </a:solidFill>
                <a:latin typeface="Times New Roman" panose="02020603050405020304" pitchFamily="18" charset="0"/>
                <a:cs typeface="Times New Roman" panose="02020603050405020304" pitchFamily="18" charset="0"/>
              </a:rPr>
              <a:t>Office)</a:t>
            </a:r>
            <a:endParaRPr lang="en-US" sz="3200" dirty="0">
              <a:solidFill>
                <a:schemeClr val="tx1"/>
              </a:solidFill>
              <a:latin typeface="Times New Roman" panose="02020603050405020304" pitchFamily="18" charset="0"/>
              <a:cs typeface="Times New Roman" panose="02020603050405020304" pitchFamily="18" charset="0"/>
            </a:endParaRPr>
          </a:p>
          <a:p>
            <a:pPr marL="182880">
              <a:lnSpc>
                <a:spcPct val="100000"/>
              </a:lnSpc>
              <a:spcBef>
                <a:spcPts val="480"/>
              </a:spcBef>
            </a:pPr>
            <a:r>
              <a:rPr lang="en-US" spc="-80" dirty="0">
                <a:solidFill>
                  <a:schemeClr val="tx1"/>
                </a:solidFill>
                <a:latin typeface="Times New Roman" panose="02020603050405020304" pitchFamily="18" charset="0"/>
                <a:cs typeface="Times New Roman" panose="02020603050405020304" pitchFamily="18" charset="0"/>
              </a:rPr>
              <a:t>converts </a:t>
            </a:r>
            <a:r>
              <a:rPr lang="en-US" spc="-70" dirty="0">
                <a:solidFill>
                  <a:schemeClr val="tx1"/>
                </a:solidFill>
                <a:latin typeface="Times New Roman" panose="02020603050405020304" pitchFamily="18" charset="0"/>
                <a:cs typeface="Times New Roman" panose="02020603050405020304" pitchFamily="18" charset="0"/>
              </a:rPr>
              <a:t>Optical </a:t>
            </a:r>
            <a:r>
              <a:rPr lang="en-US" spc="15" dirty="0">
                <a:solidFill>
                  <a:schemeClr val="tx1"/>
                </a:solidFill>
                <a:latin typeface="Times New Roman" panose="02020603050405020304" pitchFamily="18" charset="0"/>
                <a:cs typeface="Times New Roman" panose="02020603050405020304" pitchFamily="18" charset="0"/>
              </a:rPr>
              <a:t>to </a:t>
            </a:r>
            <a:r>
              <a:rPr lang="en-US" spc="-50" dirty="0">
                <a:solidFill>
                  <a:schemeClr val="tx1"/>
                </a:solidFill>
                <a:latin typeface="Times New Roman" panose="02020603050405020304" pitchFamily="18" charset="0"/>
                <a:cs typeface="Times New Roman" panose="02020603050405020304" pitchFamily="18" charset="0"/>
              </a:rPr>
              <a:t>electrical</a:t>
            </a:r>
            <a:r>
              <a:rPr lang="en-US" spc="-275" dirty="0">
                <a:solidFill>
                  <a:schemeClr val="tx1"/>
                </a:solidFill>
                <a:latin typeface="Times New Roman" panose="02020603050405020304" pitchFamily="18" charset="0"/>
                <a:cs typeface="Times New Roman" panose="02020603050405020304" pitchFamily="18" charset="0"/>
              </a:rPr>
              <a:t> </a:t>
            </a:r>
            <a:r>
              <a:rPr lang="en-US" spc="-114" dirty="0">
                <a:solidFill>
                  <a:schemeClr val="tx1"/>
                </a:solidFill>
                <a:latin typeface="Times New Roman" panose="02020603050405020304" pitchFamily="18" charset="0"/>
                <a:cs typeface="Times New Roman" panose="02020603050405020304" pitchFamily="18" charset="0"/>
              </a:rPr>
              <a:t>signals</a:t>
            </a:r>
            <a:endParaRPr lang="en-US" dirty="0">
              <a:solidFill>
                <a:schemeClr val="tx1"/>
              </a:solidFill>
              <a:latin typeface="Times New Roman" panose="02020603050405020304" pitchFamily="18" charset="0"/>
              <a:cs typeface="Times New Roman" panose="02020603050405020304" pitchFamily="18" charset="0"/>
            </a:endParaRPr>
          </a:p>
          <a:p>
            <a:pPr marL="204470" lvl="1" indent="-135890">
              <a:lnSpc>
                <a:spcPct val="100000"/>
              </a:lnSpc>
              <a:spcBef>
                <a:spcPts val="480"/>
              </a:spcBef>
              <a:buChar char="-"/>
              <a:tabLst>
                <a:tab pos="205104" algn="l"/>
              </a:tabLst>
            </a:pPr>
            <a:r>
              <a:rPr lang="en-US" sz="3200" spc="-195" dirty="0">
                <a:solidFill>
                  <a:schemeClr val="tx1"/>
                </a:solidFill>
                <a:latin typeface="Times New Roman" panose="02020603050405020304" pitchFamily="18" charset="0"/>
                <a:cs typeface="Times New Roman" panose="02020603050405020304" pitchFamily="18" charset="0"/>
              </a:rPr>
              <a:t>ONT: </a:t>
            </a:r>
            <a:r>
              <a:rPr lang="en-US" sz="3200" spc="-70" dirty="0">
                <a:solidFill>
                  <a:schemeClr val="tx1"/>
                </a:solidFill>
                <a:latin typeface="Times New Roman" panose="02020603050405020304" pitchFamily="18" charset="0"/>
                <a:cs typeface="Times New Roman" panose="02020603050405020304" pitchFamily="18" charset="0"/>
              </a:rPr>
              <a:t>Optical </a:t>
            </a:r>
            <a:r>
              <a:rPr lang="en-US" sz="3200" spc="-50" dirty="0">
                <a:solidFill>
                  <a:schemeClr val="tx1"/>
                </a:solidFill>
                <a:latin typeface="Times New Roman" panose="02020603050405020304" pitchFamily="18" charset="0"/>
                <a:cs typeface="Times New Roman" panose="02020603050405020304" pitchFamily="18" charset="0"/>
              </a:rPr>
              <a:t>Network </a:t>
            </a:r>
            <a:r>
              <a:rPr lang="en-US" sz="3200" spc="-90" dirty="0" smtClean="0">
                <a:solidFill>
                  <a:schemeClr val="tx1"/>
                </a:solidFill>
                <a:latin typeface="Times New Roman" panose="02020603050405020304" pitchFamily="18" charset="0"/>
                <a:cs typeface="Times New Roman" panose="02020603050405020304" pitchFamily="18" charset="0"/>
              </a:rPr>
              <a:t>Terminator</a:t>
            </a:r>
          </a:p>
          <a:p>
            <a:endParaRPr lang="en-IN" dirty="0"/>
          </a:p>
        </p:txBody>
      </p:sp>
    </p:spTree>
    <p:extLst>
      <p:ext uri="{BB962C8B-B14F-4D97-AF65-F5344CB8AC3E}">
        <p14:creationId xmlns:p14="http://schemas.microsoft.com/office/powerpoint/2010/main" val="3089859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3014" y="457200"/>
            <a:ext cx="7795971" cy="696594"/>
          </a:xfrm>
        </p:spPr>
        <p:txBody>
          <a:bodyPr/>
          <a:lstStyle/>
          <a:p>
            <a:r>
              <a:rPr lang="en-IN" b="1" spc="-535" dirty="0">
                <a:latin typeface="Times New Roman" panose="02020603050405020304" pitchFamily="18" charset="0"/>
                <a:cs typeface="Times New Roman" panose="02020603050405020304" pitchFamily="18" charset="0"/>
              </a:rPr>
              <a:t>FTTH</a:t>
            </a:r>
            <a:r>
              <a:rPr lang="en-IN" b="1" spc="-290" dirty="0">
                <a:latin typeface="Times New Roman" panose="02020603050405020304" pitchFamily="18" charset="0"/>
                <a:cs typeface="Times New Roman" panose="02020603050405020304" pitchFamily="18" charset="0"/>
              </a:rPr>
              <a:t> </a:t>
            </a:r>
            <a:r>
              <a:rPr lang="en-IN" b="1" spc="-240" dirty="0">
                <a:latin typeface="Times New Roman" panose="02020603050405020304" pitchFamily="18" charset="0"/>
                <a:cs typeface="Times New Roman" panose="02020603050405020304" pitchFamily="18" charset="0"/>
              </a:rPr>
              <a:t>(</a:t>
            </a:r>
            <a:r>
              <a:rPr lang="en-IN" b="1" spc="-240" dirty="0" err="1">
                <a:latin typeface="Times New Roman" panose="02020603050405020304" pitchFamily="18" charset="0"/>
                <a:cs typeface="Times New Roman" panose="02020603050405020304" pitchFamily="18" charset="0"/>
              </a:rPr>
              <a:t>Fiber</a:t>
            </a:r>
            <a:r>
              <a:rPr lang="en-IN" b="1" spc="-240" dirty="0">
                <a:latin typeface="Times New Roman" panose="02020603050405020304" pitchFamily="18" charset="0"/>
                <a:cs typeface="Times New Roman" panose="02020603050405020304" pitchFamily="18" charset="0"/>
              </a:rPr>
              <a:t>-To-The-Home)</a:t>
            </a:r>
            <a:endParaRPr lang="en-IN" dirty="0"/>
          </a:p>
        </p:txBody>
      </p:sp>
      <p:sp>
        <p:nvSpPr>
          <p:cNvPr id="3" name="Text Placeholder 2"/>
          <p:cNvSpPr>
            <a:spLocks noGrp="1"/>
          </p:cNvSpPr>
          <p:nvPr>
            <p:ph type="body" idx="1"/>
          </p:nvPr>
        </p:nvSpPr>
        <p:spPr>
          <a:xfrm>
            <a:off x="76200" y="1523336"/>
            <a:ext cx="8915400" cy="4431983"/>
          </a:xfrm>
        </p:spPr>
        <p:txBody>
          <a:bodyPr/>
          <a:lstStyle/>
          <a:p>
            <a:pPr marL="457200" indent="-457200">
              <a:buFont typeface="Arial" panose="020B0604020202020204" pitchFamily="34" charset="0"/>
              <a:buChar char="•"/>
            </a:pPr>
            <a:r>
              <a:rPr lang="en-US" b="1" spc="-90" dirty="0">
                <a:solidFill>
                  <a:schemeClr val="tx1"/>
                </a:solidFill>
                <a:latin typeface="Times New Roman" panose="02020603050405020304" pitchFamily="18" charset="0"/>
                <a:cs typeface="Times New Roman" panose="02020603050405020304" pitchFamily="18" charset="0"/>
              </a:rPr>
              <a:t>Each</a:t>
            </a:r>
            <a:r>
              <a:rPr lang="en-US" b="1" spc="-100" dirty="0">
                <a:solidFill>
                  <a:schemeClr val="tx1"/>
                </a:solidFill>
                <a:latin typeface="Times New Roman" panose="02020603050405020304" pitchFamily="18" charset="0"/>
                <a:cs typeface="Times New Roman" panose="02020603050405020304" pitchFamily="18" charset="0"/>
              </a:rPr>
              <a:t> </a:t>
            </a:r>
            <a:r>
              <a:rPr lang="en-US" b="1" spc="-75" dirty="0">
                <a:solidFill>
                  <a:schemeClr val="tx1"/>
                </a:solidFill>
                <a:latin typeface="Times New Roman" panose="02020603050405020304" pitchFamily="18" charset="0"/>
                <a:cs typeface="Times New Roman" panose="02020603050405020304" pitchFamily="18" charset="0"/>
              </a:rPr>
              <a:t>home </a:t>
            </a:r>
            <a:r>
              <a:rPr lang="en-US" spc="-75" dirty="0">
                <a:solidFill>
                  <a:schemeClr val="tx1"/>
                </a:solidFill>
                <a:latin typeface="Times New Roman" panose="02020603050405020304" pitchFamily="18" charset="0"/>
                <a:cs typeface="Times New Roman" panose="02020603050405020304" pitchFamily="18" charset="0"/>
              </a:rPr>
              <a:t>has an </a:t>
            </a:r>
            <a:r>
              <a:rPr lang="en-US" b="1" spc="-75" dirty="0">
                <a:solidFill>
                  <a:schemeClr val="tx1"/>
                </a:solidFill>
                <a:latin typeface="Times New Roman" panose="02020603050405020304" pitchFamily="18" charset="0"/>
                <a:cs typeface="Times New Roman" panose="02020603050405020304" pitchFamily="18" charset="0"/>
              </a:rPr>
              <a:t>ONT</a:t>
            </a:r>
            <a:r>
              <a:rPr lang="en-US" spc="-75" dirty="0">
                <a:solidFill>
                  <a:schemeClr val="tx1"/>
                </a:solidFill>
                <a:latin typeface="Times New Roman" panose="02020603050405020304" pitchFamily="18" charset="0"/>
                <a:cs typeface="Times New Roman" panose="02020603050405020304" pitchFamily="18" charset="0"/>
              </a:rPr>
              <a:t>, which is connected by dedicated optical fiber to a neighborhood splitter.</a:t>
            </a:r>
            <a:endParaRPr lang="en-US"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dirty="0" smtClean="0">
                <a:solidFill>
                  <a:schemeClr val="tx1"/>
                </a:solidFill>
              </a:rPr>
              <a:t>The </a:t>
            </a:r>
            <a:r>
              <a:rPr lang="en-IN" b="1" dirty="0" smtClean="0">
                <a:solidFill>
                  <a:schemeClr val="tx1"/>
                </a:solidFill>
              </a:rPr>
              <a:t>splitter </a:t>
            </a:r>
            <a:r>
              <a:rPr lang="en-IN" dirty="0" smtClean="0">
                <a:solidFill>
                  <a:schemeClr val="tx1"/>
                </a:solidFill>
              </a:rPr>
              <a:t>combines a number of homes(&lt;100) onto a single, shared optical </a:t>
            </a:r>
            <a:r>
              <a:rPr lang="en-IN" dirty="0" err="1" smtClean="0">
                <a:solidFill>
                  <a:schemeClr val="tx1"/>
                </a:solidFill>
              </a:rPr>
              <a:t>fiber</a:t>
            </a:r>
            <a:r>
              <a:rPr lang="en-IN" dirty="0" smtClean="0">
                <a:solidFill>
                  <a:schemeClr val="tx1"/>
                </a:solidFill>
              </a:rPr>
              <a:t>, which connects to an </a:t>
            </a:r>
            <a:r>
              <a:rPr lang="en-IN" b="1" dirty="0" smtClean="0">
                <a:solidFill>
                  <a:schemeClr val="tx1"/>
                </a:solidFill>
              </a:rPr>
              <a:t>OLT</a:t>
            </a:r>
            <a:r>
              <a:rPr lang="en-IN" dirty="0" smtClean="0">
                <a:solidFill>
                  <a:schemeClr val="tx1"/>
                </a:solidFill>
              </a:rPr>
              <a:t> in the telco’s CO.</a:t>
            </a:r>
          </a:p>
          <a:p>
            <a:pPr marL="457200" indent="-457200">
              <a:buFont typeface="Arial" panose="020B0604020202020204" pitchFamily="34" charset="0"/>
              <a:buChar char="•"/>
            </a:pPr>
            <a:r>
              <a:rPr lang="en-IN" dirty="0" smtClean="0">
                <a:solidFill>
                  <a:schemeClr val="tx1"/>
                </a:solidFill>
              </a:rPr>
              <a:t>In the home, users connect a home router to the ONT and access the internet via this home router.</a:t>
            </a:r>
          </a:p>
          <a:p>
            <a:pPr marL="457200" indent="-457200">
              <a:buFont typeface="Arial" panose="020B0604020202020204" pitchFamily="34" charset="0"/>
              <a:buChar char="•"/>
            </a:pPr>
            <a:r>
              <a:rPr lang="en-US" spc="-155" dirty="0">
                <a:solidFill>
                  <a:schemeClr val="tx1"/>
                </a:solidFill>
                <a:latin typeface="Times New Roman" panose="02020603050405020304" pitchFamily="18" charset="0"/>
                <a:cs typeface="Times New Roman" panose="02020603050405020304" pitchFamily="18" charset="0"/>
              </a:rPr>
              <a:t>Internet access rates </a:t>
            </a:r>
            <a:r>
              <a:rPr lang="en-US" spc="-55" dirty="0">
                <a:solidFill>
                  <a:schemeClr val="tx1"/>
                </a:solidFill>
                <a:latin typeface="Times New Roman" panose="02020603050405020304" pitchFamily="18" charset="0"/>
                <a:cs typeface="Times New Roman" panose="02020603050405020304" pitchFamily="18" charset="0"/>
              </a:rPr>
              <a:t>–</a:t>
            </a:r>
            <a:r>
              <a:rPr lang="en-US" spc="-50" dirty="0">
                <a:solidFill>
                  <a:schemeClr val="tx1"/>
                </a:solidFill>
                <a:latin typeface="Times New Roman" panose="02020603050405020304" pitchFamily="18" charset="0"/>
                <a:cs typeface="Times New Roman" panose="02020603050405020304" pitchFamily="18" charset="0"/>
              </a:rPr>
              <a:t> </a:t>
            </a:r>
            <a:r>
              <a:rPr lang="en-US" spc="-85" dirty="0">
                <a:solidFill>
                  <a:schemeClr val="tx1"/>
                </a:solidFill>
                <a:latin typeface="Times New Roman" panose="02020603050405020304" pitchFamily="18" charset="0"/>
                <a:cs typeface="Times New Roman" panose="02020603050405020304" pitchFamily="18" charset="0"/>
              </a:rPr>
              <a:t>gigabits/second range.</a:t>
            </a:r>
            <a:endParaRPr lang="en-US"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dirty="0">
              <a:solidFill>
                <a:schemeClr val="tx1"/>
              </a:solidFill>
            </a:endParaRPr>
          </a:p>
        </p:txBody>
      </p:sp>
    </p:spTree>
    <p:extLst>
      <p:ext uri="{BB962C8B-B14F-4D97-AF65-F5344CB8AC3E}">
        <p14:creationId xmlns:p14="http://schemas.microsoft.com/office/powerpoint/2010/main" val="1656045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68833"/>
            <a:ext cx="8915400" cy="635505"/>
          </a:xfrm>
          <a:prstGeom prst="rect">
            <a:avLst/>
          </a:prstGeom>
        </p:spPr>
        <p:txBody>
          <a:bodyPr vert="horz" wrap="square" lIns="0" tIns="12065" rIns="0" bIns="0" rtlCol="0">
            <a:spAutoFit/>
          </a:bodyPr>
          <a:lstStyle/>
          <a:p>
            <a:pPr marL="12700">
              <a:lnSpc>
                <a:spcPct val="100000"/>
              </a:lnSpc>
              <a:spcBef>
                <a:spcPts val="95"/>
              </a:spcBef>
            </a:pPr>
            <a:r>
              <a:rPr sz="4000" b="1" spc="-160" dirty="0">
                <a:latin typeface="Times New Roman" panose="02020603050405020304" pitchFamily="18" charset="0"/>
                <a:cs typeface="Times New Roman" panose="02020603050405020304" pitchFamily="18" charset="0"/>
              </a:rPr>
              <a:t>Enterprise </a:t>
            </a:r>
            <a:r>
              <a:rPr sz="4000" b="1" spc="-345" dirty="0">
                <a:latin typeface="Times New Roman" panose="02020603050405020304" pitchFamily="18" charset="0"/>
                <a:cs typeface="Times New Roman" panose="02020603050405020304" pitchFamily="18" charset="0"/>
              </a:rPr>
              <a:t>access </a:t>
            </a:r>
            <a:r>
              <a:rPr sz="4000" b="1" spc="-125" dirty="0">
                <a:latin typeface="Times New Roman" panose="02020603050405020304" pitchFamily="18" charset="0"/>
                <a:cs typeface="Times New Roman" panose="02020603050405020304" pitchFamily="18" charset="0"/>
              </a:rPr>
              <a:t>networks</a:t>
            </a:r>
            <a:r>
              <a:rPr sz="4000" b="1" spc="-140" dirty="0">
                <a:latin typeface="Times New Roman" panose="02020603050405020304" pitchFamily="18" charset="0"/>
                <a:cs typeface="Times New Roman" panose="02020603050405020304" pitchFamily="18" charset="0"/>
              </a:rPr>
              <a:t> </a:t>
            </a:r>
            <a:r>
              <a:rPr sz="4000" b="1" spc="-125" dirty="0">
                <a:latin typeface="Times New Roman" panose="02020603050405020304" pitchFamily="18" charset="0"/>
                <a:cs typeface="Times New Roman" panose="02020603050405020304" pitchFamily="18" charset="0"/>
              </a:rPr>
              <a:t>(Ethernet)</a:t>
            </a:r>
            <a:endParaRPr sz="4000" b="1" dirty="0">
              <a:latin typeface="Times New Roman" panose="02020603050405020304" pitchFamily="18" charset="0"/>
              <a:cs typeface="Times New Roman" panose="02020603050405020304" pitchFamily="18" charset="0"/>
            </a:endParaRPr>
          </a:p>
        </p:txBody>
      </p:sp>
      <p:sp>
        <p:nvSpPr>
          <p:cNvPr id="4" name="object 4"/>
          <p:cNvSpPr txBox="1"/>
          <p:nvPr/>
        </p:nvSpPr>
        <p:spPr>
          <a:xfrm>
            <a:off x="203200" y="4840499"/>
            <a:ext cx="8940800" cy="1923604"/>
          </a:xfrm>
          <a:prstGeom prst="rect">
            <a:avLst/>
          </a:prstGeom>
        </p:spPr>
        <p:txBody>
          <a:bodyPr vert="horz" wrap="square" lIns="0" tIns="12700" rIns="0" bIns="0" rtlCol="0">
            <a:spAutoFit/>
          </a:bodyPr>
          <a:lstStyle/>
          <a:p>
            <a:pPr marL="355600" indent="-342900">
              <a:spcBef>
                <a:spcPts val="100"/>
              </a:spcBef>
              <a:buChar char="•"/>
              <a:tabLst>
                <a:tab pos="354965" algn="l"/>
                <a:tab pos="355600" algn="l"/>
              </a:tabLst>
            </a:pPr>
            <a:r>
              <a:rPr sz="2400" spc="-40" dirty="0">
                <a:latin typeface="Times New Roman" panose="02020603050405020304" pitchFamily="18" charset="0"/>
                <a:cs typeface="Times New Roman" panose="02020603050405020304" pitchFamily="18" charset="0"/>
              </a:rPr>
              <a:t>typically </a:t>
            </a:r>
            <a:r>
              <a:rPr sz="2400" spc="-100" dirty="0">
                <a:latin typeface="Times New Roman" panose="02020603050405020304" pitchFamily="18" charset="0"/>
                <a:cs typeface="Times New Roman" panose="02020603050405020304" pitchFamily="18" charset="0"/>
              </a:rPr>
              <a:t>used </a:t>
            </a:r>
            <a:r>
              <a:rPr sz="2400" spc="-20" dirty="0">
                <a:latin typeface="Times New Roman" panose="02020603050405020304" pitchFamily="18" charset="0"/>
                <a:cs typeface="Times New Roman" panose="02020603050405020304" pitchFamily="18" charset="0"/>
              </a:rPr>
              <a:t>in </a:t>
            </a:r>
            <a:r>
              <a:rPr sz="2400" spc="-85" dirty="0">
                <a:latin typeface="Times New Roman" panose="02020603050405020304" pitchFamily="18" charset="0"/>
                <a:cs typeface="Times New Roman" panose="02020603050405020304" pitchFamily="18" charset="0"/>
              </a:rPr>
              <a:t>companies, </a:t>
            </a:r>
            <a:r>
              <a:rPr sz="2400" spc="-55" dirty="0">
                <a:latin typeface="Times New Roman" panose="02020603050405020304" pitchFamily="18" charset="0"/>
                <a:cs typeface="Times New Roman" panose="02020603050405020304" pitchFamily="18" charset="0"/>
              </a:rPr>
              <a:t>universities,</a:t>
            </a:r>
            <a:r>
              <a:rPr sz="2400" spc="-345" dirty="0">
                <a:latin typeface="Times New Roman" panose="02020603050405020304" pitchFamily="18" charset="0"/>
                <a:cs typeface="Times New Roman" panose="02020603050405020304" pitchFamily="18" charset="0"/>
              </a:rPr>
              <a:t> </a:t>
            </a:r>
            <a:r>
              <a:rPr sz="2400" spc="-55" dirty="0" err="1" smtClean="0">
                <a:latin typeface="Times New Roman" panose="02020603050405020304" pitchFamily="18" charset="0"/>
                <a:cs typeface="Times New Roman" panose="02020603050405020304" pitchFamily="18" charset="0"/>
              </a:rPr>
              <a:t>etc</a:t>
            </a:r>
            <a:endParaRPr lang="en-IN" sz="2400" spc="-55" dirty="0" smtClean="0">
              <a:latin typeface="Times New Roman" panose="02020603050405020304" pitchFamily="18" charset="0"/>
              <a:cs typeface="Times New Roman" panose="02020603050405020304" pitchFamily="18" charset="0"/>
            </a:endParaRPr>
          </a:p>
          <a:p>
            <a:pPr marL="355600" indent="-342900">
              <a:spcBef>
                <a:spcPts val="5"/>
              </a:spcBef>
              <a:buChar char="•"/>
              <a:tabLst>
                <a:tab pos="354965" algn="l"/>
                <a:tab pos="355600" algn="l"/>
              </a:tabLst>
            </a:pPr>
            <a:r>
              <a:rPr sz="2400" spc="-80" dirty="0" smtClean="0">
                <a:latin typeface="Times New Roman" panose="02020603050405020304" pitchFamily="18" charset="0"/>
                <a:cs typeface="Times New Roman" panose="02020603050405020304" pitchFamily="18" charset="0"/>
              </a:rPr>
              <a:t>Popular </a:t>
            </a:r>
            <a:r>
              <a:rPr sz="2400" spc="-175" dirty="0">
                <a:latin typeface="Times New Roman" panose="02020603050405020304" pitchFamily="18" charset="0"/>
                <a:cs typeface="Times New Roman" panose="02020603050405020304" pitchFamily="18" charset="0"/>
              </a:rPr>
              <a:t>LAN</a:t>
            </a:r>
            <a:r>
              <a:rPr sz="2400" spc="-140" dirty="0">
                <a:latin typeface="Times New Roman" panose="02020603050405020304" pitchFamily="18" charset="0"/>
                <a:cs typeface="Times New Roman" panose="02020603050405020304" pitchFamily="18" charset="0"/>
              </a:rPr>
              <a:t> </a:t>
            </a:r>
            <a:r>
              <a:rPr sz="2400" spc="-105" dirty="0" smtClean="0">
                <a:latin typeface="Times New Roman" panose="02020603050405020304" pitchFamily="18" charset="0"/>
                <a:cs typeface="Times New Roman" panose="02020603050405020304" pitchFamily="18" charset="0"/>
              </a:rPr>
              <a:t>Technology</a:t>
            </a:r>
            <a:r>
              <a:rPr lang="en-IN" sz="2400" spc="-105" dirty="0" smtClean="0">
                <a:latin typeface="Times New Roman" panose="02020603050405020304" pitchFamily="18" charset="0"/>
                <a:cs typeface="Times New Roman" panose="02020603050405020304" pitchFamily="18" charset="0"/>
              </a:rPr>
              <a:t>.</a:t>
            </a:r>
          </a:p>
          <a:p>
            <a:pPr marL="355600" indent="-342900">
              <a:buSzPct val="65000"/>
              <a:buFont typeface="Wingdings"/>
              <a:buChar char=""/>
              <a:tabLst>
                <a:tab pos="354965" algn="l"/>
                <a:tab pos="355600" algn="l"/>
              </a:tabLst>
            </a:pPr>
            <a:r>
              <a:rPr sz="2400" spc="-100" dirty="0" smtClean="0">
                <a:latin typeface="Times New Roman" panose="02020603050405020304" pitchFamily="18" charset="0"/>
                <a:cs typeface="Times New Roman" panose="02020603050405020304" pitchFamily="18" charset="0"/>
              </a:rPr>
              <a:t>10 </a:t>
            </a:r>
            <a:r>
              <a:rPr sz="2400" spc="-75" dirty="0">
                <a:latin typeface="Times New Roman" panose="02020603050405020304" pitchFamily="18" charset="0"/>
                <a:cs typeface="Times New Roman" panose="02020603050405020304" pitchFamily="18" charset="0"/>
              </a:rPr>
              <a:t>Mbps, </a:t>
            </a:r>
            <a:r>
              <a:rPr sz="2400" spc="-80" dirty="0">
                <a:latin typeface="Times New Roman" panose="02020603050405020304" pitchFamily="18" charset="0"/>
                <a:cs typeface="Times New Roman" panose="02020603050405020304" pitchFamily="18" charset="0"/>
              </a:rPr>
              <a:t>100Mbps, </a:t>
            </a:r>
            <a:r>
              <a:rPr sz="2400" spc="-135" dirty="0">
                <a:latin typeface="Times New Roman" panose="02020603050405020304" pitchFamily="18" charset="0"/>
                <a:cs typeface="Times New Roman" panose="02020603050405020304" pitchFamily="18" charset="0"/>
              </a:rPr>
              <a:t>1Gbps, </a:t>
            </a:r>
            <a:r>
              <a:rPr sz="2400" spc="-140" dirty="0">
                <a:latin typeface="Times New Roman" panose="02020603050405020304" pitchFamily="18" charset="0"/>
                <a:cs typeface="Times New Roman" panose="02020603050405020304" pitchFamily="18" charset="0"/>
              </a:rPr>
              <a:t>10Gbps </a:t>
            </a:r>
            <a:r>
              <a:rPr sz="2400" spc="-80" dirty="0">
                <a:latin typeface="Times New Roman" panose="02020603050405020304" pitchFamily="18" charset="0"/>
                <a:cs typeface="Times New Roman" panose="02020603050405020304" pitchFamily="18" charset="0"/>
              </a:rPr>
              <a:t>transmission</a:t>
            </a:r>
            <a:r>
              <a:rPr sz="2400" spc="-185" dirty="0">
                <a:latin typeface="Times New Roman" panose="02020603050405020304" pitchFamily="18" charset="0"/>
                <a:cs typeface="Times New Roman" panose="02020603050405020304" pitchFamily="18" charset="0"/>
              </a:rPr>
              <a:t> </a:t>
            </a:r>
            <a:r>
              <a:rPr sz="2400" spc="-85" dirty="0" smtClean="0">
                <a:latin typeface="Times New Roman" panose="02020603050405020304" pitchFamily="18" charset="0"/>
                <a:cs typeface="Times New Roman" panose="02020603050405020304" pitchFamily="18" charset="0"/>
              </a:rPr>
              <a:t>rates</a:t>
            </a:r>
            <a:r>
              <a:rPr lang="en-IN" sz="2400" spc="-85" dirty="0" smtClean="0">
                <a:latin typeface="Times New Roman" panose="02020603050405020304" pitchFamily="18" charset="0"/>
                <a:cs typeface="Times New Roman" panose="02020603050405020304" pitchFamily="18" charset="0"/>
              </a:rPr>
              <a:t>.</a:t>
            </a:r>
          </a:p>
          <a:p>
            <a:pPr marL="355600" marR="5080" indent="-342900">
              <a:spcBef>
                <a:spcPts val="465"/>
              </a:spcBef>
              <a:buSzPct val="65000"/>
              <a:buFont typeface="Wingdings"/>
              <a:buChar char=""/>
              <a:tabLst>
                <a:tab pos="354965" algn="l"/>
                <a:tab pos="355600" algn="l"/>
              </a:tabLst>
            </a:pPr>
            <a:r>
              <a:rPr sz="2400" spc="-85" dirty="0" smtClean="0">
                <a:latin typeface="Times New Roman" panose="02020603050405020304" pitchFamily="18" charset="0"/>
                <a:cs typeface="Times New Roman" panose="02020603050405020304" pitchFamily="18" charset="0"/>
              </a:rPr>
              <a:t>today</a:t>
            </a:r>
            <a:r>
              <a:rPr sz="2400" spc="-85" dirty="0">
                <a:latin typeface="Times New Roman" panose="02020603050405020304" pitchFamily="18" charset="0"/>
                <a:cs typeface="Times New Roman" panose="02020603050405020304" pitchFamily="18" charset="0"/>
              </a:rPr>
              <a:t>, </a:t>
            </a:r>
            <a:r>
              <a:rPr sz="2400" spc="-80" dirty="0">
                <a:latin typeface="Times New Roman" panose="02020603050405020304" pitchFamily="18" charset="0"/>
                <a:cs typeface="Times New Roman" panose="02020603050405020304" pitchFamily="18" charset="0"/>
              </a:rPr>
              <a:t>end </a:t>
            </a:r>
            <a:r>
              <a:rPr sz="2400" spc="-135" dirty="0">
                <a:latin typeface="Times New Roman" panose="02020603050405020304" pitchFamily="18" charset="0"/>
                <a:cs typeface="Times New Roman" panose="02020603050405020304" pitchFamily="18" charset="0"/>
              </a:rPr>
              <a:t>systems </a:t>
            </a:r>
            <a:r>
              <a:rPr sz="2400" spc="-50" dirty="0">
                <a:latin typeface="Times New Roman" panose="02020603050405020304" pitchFamily="18" charset="0"/>
                <a:cs typeface="Times New Roman" panose="02020603050405020304" pitchFamily="18" charset="0"/>
              </a:rPr>
              <a:t>typically </a:t>
            </a:r>
            <a:r>
              <a:rPr sz="2400" spc="-75" dirty="0">
                <a:latin typeface="Times New Roman" panose="02020603050405020304" pitchFamily="18" charset="0"/>
                <a:cs typeface="Times New Roman" panose="02020603050405020304" pitchFamily="18" charset="0"/>
              </a:rPr>
              <a:t>connect </a:t>
            </a:r>
            <a:r>
              <a:rPr sz="2400" spc="-10" dirty="0">
                <a:latin typeface="Times New Roman" panose="02020603050405020304" pitchFamily="18" charset="0"/>
                <a:cs typeface="Times New Roman" panose="02020603050405020304" pitchFamily="18" charset="0"/>
              </a:rPr>
              <a:t>into </a:t>
            </a:r>
            <a:r>
              <a:rPr sz="2400" spc="-60" dirty="0">
                <a:latin typeface="Times New Roman" panose="02020603050405020304" pitchFamily="18" charset="0"/>
                <a:cs typeface="Times New Roman" panose="02020603050405020304" pitchFamily="18" charset="0"/>
              </a:rPr>
              <a:t>Ethernet </a:t>
            </a:r>
            <a:r>
              <a:rPr sz="2400" spc="-65" dirty="0">
                <a:latin typeface="Times New Roman" panose="02020603050405020304" pitchFamily="18" charset="0"/>
                <a:cs typeface="Times New Roman" panose="02020603050405020304" pitchFamily="18" charset="0"/>
              </a:rPr>
              <a:t>switch </a:t>
            </a:r>
            <a:r>
              <a:rPr sz="2400" spc="-105" dirty="0">
                <a:latin typeface="Times New Roman" panose="02020603050405020304" pitchFamily="18" charset="0"/>
                <a:cs typeface="Times New Roman" panose="02020603050405020304" pitchFamily="18" charset="0"/>
              </a:rPr>
              <a:t>using</a:t>
            </a:r>
            <a:r>
              <a:rPr sz="2400" spc="-350" dirty="0">
                <a:latin typeface="Times New Roman" panose="02020603050405020304" pitchFamily="18" charset="0"/>
                <a:cs typeface="Times New Roman" panose="02020603050405020304" pitchFamily="18" charset="0"/>
              </a:rPr>
              <a:t> </a:t>
            </a:r>
            <a:r>
              <a:rPr sz="2400" spc="-35" dirty="0">
                <a:latin typeface="Times New Roman" panose="02020603050405020304" pitchFamily="18" charset="0"/>
                <a:cs typeface="Times New Roman" panose="02020603050405020304" pitchFamily="18" charset="0"/>
              </a:rPr>
              <a:t>twisted </a:t>
            </a:r>
            <a:r>
              <a:rPr sz="2400" spc="-35" dirty="0" smtClean="0">
                <a:latin typeface="Times New Roman" panose="02020603050405020304" pitchFamily="18" charset="0"/>
                <a:cs typeface="Times New Roman" panose="02020603050405020304" pitchFamily="18" charset="0"/>
              </a:rPr>
              <a:t> </a:t>
            </a:r>
            <a:r>
              <a:rPr sz="2400" spc="-45" dirty="0">
                <a:latin typeface="Times New Roman" panose="02020603050405020304" pitchFamily="18" charset="0"/>
                <a:cs typeface="Times New Roman" panose="02020603050405020304" pitchFamily="18" charset="0"/>
              </a:rPr>
              <a:t>pair </a:t>
            </a:r>
            <a:r>
              <a:rPr sz="2400" spc="-75" dirty="0">
                <a:latin typeface="Times New Roman" panose="02020603050405020304" pitchFamily="18" charset="0"/>
                <a:cs typeface="Times New Roman" panose="02020603050405020304" pitchFamily="18" charset="0"/>
              </a:rPr>
              <a:t>copper</a:t>
            </a:r>
            <a:r>
              <a:rPr sz="2400" spc="-195" dirty="0">
                <a:latin typeface="Times New Roman" panose="02020603050405020304" pitchFamily="18" charset="0"/>
                <a:cs typeface="Times New Roman" panose="02020603050405020304" pitchFamily="18" charset="0"/>
              </a:rPr>
              <a:t> </a:t>
            </a:r>
            <a:r>
              <a:rPr sz="2400" spc="-70" dirty="0">
                <a:latin typeface="Times New Roman" panose="02020603050405020304" pitchFamily="18" charset="0"/>
                <a:cs typeface="Times New Roman" panose="02020603050405020304" pitchFamily="18" charset="0"/>
              </a:rPr>
              <a:t>wires</a:t>
            </a:r>
            <a:endParaRPr sz="2400" dirty="0">
              <a:latin typeface="Times New Roman" panose="02020603050405020304" pitchFamily="18" charset="0"/>
              <a:cs typeface="Times New Roman" panose="02020603050405020304" pitchFamily="18" charset="0"/>
            </a:endParaRPr>
          </a:p>
        </p:txBody>
      </p:sp>
      <p:sp>
        <p:nvSpPr>
          <p:cNvPr id="5" name="object 5"/>
          <p:cNvSpPr/>
          <p:nvPr/>
        </p:nvSpPr>
        <p:spPr>
          <a:xfrm>
            <a:off x="2217420" y="3186683"/>
            <a:ext cx="0" cy="467995"/>
          </a:xfrm>
          <a:custGeom>
            <a:avLst/>
            <a:gdLst/>
            <a:ahLst/>
            <a:cxnLst/>
            <a:rect l="l" t="t" r="r" b="b"/>
            <a:pathLst>
              <a:path h="467995">
                <a:moveTo>
                  <a:pt x="0" y="0"/>
                </a:moveTo>
                <a:lnTo>
                  <a:pt x="0" y="467867"/>
                </a:lnTo>
              </a:path>
            </a:pathLst>
          </a:custGeom>
          <a:ln w="9144">
            <a:solidFill>
              <a:srgbClr val="000000"/>
            </a:solidFill>
          </a:ln>
        </p:spPr>
        <p:txBody>
          <a:bodyPr wrap="square" lIns="0" tIns="0" rIns="0" bIns="0" rtlCol="0"/>
          <a:lstStyle/>
          <a:p>
            <a:endParaRPr/>
          </a:p>
        </p:txBody>
      </p:sp>
      <p:sp>
        <p:nvSpPr>
          <p:cNvPr id="6" name="object 6"/>
          <p:cNvSpPr/>
          <p:nvPr/>
        </p:nvSpPr>
        <p:spPr>
          <a:xfrm>
            <a:off x="2636520" y="3194304"/>
            <a:ext cx="0" cy="559435"/>
          </a:xfrm>
          <a:custGeom>
            <a:avLst/>
            <a:gdLst/>
            <a:ahLst/>
            <a:cxnLst/>
            <a:rect l="l" t="t" r="r" b="b"/>
            <a:pathLst>
              <a:path h="559435">
                <a:moveTo>
                  <a:pt x="0" y="0"/>
                </a:moveTo>
                <a:lnTo>
                  <a:pt x="0" y="559308"/>
                </a:lnTo>
              </a:path>
            </a:pathLst>
          </a:custGeom>
          <a:ln w="9144">
            <a:solidFill>
              <a:srgbClr val="000000"/>
            </a:solidFill>
          </a:ln>
        </p:spPr>
        <p:txBody>
          <a:bodyPr wrap="square" lIns="0" tIns="0" rIns="0" bIns="0" rtlCol="0"/>
          <a:lstStyle/>
          <a:p>
            <a:endParaRPr/>
          </a:p>
        </p:txBody>
      </p:sp>
      <p:sp>
        <p:nvSpPr>
          <p:cNvPr id="7" name="object 7"/>
          <p:cNvSpPr/>
          <p:nvPr/>
        </p:nvSpPr>
        <p:spPr>
          <a:xfrm>
            <a:off x="1613916" y="3166872"/>
            <a:ext cx="698500" cy="0"/>
          </a:xfrm>
          <a:custGeom>
            <a:avLst/>
            <a:gdLst/>
            <a:ahLst/>
            <a:cxnLst/>
            <a:rect l="l" t="t" r="r" b="b"/>
            <a:pathLst>
              <a:path w="698500">
                <a:moveTo>
                  <a:pt x="697991" y="0"/>
                </a:moveTo>
                <a:lnTo>
                  <a:pt x="0" y="0"/>
                </a:lnTo>
              </a:path>
            </a:pathLst>
          </a:custGeom>
          <a:ln w="9144">
            <a:solidFill>
              <a:srgbClr val="000000"/>
            </a:solidFill>
          </a:ln>
        </p:spPr>
        <p:txBody>
          <a:bodyPr wrap="square" lIns="0" tIns="0" rIns="0" bIns="0" rtlCol="0"/>
          <a:lstStyle/>
          <a:p>
            <a:endParaRPr/>
          </a:p>
        </p:txBody>
      </p:sp>
      <p:sp>
        <p:nvSpPr>
          <p:cNvPr id="8" name="object 8"/>
          <p:cNvSpPr/>
          <p:nvPr/>
        </p:nvSpPr>
        <p:spPr>
          <a:xfrm>
            <a:off x="2016251" y="3087623"/>
            <a:ext cx="786384" cy="13868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016251" y="3087623"/>
            <a:ext cx="786765" cy="139065"/>
          </a:xfrm>
          <a:custGeom>
            <a:avLst/>
            <a:gdLst/>
            <a:ahLst/>
            <a:cxnLst/>
            <a:rect l="l" t="t" r="r" b="b"/>
            <a:pathLst>
              <a:path w="786764" h="139064">
                <a:moveTo>
                  <a:pt x="0" y="138684"/>
                </a:moveTo>
                <a:lnTo>
                  <a:pt x="786384" y="138684"/>
                </a:lnTo>
                <a:lnTo>
                  <a:pt x="786384" y="0"/>
                </a:lnTo>
                <a:lnTo>
                  <a:pt x="0" y="0"/>
                </a:lnTo>
                <a:lnTo>
                  <a:pt x="0" y="138684"/>
                </a:lnTo>
                <a:close/>
              </a:path>
            </a:pathLst>
          </a:custGeom>
          <a:ln w="9144">
            <a:solidFill>
              <a:srgbClr val="000000"/>
            </a:solidFill>
          </a:ln>
        </p:spPr>
        <p:txBody>
          <a:bodyPr wrap="square" lIns="0" tIns="0" rIns="0" bIns="0" rtlCol="0"/>
          <a:lstStyle/>
          <a:p>
            <a:endParaRPr/>
          </a:p>
        </p:txBody>
      </p:sp>
      <p:sp>
        <p:nvSpPr>
          <p:cNvPr id="10" name="object 10"/>
          <p:cNvSpPr/>
          <p:nvPr/>
        </p:nvSpPr>
        <p:spPr>
          <a:xfrm>
            <a:off x="2016251" y="2878835"/>
            <a:ext cx="1053084" cy="21336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016251" y="2878835"/>
            <a:ext cx="1053465" cy="213360"/>
          </a:xfrm>
          <a:custGeom>
            <a:avLst/>
            <a:gdLst/>
            <a:ahLst/>
            <a:cxnLst/>
            <a:rect l="l" t="t" r="r" b="b"/>
            <a:pathLst>
              <a:path w="1053464" h="213360">
                <a:moveTo>
                  <a:pt x="0" y="213360"/>
                </a:moveTo>
                <a:lnTo>
                  <a:pt x="262000" y="0"/>
                </a:lnTo>
                <a:lnTo>
                  <a:pt x="1053084" y="0"/>
                </a:lnTo>
                <a:lnTo>
                  <a:pt x="791083" y="213360"/>
                </a:lnTo>
                <a:lnTo>
                  <a:pt x="0" y="213360"/>
                </a:lnTo>
                <a:close/>
              </a:path>
            </a:pathLst>
          </a:custGeom>
          <a:ln w="9144">
            <a:solidFill>
              <a:srgbClr val="000000"/>
            </a:solidFill>
          </a:ln>
        </p:spPr>
        <p:txBody>
          <a:bodyPr wrap="square" lIns="0" tIns="0" rIns="0" bIns="0" rtlCol="0"/>
          <a:lstStyle/>
          <a:p>
            <a:endParaRPr/>
          </a:p>
        </p:txBody>
      </p:sp>
      <p:sp>
        <p:nvSpPr>
          <p:cNvPr id="12" name="object 12"/>
          <p:cNvSpPr/>
          <p:nvPr/>
        </p:nvSpPr>
        <p:spPr>
          <a:xfrm>
            <a:off x="2801111" y="2872739"/>
            <a:ext cx="268605" cy="356870"/>
          </a:xfrm>
          <a:custGeom>
            <a:avLst/>
            <a:gdLst/>
            <a:ahLst/>
            <a:cxnLst/>
            <a:rect l="l" t="t" r="r" b="b"/>
            <a:pathLst>
              <a:path w="268605" h="356869">
                <a:moveTo>
                  <a:pt x="268224" y="0"/>
                </a:moveTo>
                <a:lnTo>
                  <a:pt x="0" y="219710"/>
                </a:lnTo>
                <a:lnTo>
                  <a:pt x="0" y="356615"/>
                </a:lnTo>
                <a:lnTo>
                  <a:pt x="268224" y="122555"/>
                </a:lnTo>
                <a:lnTo>
                  <a:pt x="268224" y="0"/>
                </a:lnTo>
                <a:close/>
              </a:path>
            </a:pathLst>
          </a:custGeom>
          <a:solidFill>
            <a:srgbClr val="BADFE2"/>
          </a:solidFill>
        </p:spPr>
        <p:txBody>
          <a:bodyPr wrap="square" lIns="0" tIns="0" rIns="0" bIns="0" rtlCol="0"/>
          <a:lstStyle/>
          <a:p>
            <a:endParaRPr/>
          </a:p>
        </p:txBody>
      </p:sp>
      <p:sp>
        <p:nvSpPr>
          <p:cNvPr id="13" name="object 13"/>
          <p:cNvSpPr/>
          <p:nvPr/>
        </p:nvSpPr>
        <p:spPr>
          <a:xfrm>
            <a:off x="2801111" y="2872739"/>
            <a:ext cx="268605" cy="356870"/>
          </a:xfrm>
          <a:custGeom>
            <a:avLst/>
            <a:gdLst/>
            <a:ahLst/>
            <a:cxnLst/>
            <a:rect l="l" t="t" r="r" b="b"/>
            <a:pathLst>
              <a:path w="268605" h="356869">
                <a:moveTo>
                  <a:pt x="0" y="219710"/>
                </a:moveTo>
                <a:lnTo>
                  <a:pt x="0" y="356615"/>
                </a:lnTo>
                <a:lnTo>
                  <a:pt x="268224" y="122555"/>
                </a:lnTo>
                <a:lnTo>
                  <a:pt x="268224" y="0"/>
                </a:lnTo>
                <a:lnTo>
                  <a:pt x="0" y="219710"/>
                </a:lnTo>
                <a:close/>
              </a:path>
            </a:pathLst>
          </a:custGeom>
          <a:ln w="6096">
            <a:solidFill>
              <a:srgbClr val="000000"/>
            </a:solidFill>
          </a:ln>
        </p:spPr>
        <p:txBody>
          <a:bodyPr wrap="square" lIns="0" tIns="0" rIns="0" bIns="0" rtlCol="0"/>
          <a:lstStyle/>
          <a:p>
            <a:endParaRPr/>
          </a:p>
        </p:txBody>
      </p:sp>
      <p:sp>
        <p:nvSpPr>
          <p:cNvPr id="14" name="object 14"/>
          <p:cNvSpPr/>
          <p:nvPr/>
        </p:nvSpPr>
        <p:spPr>
          <a:xfrm>
            <a:off x="2120645" y="2922270"/>
            <a:ext cx="803275" cy="127000"/>
          </a:xfrm>
          <a:custGeom>
            <a:avLst/>
            <a:gdLst/>
            <a:ahLst/>
            <a:cxnLst/>
            <a:rect l="l" t="t" r="r" b="b"/>
            <a:pathLst>
              <a:path w="803275" h="127000">
                <a:moveTo>
                  <a:pt x="0" y="126491"/>
                </a:moveTo>
                <a:lnTo>
                  <a:pt x="106172" y="124459"/>
                </a:lnTo>
                <a:lnTo>
                  <a:pt x="628142" y="0"/>
                </a:lnTo>
                <a:lnTo>
                  <a:pt x="803148" y="0"/>
                </a:lnTo>
              </a:path>
            </a:pathLst>
          </a:custGeom>
          <a:ln w="19811">
            <a:solidFill>
              <a:srgbClr val="000000"/>
            </a:solidFill>
          </a:ln>
        </p:spPr>
        <p:txBody>
          <a:bodyPr wrap="square" lIns="0" tIns="0" rIns="0" bIns="0" rtlCol="0"/>
          <a:lstStyle/>
          <a:p>
            <a:endParaRPr/>
          </a:p>
        </p:txBody>
      </p:sp>
      <p:sp>
        <p:nvSpPr>
          <p:cNvPr id="15" name="object 15"/>
          <p:cNvSpPr/>
          <p:nvPr/>
        </p:nvSpPr>
        <p:spPr>
          <a:xfrm>
            <a:off x="2308098" y="2916173"/>
            <a:ext cx="464820" cy="146685"/>
          </a:xfrm>
          <a:custGeom>
            <a:avLst/>
            <a:gdLst/>
            <a:ahLst/>
            <a:cxnLst/>
            <a:rect l="l" t="t" r="r" b="b"/>
            <a:pathLst>
              <a:path w="464819" h="146685">
                <a:moveTo>
                  <a:pt x="0" y="0"/>
                </a:moveTo>
                <a:lnTo>
                  <a:pt x="106299" y="1524"/>
                </a:lnTo>
                <a:lnTo>
                  <a:pt x="309371" y="146303"/>
                </a:lnTo>
                <a:lnTo>
                  <a:pt x="464819" y="146303"/>
                </a:lnTo>
              </a:path>
            </a:pathLst>
          </a:custGeom>
          <a:ln w="19812">
            <a:solidFill>
              <a:srgbClr val="000000"/>
            </a:solidFill>
          </a:ln>
        </p:spPr>
        <p:txBody>
          <a:bodyPr wrap="square" lIns="0" tIns="0" rIns="0" bIns="0" rtlCol="0"/>
          <a:lstStyle/>
          <a:p>
            <a:endParaRPr/>
          </a:p>
        </p:txBody>
      </p:sp>
      <p:sp>
        <p:nvSpPr>
          <p:cNvPr id="16" name="object 16"/>
          <p:cNvSpPr/>
          <p:nvPr/>
        </p:nvSpPr>
        <p:spPr>
          <a:xfrm>
            <a:off x="1107947" y="2945892"/>
            <a:ext cx="1062355" cy="0"/>
          </a:xfrm>
          <a:custGeom>
            <a:avLst/>
            <a:gdLst/>
            <a:ahLst/>
            <a:cxnLst/>
            <a:rect l="l" t="t" r="r" b="b"/>
            <a:pathLst>
              <a:path w="1062355">
                <a:moveTo>
                  <a:pt x="1062228" y="0"/>
                </a:moveTo>
                <a:lnTo>
                  <a:pt x="0" y="0"/>
                </a:lnTo>
              </a:path>
            </a:pathLst>
          </a:custGeom>
          <a:ln w="9144">
            <a:solidFill>
              <a:srgbClr val="000000"/>
            </a:solidFill>
          </a:ln>
        </p:spPr>
        <p:txBody>
          <a:bodyPr wrap="square" lIns="0" tIns="0" rIns="0" bIns="0" rtlCol="0"/>
          <a:lstStyle/>
          <a:p>
            <a:endParaRPr/>
          </a:p>
        </p:txBody>
      </p:sp>
      <p:sp>
        <p:nvSpPr>
          <p:cNvPr id="17" name="object 17"/>
          <p:cNvSpPr/>
          <p:nvPr/>
        </p:nvSpPr>
        <p:spPr>
          <a:xfrm>
            <a:off x="2389632" y="2328672"/>
            <a:ext cx="0" cy="536575"/>
          </a:xfrm>
          <a:custGeom>
            <a:avLst/>
            <a:gdLst/>
            <a:ahLst/>
            <a:cxnLst/>
            <a:rect l="l" t="t" r="r" b="b"/>
            <a:pathLst>
              <a:path h="536575">
                <a:moveTo>
                  <a:pt x="0" y="536448"/>
                </a:moveTo>
                <a:lnTo>
                  <a:pt x="0" y="0"/>
                </a:lnTo>
              </a:path>
            </a:pathLst>
          </a:custGeom>
          <a:ln w="9144">
            <a:solidFill>
              <a:srgbClr val="000000"/>
            </a:solidFill>
          </a:ln>
        </p:spPr>
        <p:txBody>
          <a:bodyPr wrap="square" lIns="0" tIns="0" rIns="0" bIns="0" rtlCol="0"/>
          <a:lstStyle/>
          <a:p>
            <a:endParaRPr/>
          </a:p>
        </p:txBody>
      </p:sp>
      <p:sp>
        <p:nvSpPr>
          <p:cNvPr id="18" name="object 18"/>
          <p:cNvSpPr/>
          <p:nvPr/>
        </p:nvSpPr>
        <p:spPr>
          <a:xfrm>
            <a:off x="2139695" y="1958339"/>
            <a:ext cx="637032" cy="545591"/>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089404" y="1876044"/>
            <a:ext cx="873252" cy="188975"/>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2746248" y="1231391"/>
            <a:ext cx="617220" cy="388620"/>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2772092" y="1654083"/>
            <a:ext cx="517078" cy="292191"/>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2939795" y="1389888"/>
            <a:ext cx="419100" cy="368808"/>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3019044" y="1383791"/>
            <a:ext cx="347471" cy="371856"/>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941320" y="1382267"/>
            <a:ext cx="96520" cy="280670"/>
          </a:xfrm>
          <a:custGeom>
            <a:avLst/>
            <a:gdLst/>
            <a:ahLst/>
            <a:cxnLst/>
            <a:rect l="l" t="t" r="r" b="b"/>
            <a:pathLst>
              <a:path w="96519" h="280669">
                <a:moveTo>
                  <a:pt x="79248" y="0"/>
                </a:moveTo>
                <a:lnTo>
                  <a:pt x="0" y="276860"/>
                </a:lnTo>
                <a:lnTo>
                  <a:pt x="15621" y="280416"/>
                </a:lnTo>
                <a:lnTo>
                  <a:pt x="96012" y="7493"/>
                </a:lnTo>
                <a:lnTo>
                  <a:pt x="79248" y="0"/>
                </a:lnTo>
                <a:close/>
              </a:path>
            </a:pathLst>
          </a:custGeom>
          <a:solidFill>
            <a:srgbClr val="000099"/>
          </a:solidFill>
        </p:spPr>
        <p:txBody>
          <a:bodyPr wrap="square" lIns="0" tIns="0" rIns="0" bIns="0" rtlCol="0"/>
          <a:lstStyle/>
          <a:p>
            <a:endParaRPr/>
          </a:p>
        </p:txBody>
      </p:sp>
      <p:sp>
        <p:nvSpPr>
          <p:cNvPr id="25" name="object 25"/>
          <p:cNvSpPr/>
          <p:nvPr/>
        </p:nvSpPr>
        <p:spPr>
          <a:xfrm>
            <a:off x="2939795" y="1647444"/>
            <a:ext cx="354234" cy="109727"/>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3272028" y="1435608"/>
            <a:ext cx="96520" cy="323215"/>
          </a:xfrm>
          <a:custGeom>
            <a:avLst/>
            <a:gdLst/>
            <a:ahLst/>
            <a:cxnLst/>
            <a:rect l="l" t="t" r="r" b="b"/>
            <a:pathLst>
              <a:path w="96520" h="323214">
                <a:moveTo>
                  <a:pt x="96012" y="0"/>
                </a:moveTo>
                <a:lnTo>
                  <a:pt x="92710" y="0"/>
                </a:lnTo>
                <a:lnTo>
                  <a:pt x="0" y="320801"/>
                </a:lnTo>
                <a:lnTo>
                  <a:pt x="10287" y="323088"/>
                </a:lnTo>
                <a:lnTo>
                  <a:pt x="96012" y="0"/>
                </a:lnTo>
                <a:close/>
              </a:path>
            </a:pathLst>
          </a:custGeom>
          <a:solidFill>
            <a:srgbClr val="4D4D4D"/>
          </a:solidFill>
        </p:spPr>
        <p:txBody>
          <a:bodyPr wrap="square" lIns="0" tIns="0" rIns="0" bIns="0" rtlCol="0"/>
          <a:lstStyle/>
          <a:p>
            <a:endParaRPr/>
          </a:p>
        </p:txBody>
      </p:sp>
      <p:sp>
        <p:nvSpPr>
          <p:cNvPr id="27" name="object 27"/>
          <p:cNvSpPr/>
          <p:nvPr/>
        </p:nvSpPr>
        <p:spPr>
          <a:xfrm>
            <a:off x="2939795" y="1662683"/>
            <a:ext cx="339852" cy="106679"/>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2935223" y="1776983"/>
            <a:ext cx="114300" cy="64135"/>
          </a:xfrm>
          <a:custGeom>
            <a:avLst/>
            <a:gdLst/>
            <a:ahLst/>
            <a:cxnLst/>
            <a:rect l="l" t="t" r="r" b="b"/>
            <a:pathLst>
              <a:path w="114300" h="64135">
                <a:moveTo>
                  <a:pt x="44576" y="0"/>
                </a:moveTo>
                <a:lnTo>
                  <a:pt x="0" y="35813"/>
                </a:lnTo>
                <a:lnTo>
                  <a:pt x="71374" y="64007"/>
                </a:lnTo>
                <a:lnTo>
                  <a:pt x="114300" y="24256"/>
                </a:lnTo>
                <a:lnTo>
                  <a:pt x="44576" y="0"/>
                </a:lnTo>
                <a:close/>
              </a:path>
            </a:pathLst>
          </a:custGeom>
          <a:solidFill>
            <a:srgbClr val="000099"/>
          </a:solidFill>
        </p:spPr>
        <p:txBody>
          <a:bodyPr wrap="square" lIns="0" tIns="0" rIns="0" bIns="0" rtlCol="0"/>
          <a:lstStyle/>
          <a:p>
            <a:endParaRPr/>
          </a:p>
        </p:txBody>
      </p:sp>
      <p:sp>
        <p:nvSpPr>
          <p:cNvPr id="29" name="object 29"/>
          <p:cNvSpPr/>
          <p:nvPr/>
        </p:nvSpPr>
        <p:spPr>
          <a:xfrm>
            <a:off x="2936748" y="1778507"/>
            <a:ext cx="111251" cy="60959"/>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2945892" y="1802892"/>
            <a:ext cx="38100" cy="18415"/>
          </a:xfrm>
          <a:custGeom>
            <a:avLst/>
            <a:gdLst/>
            <a:ahLst/>
            <a:cxnLst/>
            <a:rect l="l" t="t" r="r" b="b"/>
            <a:pathLst>
              <a:path w="38100" h="18414">
                <a:moveTo>
                  <a:pt x="11049" y="0"/>
                </a:moveTo>
                <a:lnTo>
                  <a:pt x="0" y="8000"/>
                </a:lnTo>
                <a:lnTo>
                  <a:pt x="27050" y="18287"/>
                </a:lnTo>
                <a:lnTo>
                  <a:pt x="38100" y="9144"/>
                </a:lnTo>
                <a:lnTo>
                  <a:pt x="11049" y="0"/>
                </a:lnTo>
                <a:close/>
              </a:path>
            </a:pathLst>
          </a:custGeom>
          <a:solidFill>
            <a:srgbClr val="4F81BC"/>
          </a:solidFill>
        </p:spPr>
        <p:txBody>
          <a:bodyPr wrap="square" lIns="0" tIns="0" rIns="0" bIns="0" rtlCol="0"/>
          <a:lstStyle/>
          <a:p>
            <a:endParaRPr/>
          </a:p>
        </p:txBody>
      </p:sp>
      <p:sp>
        <p:nvSpPr>
          <p:cNvPr id="31" name="object 31"/>
          <p:cNvSpPr/>
          <p:nvPr/>
        </p:nvSpPr>
        <p:spPr>
          <a:xfrm>
            <a:off x="2944367" y="1810511"/>
            <a:ext cx="29209" cy="12700"/>
          </a:xfrm>
          <a:custGeom>
            <a:avLst/>
            <a:gdLst/>
            <a:ahLst/>
            <a:cxnLst/>
            <a:rect l="l" t="t" r="r" b="b"/>
            <a:pathLst>
              <a:path w="29210" h="12700">
                <a:moveTo>
                  <a:pt x="1777" y="0"/>
                </a:moveTo>
                <a:lnTo>
                  <a:pt x="0" y="1777"/>
                </a:lnTo>
                <a:lnTo>
                  <a:pt x="26924" y="12191"/>
                </a:lnTo>
                <a:lnTo>
                  <a:pt x="28956" y="10287"/>
                </a:lnTo>
                <a:lnTo>
                  <a:pt x="1777" y="0"/>
                </a:lnTo>
                <a:close/>
              </a:path>
            </a:pathLst>
          </a:custGeom>
          <a:solidFill>
            <a:srgbClr val="000099"/>
          </a:solidFill>
        </p:spPr>
        <p:txBody>
          <a:bodyPr wrap="square" lIns="0" tIns="0" rIns="0" bIns="0" rtlCol="0"/>
          <a:lstStyle/>
          <a:p>
            <a:endParaRPr/>
          </a:p>
        </p:txBody>
      </p:sp>
      <p:sp>
        <p:nvSpPr>
          <p:cNvPr id="32" name="object 32"/>
          <p:cNvSpPr/>
          <p:nvPr/>
        </p:nvSpPr>
        <p:spPr>
          <a:xfrm>
            <a:off x="2977895" y="1815083"/>
            <a:ext cx="40005" cy="20320"/>
          </a:xfrm>
          <a:custGeom>
            <a:avLst/>
            <a:gdLst/>
            <a:ahLst/>
            <a:cxnLst/>
            <a:rect l="l" t="t" r="r" b="b"/>
            <a:pathLst>
              <a:path w="40005" h="20319">
                <a:moveTo>
                  <a:pt x="10922" y="0"/>
                </a:moveTo>
                <a:lnTo>
                  <a:pt x="0" y="8889"/>
                </a:lnTo>
                <a:lnTo>
                  <a:pt x="28067" y="19812"/>
                </a:lnTo>
                <a:lnTo>
                  <a:pt x="39624" y="10160"/>
                </a:lnTo>
                <a:lnTo>
                  <a:pt x="10922" y="0"/>
                </a:lnTo>
                <a:close/>
              </a:path>
            </a:pathLst>
          </a:custGeom>
          <a:solidFill>
            <a:srgbClr val="4F81BC"/>
          </a:solidFill>
        </p:spPr>
        <p:txBody>
          <a:bodyPr wrap="square" lIns="0" tIns="0" rIns="0" bIns="0" rtlCol="0"/>
          <a:lstStyle/>
          <a:p>
            <a:endParaRPr/>
          </a:p>
        </p:txBody>
      </p:sp>
      <p:sp>
        <p:nvSpPr>
          <p:cNvPr id="33" name="object 33"/>
          <p:cNvSpPr/>
          <p:nvPr/>
        </p:nvSpPr>
        <p:spPr>
          <a:xfrm>
            <a:off x="2976372" y="1824227"/>
            <a:ext cx="29209" cy="12700"/>
          </a:xfrm>
          <a:custGeom>
            <a:avLst/>
            <a:gdLst/>
            <a:ahLst/>
            <a:cxnLst/>
            <a:rect l="l" t="t" r="r" b="b"/>
            <a:pathLst>
              <a:path w="29210" h="12700">
                <a:moveTo>
                  <a:pt x="1777" y="0"/>
                </a:moveTo>
                <a:lnTo>
                  <a:pt x="0" y="1777"/>
                </a:lnTo>
                <a:lnTo>
                  <a:pt x="26923" y="12192"/>
                </a:lnTo>
                <a:lnTo>
                  <a:pt x="28955" y="10287"/>
                </a:lnTo>
                <a:lnTo>
                  <a:pt x="1777" y="0"/>
                </a:lnTo>
                <a:close/>
              </a:path>
            </a:pathLst>
          </a:custGeom>
          <a:solidFill>
            <a:srgbClr val="000099"/>
          </a:solidFill>
        </p:spPr>
        <p:txBody>
          <a:bodyPr wrap="square" lIns="0" tIns="0" rIns="0" bIns="0" rtlCol="0"/>
          <a:lstStyle/>
          <a:p>
            <a:endParaRPr/>
          </a:p>
        </p:txBody>
      </p:sp>
      <p:sp>
        <p:nvSpPr>
          <p:cNvPr id="34" name="object 34"/>
          <p:cNvSpPr/>
          <p:nvPr/>
        </p:nvSpPr>
        <p:spPr>
          <a:xfrm>
            <a:off x="3131820" y="1786127"/>
            <a:ext cx="139065" cy="140335"/>
          </a:xfrm>
          <a:custGeom>
            <a:avLst/>
            <a:gdLst/>
            <a:ahLst/>
            <a:cxnLst/>
            <a:rect l="l" t="t" r="r" b="b"/>
            <a:pathLst>
              <a:path w="139064" h="140335">
                <a:moveTo>
                  <a:pt x="138683" y="0"/>
                </a:moveTo>
                <a:lnTo>
                  <a:pt x="381" y="130683"/>
                </a:lnTo>
                <a:lnTo>
                  <a:pt x="0" y="140208"/>
                </a:lnTo>
                <a:lnTo>
                  <a:pt x="138303" y="10668"/>
                </a:lnTo>
                <a:lnTo>
                  <a:pt x="138683" y="0"/>
                </a:lnTo>
                <a:close/>
              </a:path>
            </a:pathLst>
          </a:custGeom>
          <a:solidFill>
            <a:srgbClr val="000099"/>
          </a:solidFill>
        </p:spPr>
        <p:txBody>
          <a:bodyPr wrap="square" lIns="0" tIns="0" rIns="0" bIns="0" rtlCol="0"/>
          <a:lstStyle/>
          <a:p>
            <a:endParaRPr/>
          </a:p>
        </p:txBody>
      </p:sp>
      <p:sp>
        <p:nvSpPr>
          <p:cNvPr id="35" name="object 35"/>
          <p:cNvSpPr/>
          <p:nvPr/>
        </p:nvSpPr>
        <p:spPr>
          <a:xfrm>
            <a:off x="2776727" y="1798320"/>
            <a:ext cx="355600" cy="128270"/>
          </a:xfrm>
          <a:custGeom>
            <a:avLst/>
            <a:gdLst/>
            <a:ahLst/>
            <a:cxnLst/>
            <a:rect l="l" t="t" r="r" b="b"/>
            <a:pathLst>
              <a:path w="355600" h="128269">
                <a:moveTo>
                  <a:pt x="5080" y="0"/>
                </a:moveTo>
                <a:lnTo>
                  <a:pt x="889" y="0"/>
                </a:lnTo>
                <a:lnTo>
                  <a:pt x="0" y="4190"/>
                </a:lnTo>
                <a:lnTo>
                  <a:pt x="354711" y="128015"/>
                </a:lnTo>
                <a:lnTo>
                  <a:pt x="355092" y="120014"/>
                </a:lnTo>
                <a:lnTo>
                  <a:pt x="5080" y="0"/>
                </a:lnTo>
                <a:close/>
              </a:path>
            </a:pathLst>
          </a:custGeom>
          <a:solidFill>
            <a:srgbClr val="000099"/>
          </a:solidFill>
        </p:spPr>
        <p:txBody>
          <a:bodyPr wrap="square" lIns="0" tIns="0" rIns="0" bIns="0" rtlCol="0"/>
          <a:lstStyle/>
          <a:p>
            <a:endParaRPr/>
          </a:p>
        </p:txBody>
      </p:sp>
      <p:sp>
        <p:nvSpPr>
          <p:cNvPr id="36" name="object 36"/>
          <p:cNvSpPr/>
          <p:nvPr/>
        </p:nvSpPr>
        <p:spPr>
          <a:xfrm>
            <a:off x="2776727" y="1668779"/>
            <a:ext cx="166116" cy="131064"/>
          </a:xfrm>
          <a:prstGeom prst="rect">
            <a:avLst/>
          </a:prstGeom>
          <a:blipFill>
            <a:blip r:embed="rId13" cstate="print"/>
            <a:stretch>
              <a:fillRect/>
            </a:stretch>
          </a:blipFill>
        </p:spPr>
        <p:txBody>
          <a:bodyPr wrap="square" lIns="0" tIns="0" rIns="0" bIns="0" rtlCol="0"/>
          <a:lstStyle/>
          <a:p>
            <a:endParaRPr/>
          </a:p>
        </p:txBody>
      </p:sp>
      <p:sp>
        <p:nvSpPr>
          <p:cNvPr id="37" name="object 37"/>
          <p:cNvSpPr/>
          <p:nvPr/>
        </p:nvSpPr>
        <p:spPr>
          <a:xfrm>
            <a:off x="2787395" y="1780032"/>
            <a:ext cx="338455" cy="123825"/>
          </a:xfrm>
          <a:custGeom>
            <a:avLst/>
            <a:gdLst/>
            <a:ahLst/>
            <a:cxnLst/>
            <a:rect l="l" t="t" r="r" b="b"/>
            <a:pathLst>
              <a:path w="338455" h="123825">
                <a:moveTo>
                  <a:pt x="4826" y="0"/>
                </a:moveTo>
                <a:lnTo>
                  <a:pt x="762" y="0"/>
                </a:lnTo>
                <a:lnTo>
                  <a:pt x="0" y="4063"/>
                </a:lnTo>
                <a:lnTo>
                  <a:pt x="337947" y="123443"/>
                </a:lnTo>
                <a:lnTo>
                  <a:pt x="338328" y="115823"/>
                </a:lnTo>
                <a:lnTo>
                  <a:pt x="4826" y="0"/>
                </a:lnTo>
                <a:close/>
              </a:path>
            </a:pathLst>
          </a:custGeom>
          <a:solidFill>
            <a:srgbClr val="000099"/>
          </a:solidFill>
        </p:spPr>
        <p:txBody>
          <a:bodyPr wrap="square" lIns="0" tIns="0" rIns="0" bIns="0" rtlCol="0"/>
          <a:lstStyle/>
          <a:p>
            <a:endParaRPr/>
          </a:p>
        </p:txBody>
      </p:sp>
      <p:sp>
        <p:nvSpPr>
          <p:cNvPr id="38" name="object 38"/>
          <p:cNvSpPr/>
          <p:nvPr/>
        </p:nvSpPr>
        <p:spPr>
          <a:xfrm>
            <a:off x="3125723" y="1770888"/>
            <a:ext cx="137160" cy="128270"/>
          </a:xfrm>
          <a:custGeom>
            <a:avLst/>
            <a:gdLst/>
            <a:ahLst/>
            <a:cxnLst/>
            <a:rect l="l" t="t" r="r" b="b"/>
            <a:pathLst>
              <a:path w="137160" h="128269">
                <a:moveTo>
                  <a:pt x="137033" y="0"/>
                </a:moveTo>
                <a:lnTo>
                  <a:pt x="0" y="123825"/>
                </a:lnTo>
                <a:lnTo>
                  <a:pt x="381" y="128015"/>
                </a:lnTo>
                <a:lnTo>
                  <a:pt x="1905" y="128015"/>
                </a:lnTo>
                <a:lnTo>
                  <a:pt x="137160" y="8000"/>
                </a:lnTo>
                <a:lnTo>
                  <a:pt x="137033" y="0"/>
                </a:lnTo>
                <a:close/>
              </a:path>
            </a:pathLst>
          </a:custGeom>
          <a:solidFill>
            <a:srgbClr val="000099"/>
          </a:solidFill>
        </p:spPr>
        <p:txBody>
          <a:bodyPr wrap="square" lIns="0" tIns="0" rIns="0" bIns="0" rtlCol="0"/>
          <a:lstStyle/>
          <a:p>
            <a:endParaRPr/>
          </a:p>
        </p:txBody>
      </p:sp>
      <p:sp>
        <p:nvSpPr>
          <p:cNvPr id="39" name="object 39"/>
          <p:cNvSpPr/>
          <p:nvPr/>
        </p:nvSpPr>
        <p:spPr>
          <a:xfrm>
            <a:off x="1216152" y="1511808"/>
            <a:ext cx="562356" cy="342900"/>
          </a:xfrm>
          <a:prstGeom prst="rect">
            <a:avLst/>
          </a:prstGeom>
          <a:blipFill>
            <a:blip r:embed="rId14" cstate="print"/>
            <a:stretch>
              <a:fillRect/>
            </a:stretch>
          </a:blipFill>
        </p:spPr>
        <p:txBody>
          <a:bodyPr wrap="square" lIns="0" tIns="0" rIns="0" bIns="0" rtlCol="0"/>
          <a:lstStyle/>
          <a:p>
            <a:endParaRPr/>
          </a:p>
        </p:txBody>
      </p:sp>
      <p:sp>
        <p:nvSpPr>
          <p:cNvPr id="40" name="object 40"/>
          <p:cNvSpPr/>
          <p:nvPr/>
        </p:nvSpPr>
        <p:spPr>
          <a:xfrm>
            <a:off x="1239494" y="1884909"/>
            <a:ext cx="470697" cy="259104"/>
          </a:xfrm>
          <a:prstGeom prst="rect">
            <a:avLst/>
          </a:prstGeom>
          <a:blipFill>
            <a:blip r:embed="rId15" cstate="print"/>
            <a:stretch>
              <a:fillRect/>
            </a:stretch>
          </a:blipFill>
        </p:spPr>
        <p:txBody>
          <a:bodyPr wrap="square" lIns="0" tIns="0" rIns="0" bIns="0" rtlCol="0"/>
          <a:lstStyle/>
          <a:p>
            <a:endParaRPr/>
          </a:p>
        </p:txBody>
      </p:sp>
      <p:sp>
        <p:nvSpPr>
          <p:cNvPr id="41" name="object 41"/>
          <p:cNvSpPr/>
          <p:nvPr/>
        </p:nvSpPr>
        <p:spPr>
          <a:xfrm>
            <a:off x="1392936" y="1650492"/>
            <a:ext cx="381000" cy="327660"/>
          </a:xfrm>
          <a:prstGeom prst="rect">
            <a:avLst/>
          </a:prstGeom>
          <a:blipFill>
            <a:blip r:embed="rId16" cstate="print"/>
            <a:stretch>
              <a:fillRect/>
            </a:stretch>
          </a:blipFill>
        </p:spPr>
        <p:txBody>
          <a:bodyPr wrap="square" lIns="0" tIns="0" rIns="0" bIns="0" rtlCol="0"/>
          <a:lstStyle/>
          <a:p>
            <a:endParaRPr/>
          </a:p>
        </p:txBody>
      </p:sp>
      <p:sp>
        <p:nvSpPr>
          <p:cNvPr id="42" name="object 42"/>
          <p:cNvSpPr/>
          <p:nvPr/>
        </p:nvSpPr>
        <p:spPr>
          <a:xfrm>
            <a:off x="1464563" y="1645920"/>
            <a:ext cx="315468" cy="329183"/>
          </a:xfrm>
          <a:prstGeom prst="rect">
            <a:avLst/>
          </a:prstGeom>
          <a:blipFill>
            <a:blip r:embed="rId17" cstate="print"/>
            <a:stretch>
              <a:fillRect/>
            </a:stretch>
          </a:blipFill>
        </p:spPr>
        <p:txBody>
          <a:bodyPr wrap="square" lIns="0" tIns="0" rIns="0" bIns="0" rtlCol="0"/>
          <a:lstStyle/>
          <a:p>
            <a:endParaRPr/>
          </a:p>
        </p:txBody>
      </p:sp>
      <p:sp>
        <p:nvSpPr>
          <p:cNvPr id="43" name="object 43"/>
          <p:cNvSpPr/>
          <p:nvPr/>
        </p:nvSpPr>
        <p:spPr>
          <a:xfrm>
            <a:off x="1392936" y="1644395"/>
            <a:ext cx="88900" cy="248920"/>
          </a:xfrm>
          <a:custGeom>
            <a:avLst/>
            <a:gdLst/>
            <a:ahLst/>
            <a:cxnLst/>
            <a:rect l="l" t="t" r="r" b="b"/>
            <a:pathLst>
              <a:path w="88900" h="248919">
                <a:moveTo>
                  <a:pt x="72897" y="0"/>
                </a:moveTo>
                <a:lnTo>
                  <a:pt x="0" y="245237"/>
                </a:lnTo>
                <a:lnTo>
                  <a:pt x="14350" y="248412"/>
                </a:lnTo>
                <a:lnTo>
                  <a:pt x="88391" y="6730"/>
                </a:lnTo>
                <a:lnTo>
                  <a:pt x="72897" y="0"/>
                </a:lnTo>
                <a:close/>
              </a:path>
            </a:pathLst>
          </a:custGeom>
          <a:solidFill>
            <a:srgbClr val="000099"/>
          </a:solidFill>
        </p:spPr>
        <p:txBody>
          <a:bodyPr wrap="square" lIns="0" tIns="0" rIns="0" bIns="0" rtlCol="0"/>
          <a:lstStyle/>
          <a:p>
            <a:endParaRPr/>
          </a:p>
        </p:txBody>
      </p:sp>
      <p:sp>
        <p:nvSpPr>
          <p:cNvPr id="44" name="object 44"/>
          <p:cNvSpPr/>
          <p:nvPr/>
        </p:nvSpPr>
        <p:spPr>
          <a:xfrm>
            <a:off x="1392936" y="1879092"/>
            <a:ext cx="321643" cy="97536"/>
          </a:xfrm>
          <a:prstGeom prst="rect">
            <a:avLst/>
          </a:prstGeom>
          <a:blipFill>
            <a:blip r:embed="rId18" cstate="print"/>
            <a:stretch>
              <a:fillRect/>
            </a:stretch>
          </a:blipFill>
        </p:spPr>
        <p:txBody>
          <a:bodyPr wrap="square" lIns="0" tIns="0" rIns="0" bIns="0" rtlCol="0"/>
          <a:lstStyle/>
          <a:p>
            <a:endParaRPr/>
          </a:p>
        </p:txBody>
      </p:sp>
      <p:sp>
        <p:nvSpPr>
          <p:cNvPr id="45" name="object 45"/>
          <p:cNvSpPr/>
          <p:nvPr/>
        </p:nvSpPr>
        <p:spPr>
          <a:xfrm>
            <a:off x="1694688" y="1691639"/>
            <a:ext cx="88900" cy="287020"/>
          </a:xfrm>
          <a:custGeom>
            <a:avLst/>
            <a:gdLst/>
            <a:ahLst/>
            <a:cxnLst/>
            <a:rect l="l" t="t" r="r" b="b"/>
            <a:pathLst>
              <a:path w="88900" h="287019">
                <a:moveTo>
                  <a:pt x="88392" y="0"/>
                </a:moveTo>
                <a:lnTo>
                  <a:pt x="85343" y="0"/>
                </a:lnTo>
                <a:lnTo>
                  <a:pt x="0" y="284480"/>
                </a:lnTo>
                <a:lnTo>
                  <a:pt x="9398" y="286512"/>
                </a:lnTo>
                <a:lnTo>
                  <a:pt x="88392" y="0"/>
                </a:lnTo>
                <a:close/>
              </a:path>
            </a:pathLst>
          </a:custGeom>
          <a:solidFill>
            <a:srgbClr val="4D4D4D"/>
          </a:solidFill>
        </p:spPr>
        <p:txBody>
          <a:bodyPr wrap="square" lIns="0" tIns="0" rIns="0" bIns="0" rtlCol="0"/>
          <a:lstStyle/>
          <a:p>
            <a:endParaRPr/>
          </a:p>
        </p:txBody>
      </p:sp>
      <p:sp>
        <p:nvSpPr>
          <p:cNvPr id="46" name="object 46"/>
          <p:cNvSpPr/>
          <p:nvPr/>
        </p:nvSpPr>
        <p:spPr>
          <a:xfrm>
            <a:off x="1392936" y="1892807"/>
            <a:ext cx="307847" cy="94487"/>
          </a:xfrm>
          <a:prstGeom prst="rect">
            <a:avLst/>
          </a:prstGeom>
          <a:blipFill>
            <a:blip r:embed="rId19" cstate="print"/>
            <a:stretch>
              <a:fillRect/>
            </a:stretch>
          </a:blipFill>
        </p:spPr>
        <p:txBody>
          <a:bodyPr wrap="square" lIns="0" tIns="0" rIns="0" bIns="0" rtlCol="0"/>
          <a:lstStyle/>
          <a:p>
            <a:endParaRPr/>
          </a:p>
        </p:txBody>
      </p:sp>
      <p:sp>
        <p:nvSpPr>
          <p:cNvPr id="47" name="object 47"/>
          <p:cNvSpPr/>
          <p:nvPr/>
        </p:nvSpPr>
        <p:spPr>
          <a:xfrm>
            <a:off x="1388363" y="1993392"/>
            <a:ext cx="104139" cy="58419"/>
          </a:xfrm>
          <a:custGeom>
            <a:avLst/>
            <a:gdLst/>
            <a:ahLst/>
            <a:cxnLst/>
            <a:rect l="l" t="t" r="r" b="b"/>
            <a:pathLst>
              <a:path w="104140" h="58419">
                <a:moveTo>
                  <a:pt x="40386" y="0"/>
                </a:moveTo>
                <a:lnTo>
                  <a:pt x="0" y="32385"/>
                </a:lnTo>
                <a:lnTo>
                  <a:pt x="64770" y="57912"/>
                </a:lnTo>
                <a:lnTo>
                  <a:pt x="103632" y="21971"/>
                </a:lnTo>
                <a:lnTo>
                  <a:pt x="40386" y="0"/>
                </a:lnTo>
                <a:close/>
              </a:path>
            </a:pathLst>
          </a:custGeom>
          <a:solidFill>
            <a:srgbClr val="000099"/>
          </a:solidFill>
        </p:spPr>
        <p:txBody>
          <a:bodyPr wrap="square" lIns="0" tIns="0" rIns="0" bIns="0" rtlCol="0"/>
          <a:lstStyle/>
          <a:p>
            <a:endParaRPr/>
          </a:p>
        </p:txBody>
      </p:sp>
      <p:sp>
        <p:nvSpPr>
          <p:cNvPr id="48" name="object 48"/>
          <p:cNvSpPr/>
          <p:nvPr/>
        </p:nvSpPr>
        <p:spPr>
          <a:xfrm>
            <a:off x="1389888" y="1994916"/>
            <a:ext cx="100584" cy="54863"/>
          </a:xfrm>
          <a:prstGeom prst="rect">
            <a:avLst/>
          </a:prstGeom>
          <a:blipFill>
            <a:blip r:embed="rId20" cstate="print"/>
            <a:stretch>
              <a:fillRect/>
            </a:stretch>
          </a:blipFill>
        </p:spPr>
        <p:txBody>
          <a:bodyPr wrap="square" lIns="0" tIns="0" rIns="0" bIns="0" rtlCol="0"/>
          <a:lstStyle/>
          <a:p>
            <a:endParaRPr/>
          </a:p>
        </p:txBody>
      </p:sp>
      <p:sp>
        <p:nvSpPr>
          <p:cNvPr id="49" name="object 49"/>
          <p:cNvSpPr/>
          <p:nvPr/>
        </p:nvSpPr>
        <p:spPr>
          <a:xfrm>
            <a:off x="1397508" y="2016251"/>
            <a:ext cx="35560" cy="17145"/>
          </a:xfrm>
          <a:custGeom>
            <a:avLst/>
            <a:gdLst/>
            <a:ahLst/>
            <a:cxnLst/>
            <a:rect l="l" t="t" r="r" b="b"/>
            <a:pathLst>
              <a:path w="35559" h="17144">
                <a:moveTo>
                  <a:pt x="10159" y="0"/>
                </a:moveTo>
                <a:lnTo>
                  <a:pt x="0" y="7365"/>
                </a:lnTo>
                <a:lnTo>
                  <a:pt x="24891" y="16763"/>
                </a:lnTo>
                <a:lnTo>
                  <a:pt x="35051" y="8382"/>
                </a:lnTo>
                <a:lnTo>
                  <a:pt x="10159" y="0"/>
                </a:lnTo>
                <a:close/>
              </a:path>
            </a:pathLst>
          </a:custGeom>
          <a:solidFill>
            <a:srgbClr val="4F81BC"/>
          </a:solidFill>
        </p:spPr>
        <p:txBody>
          <a:bodyPr wrap="square" lIns="0" tIns="0" rIns="0" bIns="0" rtlCol="0"/>
          <a:lstStyle/>
          <a:p>
            <a:endParaRPr/>
          </a:p>
        </p:txBody>
      </p:sp>
      <p:sp>
        <p:nvSpPr>
          <p:cNvPr id="50" name="object 50"/>
          <p:cNvSpPr/>
          <p:nvPr/>
        </p:nvSpPr>
        <p:spPr>
          <a:xfrm>
            <a:off x="1395983" y="2023872"/>
            <a:ext cx="27940" cy="10795"/>
          </a:xfrm>
          <a:custGeom>
            <a:avLst/>
            <a:gdLst/>
            <a:ahLst/>
            <a:cxnLst/>
            <a:rect l="l" t="t" r="r" b="b"/>
            <a:pathLst>
              <a:path w="27940" h="10794">
                <a:moveTo>
                  <a:pt x="1650" y="0"/>
                </a:moveTo>
                <a:lnTo>
                  <a:pt x="0" y="1524"/>
                </a:lnTo>
                <a:lnTo>
                  <a:pt x="25400" y="10667"/>
                </a:lnTo>
                <a:lnTo>
                  <a:pt x="27431" y="9016"/>
                </a:lnTo>
                <a:lnTo>
                  <a:pt x="1650" y="0"/>
                </a:lnTo>
                <a:close/>
              </a:path>
            </a:pathLst>
          </a:custGeom>
          <a:solidFill>
            <a:srgbClr val="000099"/>
          </a:solidFill>
        </p:spPr>
        <p:txBody>
          <a:bodyPr wrap="square" lIns="0" tIns="0" rIns="0" bIns="0" rtlCol="0"/>
          <a:lstStyle/>
          <a:p>
            <a:endParaRPr/>
          </a:p>
        </p:txBody>
      </p:sp>
      <p:sp>
        <p:nvSpPr>
          <p:cNvPr id="51" name="object 51"/>
          <p:cNvSpPr/>
          <p:nvPr/>
        </p:nvSpPr>
        <p:spPr>
          <a:xfrm>
            <a:off x="1426463" y="2026920"/>
            <a:ext cx="36830" cy="18415"/>
          </a:xfrm>
          <a:custGeom>
            <a:avLst/>
            <a:gdLst/>
            <a:ahLst/>
            <a:cxnLst/>
            <a:rect l="l" t="t" r="r" b="b"/>
            <a:pathLst>
              <a:path w="36830" h="18414">
                <a:moveTo>
                  <a:pt x="10033" y="0"/>
                </a:moveTo>
                <a:lnTo>
                  <a:pt x="0" y="8254"/>
                </a:lnTo>
                <a:lnTo>
                  <a:pt x="25908" y="18287"/>
                </a:lnTo>
                <a:lnTo>
                  <a:pt x="36576" y="9270"/>
                </a:lnTo>
                <a:lnTo>
                  <a:pt x="10033" y="0"/>
                </a:lnTo>
                <a:close/>
              </a:path>
            </a:pathLst>
          </a:custGeom>
          <a:solidFill>
            <a:srgbClr val="4F81BC"/>
          </a:solidFill>
        </p:spPr>
        <p:txBody>
          <a:bodyPr wrap="square" lIns="0" tIns="0" rIns="0" bIns="0" rtlCol="0"/>
          <a:lstStyle/>
          <a:p>
            <a:endParaRPr/>
          </a:p>
        </p:txBody>
      </p:sp>
      <p:sp>
        <p:nvSpPr>
          <p:cNvPr id="52" name="object 52"/>
          <p:cNvSpPr/>
          <p:nvPr/>
        </p:nvSpPr>
        <p:spPr>
          <a:xfrm>
            <a:off x="1424939" y="2036064"/>
            <a:ext cx="27940" cy="10795"/>
          </a:xfrm>
          <a:custGeom>
            <a:avLst/>
            <a:gdLst/>
            <a:ahLst/>
            <a:cxnLst/>
            <a:rect l="l" t="t" r="r" b="b"/>
            <a:pathLst>
              <a:path w="27940" h="10794">
                <a:moveTo>
                  <a:pt x="1650" y="0"/>
                </a:moveTo>
                <a:lnTo>
                  <a:pt x="0" y="1524"/>
                </a:lnTo>
                <a:lnTo>
                  <a:pt x="25400" y="10668"/>
                </a:lnTo>
                <a:lnTo>
                  <a:pt x="27431" y="9016"/>
                </a:lnTo>
                <a:lnTo>
                  <a:pt x="1650" y="0"/>
                </a:lnTo>
                <a:close/>
              </a:path>
            </a:pathLst>
          </a:custGeom>
          <a:solidFill>
            <a:srgbClr val="000099"/>
          </a:solidFill>
        </p:spPr>
        <p:txBody>
          <a:bodyPr wrap="square" lIns="0" tIns="0" rIns="0" bIns="0" rtlCol="0"/>
          <a:lstStyle/>
          <a:p>
            <a:endParaRPr/>
          </a:p>
        </p:txBody>
      </p:sp>
      <p:sp>
        <p:nvSpPr>
          <p:cNvPr id="53" name="object 53"/>
          <p:cNvSpPr/>
          <p:nvPr/>
        </p:nvSpPr>
        <p:spPr>
          <a:xfrm>
            <a:off x="1566672" y="2002535"/>
            <a:ext cx="127000" cy="123825"/>
          </a:xfrm>
          <a:custGeom>
            <a:avLst/>
            <a:gdLst/>
            <a:ahLst/>
            <a:cxnLst/>
            <a:rect l="l" t="t" r="r" b="b"/>
            <a:pathLst>
              <a:path w="127000" h="123825">
                <a:moveTo>
                  <a:pt x="126491" y="0"/>
                </a:moveTo>
                <a:lnTo>
                  <a:pt x="381" y="115062"/>
                </a:lnTo>
                <a:lnTo>
                  <a:pt x="0" y="123443"/>
                </a:lnTo>
                <a:lnTo>
                  <a:pt x="126110" y="9398"/>
                </a:lnTo>
                <a:lnTo>
                  <a:pt x="126491" y="0"/>
                </a:lnTo>
                <a:close/>
              </a:path>
            </a:pathLst>
          </a:custGeom>
          <a:solidFill>
            <a:srgbClr val="000099"/>
          </a:solidFill>
        </p:spPr>
        <p:txBody>
          <a:bodyPr wrap="square" lIns="0" tIns="0" rIns="0" bIns="0" rtlCol="0"/>
          <a:lstStyle/>
          <a:p>
            <a:endParaRPr/>
          </a:p>
        </p:txBody>
      </p:sp>
      <p:sp>
        <p:nvSpPr>
          <p:cNvPr id="54" name="object 54"/>
          <p:cNvSpPr/>
          <p:nvPr/>
        </p:nvSpPr>
        <p:spPr>
          <a:xfrm>
            <a:off x="1243583" y="2013204"/>
            <a:ext cx="325120" cy="113030"/>
          </a:xfrm>
          <a:custGeom>
            <a:avLst/>
            <a:gdLst/>
            <a:ahLst/>
            <a:cxnLst/>
            <a:rect l="l" t="t" r="r" b="b"/>
            <a:pathLst>
              <a:path w="325119" h="113030">
                <a:moveTo>
                  <a:pt x="4610" y="0"/>
                </a:moveTo>
                <a:lnTo>
                  <a:pt x="774" y="0"/>
                </a:lnTo>
                <a:lnTo>
                  <a:pt x="0" y="3683"/>
                </a:lnTo>
                <a:lnTo>
                  <a:pt x="324231" y="112775"/>
                </a:lnTo>
                <a:lnTo>
                  <a:pt x="324612" y="105791"/>
                </a:lnTo>
                <a:lnTo>
                  <a:pt x="4610" y="0"/>
                </a:lnTo>
                <a:close/>
              </a:path>
            </a:pathLst>
          </a:custGeom>
          <a:solidFill>
            <a:srgbClr val="000099"/>
          </a:solidFill>
        </p:spPr>
        <p:txBody>
          <a:bodyPr wrap="square" lIns="0" tIns="0" rIns="0" bIns="0" rtlCol="0"/>
          <a:lstStyle/>
          <a:p>
            <a:endParaRPr/>
          </a:p>
        </p:txBody>
      </p:sp>
      <p:sp>
        <p:nvSpPr>
          <p:cNvPr id="55" name="object 55"/>
          <p:cNvSpPr/>
          <p:nvPr/>
        </p:nvSpPr>
        <p:spPr>
          <a:xfrm>
            <a:off x="1243583" y="1898904"/>
            <a:ext cx="150875" cy="115824"/>
          </a:xfrm>
          <a:prstGeom prst="rect">
            <a:avLst/>
          </a:prstGeom>
          <a:blipFill>
            <a:blip r:embed="rId21" cstate="print"/>
            <a:stretch>
              <a:fillRect/>
            </a:stretch>
          </a:blipFill>
        </p:spPr>
        <p:txBody>
          <a:bodyPr wrap="square" lIns="0" tIns="0" rIns="0" bIns="0" rtlCol="0"/>
          <a:lstStyle/>
          <a:p>
            <a:endParaRPr/>
          </a:p>
        </p:txBody>
      </p:sp>
      <p:sp>
        <p:nvSpPr>
          <p:cNvPr id="56" name="object 56"/>
          <p:cNvSpPr/>
          <p:nvPr/>
        </p:nvSpPr>
        <p:spPr>
          <a:xfrm>
            <a:off x="1254252" y="1996439"/>
            <a:ext cx="307975" cy="108585"/>
          </a:xfrm>
          <a:custGeom>
            <a:avLst/>
            <a:gdLst/>
            <a:ahLst/>
            <a:cxnLst/>
            <a:rect l="l" t="t" r="r" b="b"/>
            <a:pathLst>
              <a:path w="307975" h="108585">
                <a:moveTo>
                  <a:pt x="4381" y="0"/>
                </a:moveTo>
                <a:lnTo>
                  <a:pt x="723" y="0"/>
                </a:lnTo>
                <a:lnTo>
                  <a:pt x="0" y="3556"/>
                </a:lnTo>
                <a:lnTo>
                  <a:pt x="307466" y="108204"/>
                </a:lnTo>
                <a:lnTo>
                  <a:pt x="307847" y="101473"/>
                </a:lnTo>
                <a:lnTo>
                  <a:pt x="4381" y="0"/>
                </a:lnTo>
                <a:close/>
              </a:path>
            </a:pathLst>
          </a:custGeom>
          <a:solidFill>
            <a:srgbClr val="000099"/>
          </a:solidFill>
        </p:spPr>
        <p:txBody>
          <a:bodyPr wrap="square" lIns="0" tIns="0" rIns="0" bIns="0" rtlCol="0"/>
          <a:lstStyle/>
          <a:p>
            <a:endParaRPr/>
          </a:p>
        </p:txBody>
      </p:sp>
      <p:sp>
        <p:nvSpPr>
          <p:cNvPr id="57" name="object 57"/>
          <p:cNvSpPr/>
          <p:nvPr/>
        </p:nvSpPr>
        <p:spPr>
          <a:xfrm>
            <a:off x="1560575" y="1988820"/>
            <a:ext cx="127000" cy="113030"/>
          </a:xfrm>
          <a:custGeom>
            <a:avLst/>
            <a:gdLst/>
            <a:ahLst/>
            <a:cxnLst/>
            <a:rect l="l" t="t" r="r" b="b"/>
            <a:pathLst>
              <a:path w="127000" h="113030">
                <a:moveTo>
                  <a:pt x="126365" y="0"/>
                </a:moveTo>
                <a:lnTo>
                  <a:pt x="0" y="109092"/>
                </a:lnTo>
                <a:lnTo>
                  <a:pt x="254" y="112775"/>
                </a:lnTo>
                <a:lnTo>
                  <a:pt x="1778" y="112775"/>
                </a:lnTo>
                <a:lnTo>
                  <a:pt x="126492" y="6984"/>
                </a:lnTo>
                <a:lnTo>
                  <a:pt x="126365" y="0"/>
                </a:lnTo>
                <a:close/>
              </a:path>
            </a:pathLst>
          </a:custGeom>
          <a:solidFill>
            <a:srgbClr val="000099"/>
          </a:solidFill>
        </p:spPr>
        <p:txBody>
          <a:bodyPr wrap="square" lIns="0" tIns="0" rIns="0" bIns="0" rtlCol="0"/>
          <a:lstStyle/>
          <a:p>
            <a:endParaRPr/>
          </a:p>
        </p:txBody>
      </p:sp>
      <p:sp>
        <p:nvSpPr>
          <p:cNvPr id="58" name="object 58"/>
          <p:cNvSpPr/>
          <p:nvPr/>
        </p:nvSpPr>
        <p:spPr>
          <a:xfrm>
            <a:off x="1964435" y="1203960"/>
            <a:ext cx="629412" cy="336803"/>
          </a:xfrm>
          <a:prstGeom prst="rect">
            <a:avLst/>
          </a:prstGeom>
          <a:blipFill>
            <a:blip r:embed="rId22" cstate="print"/>
            <a:stretch>
              <a:fillRect/>
            </a:stretch>
          </a:blipFill>
        </p:spPr>
        <p:txBody>
          <a:bodyPr wrap="square" lIns="0" tIns="0" rIns="0" bIns="0" rtlCol="0"/>
          <a:lstStyle/>
          <a:p>
            <a:endParaRPr/>
          </a:p>
        </p:txBody>
      </p:sp>
      <p:sp>
        <p:nvSpPr>
          <p:cNvPr id="59" name="object 59"/>
          <p:cNvSpPr/>
          <p:nvPr/>
        </p:nvSpPr>
        <p:spPr>
          <a:xfrm>
            <a:off x="1990572" y="1570250"/>
            <a:ext cx="526332" cy="257152"/>
          </a:xfrm>
          <a:prstGeom prst="rect">
            <a:avLst/>
          </a:prstGeom>
          <a:blipFill>
            <a:blip r:embed="rId23" cstate="print"/>
            <a:stretch>
              <a:fillRect/>
            </a:stretch>
          </a:blipFill>
        </p:spPr>
        <p:txBody>
          <a:bodyPr wrap="square" lIns="0" tIns="0" rIns="0" bIns="0" rtlCol="0"/>
          <a:lstStyle/>
          <a:p>
            <a:endParaRPr/>
          </a:p>
        </p:txBody>
      </p:sp>
      <p:sp>
        <p:nvSpPr>
          <p:cNvPr id="60" name="object 60"/>
          <p:cNvSpPr/>
          <p:nvPr/>
        </p:nvSpPr>
        <p:spPr>
          <a:xfrm>
            <a:off x="2161032" y="1339596"/>
            <a:ext cx="428244" cy="324612"/>
          </a:xfrm>
          <a:prstGeom prst="rect">
            <a:avLst/>
          </a:prstGeom>
          <a:blipFill>
            <a:blip r:embed="rId24" cstate="print"/>
            <a:stretch>
              <a:fillRect/>
            </a:stretch>
          </a:blipFill>
        </p:spPr>
        <p:txBody>
          <a:bodyPr wrap="square" lIns="0" tIns="0" rIns="0" bIns="0" rtlCol="0"/>
          <a:lstStyle/>
          <a:p>
            <a:endParaRPr/>
          </a:p>
        </p:txBody>
      </p:sp>
      <p:sp>
        <p:nvSpPr>
          <p:cNvPr id="61" name="object 61"/>
          <p:cNvSpPr/>
          <p:nvPr/>
        </p:nvSpPr>
        <p:spPr>
          <a:xfrm>
            <a:off x="2241804" y="1335024"/>
            <a:ext cx="355091" cy="324612"/>
          </a:xfrm>
          <a:prstGeom prst="rect">
            <a:avLst/>
          </a:prstGeom>
          <a:blipFill>
            <a:blip r:embed="rId25" cstate="print"/>
            <a:stretch>
              <a:fillRect/>
            </a:stretch>
          </a:blipFill>
        </p:spPr>
        <p:txBody>
          <a:bodyPr wrap="square" lIns="0" tIns="0" rIns="0" bIns="0" rtlCol="0"/>
          <a:lstStyle/>
          <a:p>
            <a:endParaRPr/>
          </a:p>
        </p:txBody>
      </p:sp>
      <p:sp>
        <p:nvSpPr>
          <p:cNvPr id="62" name="object 62"/>
          <p:cNvSpPr/>
          <p:nvPr/>
        </p:nvSpPr>
        <p:spPr>
          <a:xfrm>
            <a:off x="2162555" y="1335024"/>
            <a:ext cx="97790" cy="243840"/>
          </a:xfrm>
          <a:custGeom>
            <a:avLst/>
            <a:gdLst/>
            <a:ahLst/>
            <a:cxnLst/>
            <a:rect l="l" t="t" r="r" b="b"/>
            <a:pathLst>
              <a:path w="97789" h="243840">
                <a:moveTo>
                  <a:pt x="80391" y="0"/>
                </a:moveTo>
                <a:lnTo>
                  <a:pt x="0" y="240791"/>
                </a:lnTo>
                <a:lnTo>
                  <a:pt x="15875" y="243839"/>
                </a:lnTo>
                <a:lnTo>
                  <a:pt x="97536" y="6603"/>
                </a:lnTo>
                <a:lnTo>
                  <a:pt x="80391" y="0"/>
                </a:lnTo>
                <a:close/>
              </a:path>
            </a:pathLst>
          </a:custGeom>
          <a:solidFill>
            <a:srgbClr val="000099"/>
          </a:solidFill>
        </p:spPr>
        <p:txBody>
          <a:bodyPr wrap="square" lIns="0" tIns="0" rIns="0" bIns="0" rtlCol="0"/>
          <a:lstStyle/>
          <a:p>
            <a:endParaRPr/>
          </a:p>
        </p:txBody>
      </p:sp>
      <p:sp>
        <p:nvSpPr>
          <p:cNvPr id="63" name="object 63"/>
          <p:cNvSpPr/>
          <p:nvPr/>
        </p:nvSpPr>
        <p:spPr>
          <a:xfrm>
            <a:off x="2161032" y="1566672"/>
            <a:ext cx="361330" cy="94487"/>
          </a:xfrm>
          <a:prstGeom prst="rect">
            <a:avLst/>
          </a:prstGeom>
          <a:blipFill>
            <a:blip r:embed="rId26" cstate="print"/>
            <a:stretch>
              <a:fillRect/>
            </a:stretch>
          </a:blipFill>
        </p:spPr>
        <p:txBody>
          <a:bodyPr wrap="square" lIns="0" tIns="0" rIns="0" bIns="0" rtlCol="0"/>
          <a:lstStyle/>
          <a:p>
            <a:endParaRPr/>
          </a:p>
        </p:txBody>
      </p:sp>
      <p:sp>
        <p:nvSpPr>
          <p:cNvPr id="64" name="object 64"/>
          <p:cNvSpPr/>
          <p:nvPr/>
        </p:nvSpPr>
        <p:spPr>
          <a:xfrm>
            <a:off x="2499360" y="1380744"/>
            <a:ext cx="99060" cy="281940"/>
          </a:xfrm>
          <a:custGeom>
            <a:avLst/>
            <a:gdLst/>
            <a:ahLst/>
            <a:cxnLst/>
            <a:rect l="l" t="t" r="r" b="b"/>
            <a:pathLst>
              <a:path w="99060" h="281939">
                <a:moveTo>
                  <a:pt x="99059" y="0"/>
                </a:moveTo>
                <a:lnTo>
                  <a:pt x="95631" y="0"/>
                </a:lnTo>
                <a:lnTo>
                  <a:pt x="0" y="279907"/>
                </a:lnTo>
                <a:lnTo>
                  <a:pt x="10540" y="281939"/>
                </a:lnTo>
                <a:lnTo>
                  <a:pt x="99059" y="0"/>
                </a:lnTo>
                <a:close/>
              </a:path>
            </a:pathLst>
          </a:custGeom>
          <a:solidFill>
            <a:srgbClr val="4D4D4D"/>
          </a:solidFill>
        </p:spPr>
        <p:txBody>
          <a:bodyPr wrap="square" lIns="0" tIns="0" rIns="0" bIns="0" rtlCol="0"/>
          <a:lstStyle/>
          <a:p>
            <a:endParaRPr/>
          </a:p>
        </p:txBody>
      </p:sp>
      <p:sp>
        <p:nvSpPr>
          <p:cNvPr id="65" name="object 65"/>
          <p:cNvSpPr/>
          <p:nvPr/>
        </p:nvSpPr>
        <p:spPr>
          <a:xfrm>
            <a:off x="2162555" y="1578863"/>
            <a:ext cx="344424" cy="92963"/>
          </a:xfrm>
          <a:prstGeom prst="rect">
            <a:avLst/>
          </a:prstGeom>
          <a:blipFill>
            <a:blip r:embed="rId27" cstate="print"/>
            <a:stretch>
              <a:fillRect/>
            </a:stretch>
          </a:blipFill>
        </p:spPr>
        <p:txBody>
          <a:bodyPr wrap="square" lIns="0" tIns="0" rIns="0" bIns="0" rtlCol="0"/>
          <a:lstStyle/>
          <a:p>
            <a:endParaRPr/>
          </a:p>
        </p:txBody>
      </p:sp>
      <p:sp>
        <p:nvSpPr>
          <p:cNvPr id="66" name="object 66"/>
          <p:cNvSpPr/>
          <p:nvPr/>
        </p:nvSpPr>
        <p:spPr>
          <a:xfrm>
            <a:off x="2156460" y="1679448"/>
            <a:ext cx="117475" cy="55244"/>
          </a:xfrm>
          <a:custGeom>
            <a:avLst/>
            <a:gdLst/>
            <a:ahLst/>
            <a:cxnLst/>
            <a:rect l="l" t="t" r="r" b="b"/>
            <a:pathLst>
              <a:path w="117475" h="55244">
                <a:moveTo>
                  <a:pt x="45719" y="0"/>
                </a:moveTo>
                <a:lnTo>
                  <a:pt x="0" y="30734"/>
                </a:lnTo>
                <a:lnTo>
                  <a:pt x="73278" y="54863"/>
                </a:lnTo>
                <a:lnTo>
                  <a:pt x="117347" y="20827"/>
                </a:lnTo>
                <a:lnTo>
                  <a:pt x="45719" y="0"/>
                </a:lnTo>
                <a:close/>
              </a:path>
            </a:pathLst>
          </a:custGeom>
          <a:solidFill>
            <a:srgbClr val="000099"/>
          </a:solidFill>
        </p:spPr>
        <p:txBody>
          <a:bodyPr wrap="square" lIns="0" tIns="0" rIns="0" bIns="0" rtlCol="0"/>
          <a:lstStyle/>
          <a:p>
            <a:endParaRPr/>
          </a:p>
        </p:txBody>
      </p:sp>
      <p:sp>
        <p:nvSpPr>
          <p:cNvPr id="67" name="object 67"/>
          <p:cNvSpPr/>
          <p:nvPr/>
        </p:nvSpPr>
        <p:spPr>
          <a:xfrm>
            <a:off x="2157983" y="1679448"/>
            <a:ext cx="112776" cy="53339"/>
          </a:xfrm>
          <a:prstGeom prst="rect">
            <a:avLst/>
          </a:prstGeom>
          <a:blipFill>
            <a:blip r:embed="rId28" cstate="print"/>
            <a:stretch>
              <a:fillRect/>
            </a:stretch>
          </a:blipFill>
        </p:spPr>
        <p:txBody>
          <a:bodyPr wrap="square" lIns="0" tIns="0" rIns="0" bIns="0" rtlCol="0"/>
          <a:lstStyle/>
          <a:p>
            <a:endParaRPr/>
          </a:p>
        </p:txBody>
      </p:sp>
      <p:sp>
        <p:nvSpPr>
          <p:cNvPr id="68" name="object 68"/>
          <p:cNvSpPr/>
          <p:nvPr/>
        </p:nvSpPr>
        <p:spPr>
          <a:xfrm>
            <a:off x="2167127" y="1700783"/>
            <a:ext cx="40005" cy="17145"/>
          </a:xfrm>
          <a:custGeom>
            <a:avLst/>
            <a:gdLst/>
            <a:ahLst/>
            <a:cxnLst/>
            <a:rect l="l" t="t" r="r" b="b"/>
            <a:pathLst>
              <a:path w="40005" h="17144">
                <a:moveTo>
                  <a:pt x="11557" y="0"/>
                </a:moveTo>
                <a:lnTo>
                  <a:pt x="0" y="7365"/>
                </a:lnTo>
                <a:lnTo>
                  <a:pt x="28067" y="16763"/>
                </a:lnTo>
                <a:lnTo>
                  <a:pt x="39624" y="8381"/>
                </a:lnTo>
                <a:lnTo>
                  <a:pt x="11557" y="0"/>
                </a:lnTo>
                <a:close/>
              </a:path>
            </a:pathLst>
          </a:custGeom>
          <a:solidFill>
            <a:srgbClr val="4F81BC"/>
          </a:solidFill>
        </p:spPr>
        <p:txBody>
          <a:bodyPr wrap="square" lIns="0" tIns="0" rIns="0" bIns="0" rtlCol="0"/>
          <a:lstStyle/>
          <a:p>
            <a:endParaRPr/>
          </a:p>
        </p:txBody>
      </p:sp>
      <p:sp>
        <p:nvSpPr>
          <p:cNvPr id="69" name="object 69"/>
          <p:cNvSpPr/>
          <p:nvPr/>
        </p:nvSpPr>
        <p:spPr>
          <a:xfrm>
            <a:off x="2165604" y="1708404"/>
            <a:ext cx="30480" cy="10795"/>
          </a:xfrm>
          <a:custGeom>
            <a:avLst/>
            <a:gdLst/>
            <a:ahLst/>
            <a:cxnLst/>
            <a:rect l="l" t="t" r="r" b="b"/>
            <a:pathLst>
              <a:path w="30480" h="10794">
                <a:moveTo>
                  <a:pt x="1904" y="0"/>
                </a:moveTo>
                <a:lnTo>
                  <a:pt x="0" y="1524"/>
                </a:lnTo>
                <a:lnTo>
                  <a:pt x="28320" y="10668"/>
                </a:lnTo>
                <a:lnTo>
                  <a:pt x="30479" y="9017"/>
                </a:lnTo>
                <a:lnTo>
                  <a:pt x="1904" y="0"/>
                </a:lnTo>
                <a:close/>
              </a:path>
            </a:pathLst>
          </a:custGeom>
          <a:solidFill>
            <a:srgbClr val="000099"/>
          </a:solidFill>
        </p:spPr>
        <p:txBody>
          <a:bodyPr wrap="square" lIns="0" tIns="0" rIns="0" bIns="0" rtlCol="0"/>
          <a:lstStyle/>
          <a:p>
            <a:endParaRPr/>
          </a:p>
        </p:txBody>
      </p:sp>
      <p:sp>
        <p:nvSpPr>
          <p:cNvPr id="70" name="object 70"/>
          <p:cNvSpPr/>
          <p:nvPr/>
        </p:nvSpPr>
        <p:spPr>
          <a:xfrm>
            <a:off x="2199132" y="1711451"/>
            <a:ext cx="41275" cy="17145"/>
          </a:xfrm>
          <a:custGeom>
            <a:avLst/>
            <a:gdLst/>
            <a:ahLst/>
            <a:cxnLst/>
            <a:rect l="l" t="t" r="r" b="b"/>
            <a:pathLst>
              <a:path w="41275" h="17144">
                <a:moveTo>
                  <a:pt x="11303" y="0"/>
                </a:moveTo>
                <a:lnTo>
                  <a:pt x="0" y="7620"/>
                </a:lnTo>
                <a:lnTo>
                  <a:pt x="29210" y="16763"/>
                </a:lnTo>
                <a:lnTo>
                  <a:pt x="41148" y="8509"/>
                </a:lnTo>
                <a:lnTo>
                  <a:pt x="11303" y="0"/>
                </a:lnTo>
                <a:close/>
              </a:path>
            </a:pathLst>
          </a:custGeom>
          <a:solidFill>
            <a:srgbClr val="4F81BC"/>
          </a:solidFill>
        </p:spPr>
        <p:txBody>
          <a:bodyPr wrap="square" lIns="0" tIns="0" rIns="0" bIns="0" rtlCol="0"/>
          <a:lstStyle/>
          <a:p>
            <a:endParaRPr/>
          </a:p>
        </p:txBody>
      </p:sp>
      <p:sp>
        <p:nvSpPr>
          <p:cNvPr id="71" name="object 71"/>
          <p:cNvSpPr/>
          <p:nvPr/>
        </p:nvSpPr>
        <p:spPr>
          <a:xfrm>
            <a:off x="2197607" y="1719072"/>
            <a:ext cx="30480" cy="10795"/>
          </a:xfrm>
          <a:custGeom>
            <a:avLst/>
            <a:gdLst/>
            <a:ahLst/>
            <a:cxnLst/>
            <a:rect l="l" t="t" r="r" b="b"/>
            <a:pathLst>
              <a:path w="30480" h="10794">
                <a:moveTo>
                  <a:pt x="1905" y="0"/>
                </a:moveTo>
                <a:lnTo>
                  <a:pt x="0" y="1524"/>
                </a:lnTo>
                <a:lnTo>
                  <a:pt x="28321" y="10667"/>
                </a:lnTo>
                <a:lnTo>
                  <a:pt x="30480" y="9016"/>
                </a:lnTo>
                <a:lnTo>
                  <a:pt x="1905" y="0"/>
                </a:lnTo>
                <a:close/>
              </a:path>
            </a:pathLst>
          </a:custGeom>
          <a:solidFill>
            <a:srgbClr val="000099"/>
          </a:solidFill>
        </p:spPr>
        <p:txBody>
          <a:bodyPr wrap="square" lIns="0" tIns="0" rIns="0" bIns="0" rtlCol="0"/>
          <a:lstStyle/>
          <a:p>
            <a:endParaRPr/>
          </a:p>
        </p:txBody>
      </p:sp>
      <p:sp>
        <p:nvSpPr>
          <p:cNvPr id="72" name="object 72"/>
          <p:cNvSpPr/>
          <p:nvPr/>
        </p:nvSpPr>
        <p:spPr>
          <a:xfrm>
            <a:off x="2356104" y="1687067"/>
            <a:ext cx="143510" cy="121920"/>
          </a:xfrm>
          <a:custGeom>
            <a:avLst/>
            <a:gdLst/>
            <a:ahLst/>
            <a:cxnLst/>
            <a:rect l="l" t="t" r="r" b="b"/>
            <a:pathLst>
              <a:path w="143510" h="121919">
                <a:moveTo>
                  <a:pt x="143256" y="0"/>
                </a:moveTo>
                <a:lnTo>
                  <a:pt x="381" y="113665"/>
                </a:lnTo>
                <a:lnTo>
                  <a:pt x="0" y="121920"/>
                </a:lnTo>
                <a:lnTo>
                  <a:pt x="142875" y="9271"/>
                </a:lnTo>
                <a:lnTo>
                  <a:pt x="143256" y="0"/>
                </a:lnTo>
                <a:close/>
              </a:path>
            </a:pathLst>
          </a:custGeom>
          <a:solidFill>
            <a:srgbClr val="000099"/>
          </a:solidFill>
        </p:spPr>
        <p:txBody>
          <a:bodyPr wrap="square" lIns="0" tIns="0" rIns="0" bIns="0" rtlCol="0"/>
          <a:lstStyle/>
          <a:p>
            <a:endParaRPr/>
          </a:p>
        </p:txBody>
      </p:sp>
      <p:sp>
        <p:nvSpPr>
          <p:cNvPr id="73" name="object 73"/>
          <p:cNvSpPr/>
          <p:nvPr/>
        </p:nvSpPr>
        <p:spPr>
          <a:xfrm>
            <a:off x="1994916" y="1696211"/>
            <a:ext cx="363220" cy="113030"/>
          </a:xfrm>
          <a:custGeom>
            <a:avLst/>
            <a:gdLst/>
            <a:ahLst/>
            <a:cxnLst/>
            <a:rect l="l" t="t" r="r" b="b"/>
            <a:pathLst>
              <a:path w="363219" h="113030">
                <a:moveTo>
                  <a:pt x="5206" y="0"/>
                </a:moveTo>
                <a:lnTo>
                  <a:pt x="888" y="0"/>
                </a:lnTo>
                <a:lnTo>
                  <a:pt x="0" y="3683"/>
                </a:lnTo>
                <a:lnTo>
                  <a:pt x="362331" y="112775"/>
                </a:lnTo>
                <a:lnTo>
                  <a:pt x="362711" y="105790"/>
                </a:lnTo>
                <a:lnTo>
                  <a:pt x="5206" y="0"/>
                </a:lnTo>
                <a:close/>
              </a:path>
            </a:pathLst>
          </a:custGeom>
          <a:solidFill>
            <a:srgbClr val="000099"/>
          </a:solidFill>
        </p:spPr>
        <p:txBody>
          <a:bodyPr wrap="square" lIns="0" tIns="0" rIns="0" bIns="0" rtlCol="0"/>
          <a:lstStyle/>
          <a:p>
            <a:endParaRPr/>
          </a:p>
        </p:txBody>
      </p:sp>
      <p:sp>
        <p:nvSpPr>
          <p:cNvPr id="74" name="object 74"/>
          <p:cNvSpPr/>
          <p:nvPr/>
        </p:nvSpPr>
        <p:spPr>
          <a:xfrm>
            <a:off x="1994916" y="1584960"/>
            <a:ext cx="169163" cy="114300"/>
          </a:xfrm>
          <a:prstGeom prst="rect">
            <a:avLst/>
          </a:prstGeom>
          <a:blipFill>
            <a:blip r:embed="rId29" cstate="print"/>
            <a:stretch>
              <a:fillRect/>
            </a:stretch>
          </a:blipFill>
        </p:spPr>
        <p:txBody>
          <a:bodyPr wrap="square" lIns="0" tIns="0" rIns="0" bIns="0" rtlCol="0"/>
          <a:lstStyle/>
          <a:p>
            <a:endParaRPr/>
          </a:p>
        </p:txBody>
      </p:sp>
      <p:sp>
        <p:nvSpPr>
          <p:cNvPr id="75" name="object 75"/>
          <p:cNvSpPr/>
          <p:nvPr/>
        </p:nvSpPr>
        <p:spPr>
          <a:xfrm>
            <a:off x="2005583" y="1680972"/>
            <a:ext cx="344805" cy="106680"/>
          </a:xfrm>
          <a:custGeom>
            <a:avLst/>
            <a:gdLst/>
            <a:ahLst/>
            <a:cxnLst/>
            <a:rect l="l" t="t" r="r" b="b"/>
            <a:pathLst>
              <a:path w="344805" h="106680">
                <a:moveTo>
                  <a:pt x="4953" y="0"/>
                </a:moveTo>
                <a:lnTo>
                  <a:pt x="762" y="0"/>
                </a:lnTo>
                <a:lnTo>
                  <a:pt x="0" y="3555"/>
                </a:lnTo>
                <a:lnTo>
                  <a:pt x="344043" y="106679"/>
                </a:lnTo>
                <a:lnTo>
                  <a:pt x="344424" y="100075"/>
                </a:lnTo>
                <a:lnTo>
                  <a:pt x="4953" y="0"/>
                </a:lnTo>
                <a:close/>
              </a:path>
            </a:pathLst>
          </a:custGeom>
          <a:solidFill>
            <a:srgbClr val="000099"/>
          </a:solidFill>
        </p:spPr>
        <p:txBody>
          <a:bodyPr wrap="square" lIns="0" tIns="0" rIns="0" bIns="0" rtlCol="0"/>
          <a:lstStyle/>
          <a:p>
            <a:endParaRPr/>
          </a:p>
        </p:txBody>
      </p:sp>
      <p:sp>
        <p:nvSpPr>
          <p:cNvPr id="76" name="object 76"/>
          <p:cNvSpPr/>
          <p:nvPr/>
        </p:nvSpPr>
        <p:spPr>
          <a:xfrm>
            <a:off x="2350007" y="1673351"/>
            <a:ext cx="140335" cy="111760"/>
          </a:xfrm>
          <a:custGeom>
            <a:avLst/>
            <a:gdLst/>
            <a:ahLst/>
            <a:cxnLst/>
            <a:rect l="l" t="t" r="r" b="b"/>
            <a:pathLst>
              <a:path w="140335" h="111760">
                <a:moveTo>
                  <a:pt x="140081" y="0"/>
                </a:moveTo>
                <a:lnTo>
                  <a:pt x="0" y="107569"/>
                </a:lnTo>
                <a:lnTo>
                  <a:pt x="381" y="111251"/>
                </a:lnTo>
                <a:lnTo>
                  <a:pt x="2031" y="111251"/>
                </a:lnTo>
                <a:lnTo>
                  <a:pt x="140208" y="6985"/>
                </a:lnTo>
                <a:lnTo>
                  <a:pt x="140081" y="0"/>
                </a:lnTo>
                <a:close/>
              </a:path>
            </a:pathLst>
          </a:custGeom>
          <a:solidFill>
            <a:srgbClr val="000099"/>
          </a:solidFill>
        </p:spPr>
        <p:txBody>
          <a:bodyPr wrap="square" lIns="0" tIns="0" rIns="0" bIns="0" rtlCol="0"/>
          <a:lstStyle/>
          <a:p>
            <a:endParaRPr/>
          </a:p>
        </p:txBody>
      </p:sp>
      <p:sp>
        <p:nvSpPr>
          <p:cNvPr id="77" name="object 77"/>
          <p:cNvSpPr/>
          <p:nvPr/>
        </p:nvSpPr>
        <p:spPr>
          <a:xfrm>
            <a:off x="4431791" y="2060448"/>
            <a:ext cx="1158240" cy="269748"/>
          </a:xfrm>
          <a:prstGeom prst="rect">
            <a:avLst/>
          </a:prstGeom>
          <a:blipFill>
            <a:blip r:embed="rId30" cstate="print"/>
            <a:stretch>
              <a:fillRect/>
            </a:stretch>
          </a:blipFill>
        </p:spPr>
        <p:txBody>
          <a:bodyPr wrap="square" lIns="0" tIns="0" rIns="0" bIns="0" rtlCol="0"/>
          <a:lstStyle/>
          <a:p>
            <a:endParaRPr/>
          </a:p>
        </p:txBody>
      </p:sp>
      <p:sp>
        <p:nvSpPr>
          <p:cNvPr id="78" name="object 78"/>
          <p:cNvSpPr/>
          <p:nvPr/>
        </p:nvSpPr>
        <p:spPr>
          <a:xfrm>
            <a:off x="4431791" y="2060448"/>
            <a:ext cx="1158240" cy="269875"/>
          </a:xfrm>
          <a:custGeom>
            <a:avLst/>
            <a:gdLst/>
            <a:ahLst/>
            <a:cxnLst/>
            <a:rect l="l" t="t" r="r" b="b"/>
            <a:pathLst>
              <a:path w="1158239" h="269875">
                <a:moveTo>
                  <a:pt x="0" y="134874"/>
                </a:moveTo>
                <a:lnTo>
                  <a:pt x="38987" y="86102"/>
                </a:lnTo>
                <a:lnTo>
                  <a:pt x="103773" y="57791"/>
                </a:lnTo>
                <a:lnTo>
                  <a:pt x="146174" y="45274"/>
                </a:lnTo>
                <a:lnTo>
                  <a:pt x="194524" y="34018"/>
                </a:lnTo>
                <a:lnTo>
                  <a:pt x="248279" y="24148"/>
                </a:lnTo>
                <a:lnTo>
                  <a:pt x="306896" y="15790"/>
                </a:lnTo>
                <a:lnTo>
                  <a:pt x="369831" y="9071"/>
                </a:lnTo>
                <a:lnTo>
                  <a:pt x="436543" y="4115"/>
                </a:lnTo>
                <a:lnTo>
                  <a:pt x="506486" y="1049"/>
                </a:lnTo>
                <a:lnTo>
                  <a:pt x="579120" y="0"/>
                </a:lnTo>
                <a:lnTo>
                  <a:pt x="651753" y="1049"/>
                </a:lnTo>
                <a:lnTo>
                  <a:pt x="721696" y="4115"/>
                </a:lnTo>
                <a:lnTo>
                  <a:pt x="788408" y="9071"/>
                </a:lnTo>
                <a:lnTo>
                  <a:pt x="851343" y="15790"/>
                </a:lnTo>
                <a:lnTo>
                  <a:pt x="909960" y="24148"/>
                </a:lnTo>
                <a:lnTo>
                  <a:pt x="963715" y="34018"/>
                </a:lnTo>
                <a:lnTo>
                  <a:pt x="1012065" y="45274"/>
                </a:lnTo>
                <a:lnTo>
                  <a:pt x="1054466" y="57791"/>
                </a:lnTo>
                <a:lnTo>
                  <a:pt x="1090376" y="71442"/>
                </a:lnTo>
                <a:lnTo>
                  <a:pt x="1140549" y="101644"/>
                </a:lnTo>
                <a:lnTo>
                  <a:pt x="1158240" y="134874"/>
                </a:lnTo>
                <a:lnTo>
                  <a:pt x="1153726" y="151804"/>
                </a:lnTo>
                <a:lnTo>
                  <a:pt x="1119252" y="183645"/>
                </a:lnTo>
                <a:lnTo>
                  <a:pt x="1054466" y="211956"/>
                </a:lnTo>
                <a:lnTo>
                  <a:pt x="1012065" y="224473"/>
                </a:lnTo>
                <a:lnTo>
                  <a:pt x="963715" y="235729"/>
                </a:lnTo>
                <a:lnTo>
                  <a:pt x="909960" y="245599"/>
                </a:lnTo>
                <a:lnTo>
                  <a:pt x="851343" y="253957"/>
                </a:lnTo>
                <a:lnTo>
                  <a:pt x="788408" y="260676"/>
                </a:lnTo>
                <a:lnTo>
                  <a:pt x="721696" y="265632"/>
                </a:lnTo>
                <a:lnTo>
                  <a:pt x="651753" y="268698"/>
                </a:lnTo>
                <a:lnTo>
                  <a:pt x="579120" y="269748"/>
                </a:lnTo>
                <a:lnTo>
                  <a:pt x="506486" y="268698"/>
                </a:lnTo>
                <a:lnTo>
                  <a:pt x="436543" y="265632"/>
                </a:lnTo>
                <a:lnTo>
                  <a:pt x="369831" y="260676"/>
                </a:lnTo>
                <a:lnTo>
                  <a:pt x="306896" y="253957"/>
                </a:lnTo>
                <a:lnTo>
                  <a:pt x="248279" y="245599"/>
                </a:lnTo>
                <a:lnTo>
                  <a:pt x="194524" y="235729"/>
                </a:lnTo>
                <a:lnTo>
                  <a:pt x="146174" y="224473"/>
                </a:lnTo>
                <a:lnTo>
                  <a:pt x="103773" y="211956"/>
                </a:lnTo>
                <a:lnTo>
                  <a:pt x="67863" y="198305"/>
                </a:lnTo>
                <a:lnTo>
                  <a:pt x="17690" y="168103"/>
                </a:lnTo>
                <a:lnTo>
                  <a:pt x="0" y="134874"/>
                </a:lnTo>
                <a:close/>
              </a:path>
            </a:pathLst>
          </a:custGeom>
          <a:ln w="9144">
            <a:solidFill>
              <a:srgbClr val="000000"/>
            </a:solidFill>
          </a:ln>
        </p:spPr>
        <p:txBody>
          <a:bodyPr wrap="square" lIns="0" tIns="0" rIns="0" bIns="0" rtlCol="0"/>
          <a:lstStyle/>
          <a:p>
            <a:endParaRPr/>
          </a:p>
        </p:txBody>
      </p:sp>
      <p:sp>
        <p:nvSpPr>
          <p:cNvPr id="79" name="object 79"/>
          <p:cNvSpPr/>
          <p:nvPr/>
        </p:nvSpPr>
        <p:spPr>
          <a:xfrm>
            <a:off x="4428744" y="1851660"/>
            <a:ext cx="1167383" cy="345948"/>
          </a:xfrm>
          <a:prstGeom prst="rect">
            <a:avLst/>
          </a:prstGeom>
          <a:blipFill>
            <a:blip r:embed="rId31" cstate="print"/>
            <a:stretch>
              <a:fillRect/>
            </a:stretch>
          </a:blipFill>
        </p:spPr>
        <p:txBody>
          <a:bodyPr wrap="square" lIns="0" tIns="0" rIns="0" bIns="0" rtlCol="0"/>
          <a:lstStyle/>
          <a:p>
            <a:endParaRPr/>
          </a:p>
        </p:txBody>
      </p:sp>
      <p:sp>
        <p:nvSpPr>
          <p:cNvPr id="80" name="object 80"/>
          <p:cNvSpPr/>
          <p:nvPr/>
        </p:nvSpPr>
        <p:spPr>
          <a:xfrm>
            <a:off x="4428744" y="1851660"/>
            <a:ext cx="1158240" cy="314325"/>
          </a:xfrm>
          <a:custGeom>
            <a:avLst/>
            <a:gdLst/>
            <a:ahLst/>
            <a:cxnLst/>
            <a:rect l="l" t="t" r="r" b="b"/>
            <a:pathLst>
              <a:path w="1158239" h="314325">
                <a:moveTo>
                  <a:pt x="0" y="156972"/>
                </a:moveTo>
                <a:lnTo>
                  <a:pt x="17690" y="118305"/>
                </a:lnTo>
                <a:lnTo>
                  <a:pt x="67863" y="83157"/>
                </a:lnTo>
                <a:lnTo>
                  <a:pt x="103773" y="67269"/>
                </a:lnTo>
                <a:lnTo>
                  <a:pt x="146174" y="52701"/>
                </a:lnTo>
                <a:lnTo>
                  <a:pt x="194524" y="39599"/>
                </a:lnTo>
                <a:lnTo>
                  <a:pt x="248279" y="28111"/>
                </a:lnTo>
                <a:lnTo>
                  <a:pt x="306896" y="18382"/>
                </a:lnTo>
                <a:lnTo>
                  <a:pt x="369831" y="10560"/>
                </a:lnTo>
                <a:lnTo>
                  <a:pt x="436543" y="4791"/>
                </a:lnTo>
                <a:lnTo>
                  <a:pt x="506486" y="1222"/>
                </a:lnTo>
                <a:lnTo>
                  <a:pt x="579119" y="0"/>
                </a:lnTo>
                <a:lnTo>
                  <a:pt x="651753" y="1222"/>
                </a:lnTo>
                <a:lnTo>
                  <a:pt x="721696" y="4791"/>
                </a:lnTo>
                <a:lnTo>
                  <a:pt x="788408" y="10560"/>
                </a:lnTo>
                <a:lnTo>
                  <a:pt x="851343" y="18382"/>
                </a:lnTo>
                <a:lnTo>
                  <a:pt x="909960" y="28111"/>
                </a:lnTo>
                <a:lnTo>
                  <a:pt x="963715" y="39599"/>
                </a:lnTo>
                <a:lnTo>
                  <a:pt x="1012065" y="52701"/>
                </a:lnTo>
                <a:lnTo>
                  <a:pt x="1054466" y="67269"/>
                </a:lnTo>
                <a:lnTo>
                  <a:pt x="1090376" y="83157"/>
                </a:lnTo>
                <a:lnTo>
                  <a:pt x="1140549" y="118305"/>
                </a:lnTo>
                <a:lnTo>
                  <a:pt x="1158239" y="156972"/>
                </a:lnTo>
                <a:lnTo>
                  <a:pt x="1153726" y="176671"/>
                </a:lnTo>
                <a:lnTo>
                  <a:pt x="1119252" y="213725"/>
                </a:lnTo>
                <a:lnTo>
                  <a:pt x="1054466" y="246674"/>
                </a:lnTo>
                <a:lnTo>
                  <a:pt x="1012065" y="261242"/>
                </a:lnTo>
                <a:lnTo>
                  <a:pt x="963715" y="274344"/>
                </a:lnTo>
                <a:lnTo>
                  <a:pt x="909960" y="285832"/>
                </a:lnTo>
                <a:lnTo>
                  <a:pt x="851343" y="295561"/>
                </a:lnTo>
                <a:lnTo>
                  <a:pt x="788408" y="303383"/>
                </a:lnTo>
                <a:lnTo>
                  <a:pt x="721696" y="309152"/>
                </a:lnTo>
                <a:lnTo>
                  <a:pt x="651753" y="312721"/>
                </a:lnTo>
                <a:lnTo>
                  <a:pt x="579119" y="313943"/>
                </a:lnTo>
                <a:lnTo>
                  <a:pt x="506486" y="312721"/>
                </a:lnTo>
                <a:lnTo>
                  <a:pt x="436543" y="309152"/>
                </a:lnTo>
                <a:lnTo>
                  <a:pt x="369831" y="303383"/>
                </a:lnTo>
                <a:lnTo>
                  <a:pt x="306896" y="295561"/>
                </a:lnTo>
                <a:lnTo>
                  <a:pt x="248279" y="285832"/>
                </a:lnTo>
                <a:lnTo>
                  <a:pt x="194524" y="274344"/>
                </a:lnTo>
                <a:lnTo>
                  <a:pt x="146174" y="261242"/>
                </a:lnTo>
                <a:lnTo>
                  <a:pt x="103773" y="246674"/>
                </a:lnTo>
                <a:lnTo>
                  <a:pt x="67863" y="230786"/>
                </a:lnTo>
                <a:lnTo>
                  <a:pt x="17690" y="195638"/>
                </a:lnTo>
                <a:lnTo>
                  <a:pt x="0" y="156972"/>
                </a:lnTo>
                <a:close/>
              </a:path>
            </a:pathLst>
          </a:custGeom>
          <a:ln w="9144">
            <a:solidFill>
              <a:srgbClr val="000000"/>
            </a:solidFill>
          </a:ln>
        </p:spPr>
        <p:txBody>
          <a:bodyPr wrap="square" lIns="0" tIns="0" rIns="0" bIns="0" rtlCol="0"/>
          <a:lstStyle/>
          <a:p>
            <a:endParaRPr/>
          </a:p>
        </p:txBody>
      </p:sp>
      <p:sp>
        <p:nvSpPr>
          <p:cNvPr id="81" name="object 81"/>
          <p:cNvSpPr/>
          <p:nvPr/>
        </p:nvSpPr>
        <p:spPr>
          <a:xfrm>
            <a:off x="4665726" y="1930145"/>
            <a:ext cx="650875" cy="149860"/>
          </a:xfrm>
          <a:custGeom>
            <a:avLst/>
            <a:gdLst/>
            <a:ahLst/>
            <a:cxnLst/>
            <a:rect l="l" t="t" r="r" b="b"/>
            <a:pathLst>
              <a:path w="650875" h="149860">
                <a:moveTo>
                  <a:pt x="0" y="149351"/>
                </a:moveTo>
                <a:lnTo>
                  <a:pt x="201549" y="149351"/>
                </a:lnTo>
                <a:lnTo>
                  <a:pt x="403098" y="0"/>
                </a:lnTo>
                <a:lnTo>
                  <a:pt x="650748" y="0"/>
                </a:lnTo>
              </a:path>
            </a:pathLst>
          </a:custGeom>
          <a:ln w="28955">
            <a:solidFill>
              <a:srgbClr val="000000"/>
            </a:solidFill>
          </a:ln>
        </p:spPr>
        <p:txBody>
          <a:bodyPr wrap="square" lIns="0" tIns="0" rIns="0" bIns="0" rtlCol="0"/>
          <a:lstStyle/>
          <a:p>
            <a:endParaRPr/>
          </a:p>
        </p:txBody>
      </p:sp>
      <p:sp>
        <p:nvSpPr>
          <p:cNvPr id="82" name="object 82"/>
          <p:cNvSpPr/>
          <p:nvPr/>
        </p:nvSpPr>
        <p:spPr>
          <a:xfrm>
            <a:off x="4694682" y="1930145"/>
            <a:ext cx="593090" cy="149860"/>
          </a:xfrm>
          <a:custGeom>
            <a:avLst/>
            <a:gdLst/>
            <a:ahLst/>
            <a:cxnLst/>
            <a:rect l="l" t="t" r="r" b="b"/>
            <a:pathLst>
              <a:path w="593089" h="149860">
                <a:moveTo>
                  <a:pt x="0" y="0"/>
                </a:moveTo>
                <a:lnTo>
                  <a:pt x="201802" y="0"/>
                </a:lnTo>
                <a:lnTo>
                  <a:pt x="403605" y="149351"/>
                </a:lnTo>
                <a:lnTo>
                  <a:pt x="592835" y="149351"/>
                </a:lnTo>
              </a:path>
            </a:pathLst>
          </a:custGeom>
          <a:ln w="28955">
            <a:solidFill>
              <a:srgbClr val="000000"/>
            </a:solidFill>
          </a:ln>
        </p:spPr>
        <p:txBody>
          <a:bodyPr wrap="square" lIns="0" tIns="0" rIns="0" bIns="0" rtlCol="0"/>
          <a:lstStyle/>
          <a:p>
            <a:endParaRPr/>
          </a:p>
        </p:txBody>
      </p:sp>
      <p:sp>
        <p:nvSpPr>
          <p:cNvPr id="83" name="object 83"/>
          <p:cNvSpPr/>
          <p:nvPr/>
        </p:nvSpPr>
        <p:spPr>
          <a:xfrm>
            <a:off x="4431791" y="2001011"/>
            <a:ext cx="0" cy="208915"/>
          </a:xfrm>
          <a:custGeom>
            <a:avLst/>
            <a:gdLst/>
            <a:ahLst/>
            <a:cxnLst/>
            <a:rect l="l" t="t" r="r" b="b"/>
            <a:pathLst>
              <a:path h="208914">
                <a:moveTo>
                  <a:pt x="0" y="0"/>
                </a:moveTo>
                <a:lnTo>
                  <a:pt x="0" y="208787"/>
                </a:lnTo>
              </a:path>
            </a:pathLst>
          </a:custGeom>
          <a:ln w="9144">
            <a:solidFill>
              <a:srgbClr val="000000"/>
            </a:solidFill>
          </a:ln>
        </p:spPr>
        <p:txBody>
          <a:bodyPr wrap="square" lIns="0" tIns="0" rIns="0" bIns="0" rtlCol="0"/>
          <a:lstStyle/>
          <a:p>
            <a:endParaRPr/>
          </a:p>
        </p:txBody>
      </p:sp>
      <p:sp>
        <p:nvSpPr>
          <p:cNvPr id="84" name="object 84"/>
          <p:cNvSpPr/>
          <p:nvPr/>
        </p:nvSpPr>
        <p:spPr>
          <a:xfrm>
            <a:off x="5586984" y="2007107"/>
            <a:ext cx="0" cy="207645"/>
          </a:xfrm>
          <a:custGeom>
            <a:avLst/>
            <a:gdLst/>
            <a:ahLst/>
            <a:cxnLst/>
            <a:rect l="l" t="t" r="r" b="b"/>
            <a:pathLst>
              <a:path h="207644">
                <a:moveTo>
                  <a:pt x="0" y="0"/>
                </a:moveTo>
                <a:lnTo>
                  <a:pt x="0" y="207263"/>
                </a:lnTo>
              </a:path>
            </a:pathLst>
          </a:custGeom>
          <a:ln w="9144">
            <a:solidFill>
              <a:srgbClr val="000000"/>
            </a:solidFill>
          </a:ln>
        </p:spPr>
        <p:txBody>
          <a:bodyPr wrap="square" lIns="0" tIns="0" rIns="0" bIns="0" rtlCol="0"/>
          <a:lstStyle/>
          <a:p>
            <a:endParaRPr/>
          </a:p>
        </p:txBody>
      </p:sp>
      <p:sp>
        <p:nvSpPr>
          <p:cNvPr id="85" name="object 85"/>
          <p:cNvSpPr/>
          <p:nvPr/>
        </p:nvSpPr>
        <p:spPr>
          <a:xfrm>
            <a:off x="2779014" y="2111501"/>
            <a:ext cx="1668780" cy="768350"/>
          </a:xfrm>
          <a:custGeom>
            <a:avLst/>
            <a:gdLst/>
            <a:ahLst/>
            <a:cxnLst/>
            <a:rect l="l" t="t" r="r" b="b"/>
            <a:pathLst>
              <a:path w="1668779" h="768350">
                <a:moveTo>
                  <a:pt x="0" y="768096"/>
                </a:moveTo>
                <a:lnTo>
                  <a:pt x="1668780" y="0"/>
                </a:lnTo>
              </a:path>
            </a:pathLst>
          </a:custGeom>
          <a:ln w="28956">
            <a:solidFill>
              <a:srgbClr val="000000"/>
            </a:solidFill>
          </a:ln>
        </p:spPr>
        <p:txBody>
          <a:bodyPr wrap="square" lIns="0" tIns="0" rIns="0" bIns="0" rtlCol="0"/>
          <a:lstStyle/>
          <a:p>
            <a:endParaRPr/>
          </a:p>
        </p:txBody>
      </p:sp>
      <p:sp>
        <p:nvSpPr>
          <p:cNvPr id="86" name="object 86"/>
          <p:cNvSpPr/>
          <p:nvPr/>
        </p:nvSpPr>
        <p:spPr>
          <a:xfrm>
            <a:off x="4595621" y="3006089"/>
            <a:ext cx="0" cy="652780"/>
          </a:xfrm>
          <a:custGeom>
            <a:avLst/>
            <a:gdLst/>
            <a:ahLst/>
            <a:cxnLst/>
            <a:rect l="l" t="t" r="r" b="b"/>
            <a:pathLst>
              <a:path h="652779">
                <a:moveTo>
                  <a:pt x="0" y="0"/>
                </a:moveTo>
                <a:lnTo>
                  <a:pt x="0" y="652272"/>
                </a:lnTo>
              </a:path>
            </a:pathLst>
          </a:custGeom>
          <a:ln w="28956">
            <a:solidFill>
              <a:srgbClr val="000000"/>
            </a:solidFill>
          </a:ln>
        </p:spPr>
        <p:txBody>
          <a:bodyPr wrap="square" lIns="0" tIns="0" rIns="0" bIns="0" rtlCol="0"/>
          <a:lstStyle/>
          <a:p>
            <a:endParaRPr/>
          </a:p>
        </p:txBody>
      </p:sp>
      <p:sp>
        <p:nvSpPr>
          <p:cNvPr id="87" name="object 87"/>
          <p:cNvSpPr/>
          <p:nvPr/>
        </p:nvSpPr>
        <p:spPr>
          <a:xfrm>
            <a:off x="4976621" y="2998470"/>
            <a:ext cx="0" cy="652780"/>
          </a:xfrm>
          <a:custGeom>
            <a:avLst/>
            <a:gdLst/>
            <a:ahLst/>
            <a:cxnLst/>
            <a:rect l="l" t="t" r="r" b="b"/>
            <a:pathLst>
              <a:path h="652779">
                <a:moveTo>
                  <a:pt x="0" y="0"/>
                </a:moveTo>
                <a:lnTo>
                  <a:pt x="0" y="652271"/>
                </a:lnTo>
              </a:path>
            </a:pathLst>
          </a:custGeom>
          <a:ln w="28956">
            <a:solidFill>
              <a:srgbClr val="000000"/>
            </a:solidFill>
          </a:ln>
        </p:spPr>
        <p:txBody>
          <a:bodyPr wrap="square" lIns="0" tIns="0" rIns="0" bIns="0" rtlCol="0"/>
          <a:lstStyle/>
          <a:p>
            <a:endParaRPr/>
          </a:p>
        </p:txBody>
      </p:sp>
      <p:sp>
        <p:nvSpPr>
          <p:cNvPr id="88" name="object 88"/>
          <p:cNvSpPr/>
          <p:nvPr/>
        </p:nvSpPr>
        <p:spPr>
          <a:xfrm>
            <a:off x="4450079" y="3616452"/>
            <a:ext cx="344424" cy="733043"/>
          </a:xfrm>
          <a:prstGeom prst="rect">
            <a:avLst/>
          </a:prstGeom>
          <a:blipFill>
            <a:blip r:embed="rId32" cstate="print"/>
            <a:stretch>
              <a:fillRect/>
            </a:stretch>
          </a:blipFill>
        </p:spPr>
        <p:txBody>
          <a:bodyPr wrap="square" lIns="0" tIns="0" rIns="0" bIns="0" rtlCol="0"/>
          <a:lstStyle/>
          <a:p>
            <a:endParaRPr/>
          </a:p>
        </p:txBody>
      </p:sp>
      <p:sp>
        <p:nvSpPr>
          <p:cNvPr id="89" name="object 89"/>
          <p:cNvSpPr/>
          <p:nvPr/>
        </p:nvSpPr>
        <p:spPr>
          <a:xfrm>
            <a:off x="4451603" y="3700271"/>
            <a:ext cx="152400" cy="17145"/>
          </a:xfrm>
          <a:custGeom>
            <a:avLst/>
            <a:gdLst/>
            <a:ahLst/>
            <a:cxnLst/>
            <a:rect l="l" t="t" r="r" b="b"/>
            <a:pathLst>
              <a:path w="152400" h="17145">
                <a:moveTo>
                  <a:pt x="0" y="16763"/>
                </a:moveTo>
                <a:lnTo>
                  <a:pt x="152400" y="16763"/>
                </a:lnTo>
                <a:lnTo>
                  <a:pt x="152400" y="0"/>
                </a:lnTo>
                <a:lnTo>
                  <a:pt x="0" y="0"/>
                </a:lnTo>
                <a:lnTo>
                  <a:pt x="0" y="16763"/>
                </a:lnTo>
                <a:close/>
              </a:path>
            </a:pathLst>
          </a:custGeom>
          <a:solidFill>
            <a:srgbClr val="000000"/>
          </a:solidFill>
        </p:spPr>
        <p:txBody>
          <a:bodyPr wrap="square" lIns="0" tIns="0" rIns="0" bIns="0" rtlCol="0"/>
          <a:lstStyle/>
          <a:p>
            <a:endParaRPr/>
          </a:p>
        </p:txBody>
      </p:sp>
      <p:sp>
        <p:nvSpPr>
          <p:cNvPr id="90" name="object 90"/>
          <p:cNvSpPr/>
          <p:nvPr/>
        </p:nvSpPr>
        <p:spPr>
          <a:xfrm>
            <a:off x="4447032" y="3695700"/>
            <a:ext cx="161925" cy="26034"/>
          </a:xfrm>
          <a:custGeom>
            <a:avLst/>
            <a:gdLst/>
            <a:ahLst/>
            <a:cxnLst/>
            <a:rect l="l" t="t" r="r" b="b"/>
            <a:pathLst>
              <a:path w="161925" h="26035">
                <a:moveTo>
                  <a:pt x="0" y="25908"/>
                </a:moveTo>
                <a:lnTo>
                  <a:pt x="161544" y="25908"/>
                </a:lnTo>
                <a:lnTo>
                  <a:pt x="161544" y="0"/>
                </a:lnTo>
                <a:lnTo>
                  <a:pt x="0" y="0"/>
                </a:lnTo>
                <a:lnTo>
                  <a:pt x="0" y="25908"/>
                </a:lnTo>
                <a:close/>
              </a:path>
            </a:pathLst>
          </a:custGeom>
          <a:solidFill>
            <a:srgbClr val="000000"/>
          </a:solidFill>
        </p:spPr>
        <p:txBody>
          <a:bodyPr wrap="square" lIns="0" tIns="0" rIns="0" bIns="0" rtlCol="0"/>
          <a:lstStyle/>
          <a:p>
            <a:endParaRPr/>
          </a:p>
        </p:txBody>
      </p:sp>
      <p:sp>
        <p:nvSpPr>
          <p:cNvPr id="91" name="object 91"/>
          <p:cNvSpPr/>
          <p:nvPr/>
        </p:nvSpPr>
        <p:spPr>
          <a:xfrm>
            <a:off x="4587240" y="3692652"/>
            <a:ext cx="149860" cy="45720"/>
          </a:xfrm>
          <a:custGeom>
            <a:avLst/>
            <a:gdLst/>
            <a:ahLst/>
            <a:cxnLst/>
            <a:rect l="l" t="t" r="r" b="b"/>
            <a:pathLst>
              <a:path w="149860" h="45720">
                <a:moveTo>
                  <a:pt x="126492" y="0"/>
                </a:moveTo>
                <a:lnTo>
                  <a:pt x="22860" y="0"/>
                </a:lnTo>
                <a:lnTo>
                  <a:pt x="13983" y="1803"/>
                </a:lnTo>
                <a:lnTo>
                  <a:pt x="6715" y="6715"/>
                </a:lnTo>
                <a:lnTo>
                  <a:pt x="1803" y="13983"/>
                </a:lnTo>
                <a:lnTo>
                  <a:pt x="0" y="22860"/>
                </a:lnTo>
                <a:lnTo>
                  <a:pt x="1803" y="31736"/>
                </a:lnTo>
                <a:lnTo>
                  <a:pt x="6715" y="39004"/>
                </a:lnTo>
                <a:lnTo>
                  <a:pt x="13983" y="43916"/>
                </a:lnTo>
                <a:lnTo>
                  <a:pt x="22860" y="45720"/>
                </a:lnTo>
                <a:lnTo>
                  <a:pt x="126492" y="45720"/>
                </a:lnTo>
                <a:lnTo>
                  <a:pt x="135368" y="43916"/>
                </a:lnTo>
                <a:lnTo>
                  <a:pt x="142636" y="39004"/>
                </a:lnTo>
                <a:lnTo>
                  <a:pt x="147548" y="31736"/>
                </a:lnTo>
                <a:lnTo>
                  <a:pt x="149351" y="22860"/>
                </a:lnTo>
                <a:lnTo>
                  <a:pt x="147548" y="13983"/>
                </a:lnTo>
                <a:lnTo>
                  <a:pt x="142636" y="6715"/>
                </a:lnTo>
                <a:lnTo>
                  <a:pt x="135368" y="1803"/>
                </a:lnTo>
                <a:lnTo>
                  <a:pt x="126492" y="0"/>
                </a:lnTo>
                <a:close/>
              </a:path>
            </a:pathLst>
          </a:custGeom>
          <a:solidFill>
            <a:srgbClr val="000000"/>
          </a:solidFill>
        </p:spPr>
        <p:txBody>
          <a:bodyPr wrap="square" lIns="0" tIns="0" rIns="0" bIns="0" rtlCol="0"/>
          <a:lstStyle/>
          <a:p>
            <a:endParaRPr/>
          </a:p>
        </p:txBody>
      </p:sp>
      <p:sp>
        <p:nvSpPr>
          <p:cNvPr id="92" name="object 92"/>
          <p:cNvSpPr/>
          <p:nvPr/>
        </p:nvSpPr>
        <p:spPr>
          <a:xfrm>
            <a:off x="4590288" y="3697223"/>
            <a:ext cx="143256" cy="35051"/>
          </a:xfrm>
          <a:prstGeom prst="rect">
            <a:avLst/>
          </a:prstGeom>
          <a:blipFill>
            <a:blip r:embed="rId33" cstate="print"/>
            <a:stretch>
              <a:fillRect/>
            </a:stretch>
          </a:blipFill>
        </p:spPr>
        <p:txBody>
          <a:bodyPr wrap="square" lIns="0" tIns="0" rIns="0" bIns="0" rtlCol="0"/>
          <a:lstStyle/>
          <a:p>
            <a:endParaRPr/>
          </a:p>
        </p:txBody>
      </p:sp>
      <p:sp>
        <p:nvSpPr>
          <p:cNvPr id="93" name="object 93"/>
          <p:cNvSpPr/>
          <p:nvPr/>
        </p:nvSpPr>
        <p:spPr>
          <a:xfrm>
            <a:off x="4587240" y="3797808"/>
            <a:ext cx="149860" cy="43180"/>
          </a:xfrm>
          <a:custGeom>
            <a:avLst/>
            <a:gdLst/>
            <a:ahLst/>
            <a:cxnLst/>
            <a:rect l="l" t="t" r="r" b="b"/>
            <a:pathLst>
              <a:path w="149860" h="43179">
                <a:moveTo>
                  <a:pt x="128015" y="0"/>
                </a:moveTo>
                <a:lnTo>
                  <a:pt x="21336" y="0"/>
                </a:lnTo>
                <a:lnTo>
                  <a:pt x="13019" y="1672"/>
                </a:lnTo>
                <a:lnTo>
                  <a:pt x="6238" y="6238"/>
                </a:lnTo>
                <a:lnTo>
                  <a:pt x="1672" y="13019"/>
                </a:lnTo>
                <a:lnTo>
                  <a:pt x="0" y="21336"/>
                </a:lnTo>
                <a:lnTo>
                  <a:pt x="1672" y="29652"/>
                </a:lnTo>
                <a:lnTo>
                  <a:pt x="6238" y="36433"/>
                </a:lnTo>
                <a:lnTo>
                  <a:pt x="13019" y="40999"/>
                </a:lnTo>
                <a:lnTo>
                  <a:pt x="21336" y="42672"/>
                </a:lnTo>
                <a:lnTo>
                  <a:pt x="128015" y="42672"/>
                </a:lnTo>
                <a:lnTo>
                  <a:pt x="136332" y="40999"/>
                </a:lnTo>
                <a:lnTo>
                  <a:pt x="143113" y="36433"/>
                </a:lnTo>
                <a:lnTo>
                  <a:pt x="147679" y="29652"/>
                </a:lnTo>
                <a:lnTo>
                  <a:pt x="149351" y="21336"/>
                </a:lnTo>
                <a:lnTo>
                  <a:pt x="147679" y="13019"/>
                </a:lnTo>
                <a:lnTo>
                  <a:pt x="143113" y="6238"/>
                </a:lnTo>
                <a:lnTo>
                  <a:pt x="136332" y="1672"/>
                </a:lnTo>
                <a:lnTo>
                  <a:pt x="128015" y="0"/>
                </a:lnTo>
                <a:close/>
              </a:path>
            </a:pathLst>
          </a:custGeom>
          <a:solidFill>
            <a:srgbClr val="000000"/>
          </a:solidFill>
        </p:spPr>
        <p:txBody>
          <a:bodyPr wrap="square" lIns="0" tIns="0" rIns="0" bIns="0" rtlCol="0"/>
          <a:lstStyle/>
          <a:p>
            <a:endParaRPr/>
          </a:p>
        </p:txBody>
      </p:sp>
      <p:sp>
        <p:nvSpPr>
          <p:cNvPr id="94" name="object 94"/>
          <p:cNvSpPr/>
          <p:nvPr/>
        </p:nvSpPr>
        <p:spPr>
          <a:xfrm>
            <a:off x="4591811" y="3802379"/>
            <a:ext cx="141732" cy="33527"/>
          </a:xfrm>
          <a:prstGeom prst="rect">
            <a:avLst/>
          </a:prstGeom>
          <a:blipFill>
            <a:blip r:embed="rId34" cstate="print"/>
            <a:stretch>
              <a:fillRect/>
            </a:stretch>
          </a:blipFill>
        </p:spPr>
        <p:txBody>
          <a:bodyPr wrap="square" lIns="0" tIns="0" rIns="0" bIns="0" rtlCol="0"/>
          <a:lstStyle/>
          <a:p>
            <a:endParaRPr/>
          </a:p>
        </p:txBody>
      </p:sp>
      <p:sp>
        <p:nvSpPr>
          <p:cNvPr id="95" name="object 95"/>
          <p:cNvSpPr/>
          <p:nvPr/>
        </p:nvSpPr>
        <p:spPr>
          <a:xfrm>
            <a:off x="4451603" y="3913632"/>
            <a:ext cx="154305" cy="15240"/>
          </a:xfrm>
          <a:custGeom>
            <a:avLst/>
            <a:gdLst/>
            <a:ahLst/>
            <a:cxnLst/>
            <a:rect l="l" t="t" r="r" b="b"/>
            <a:pathLst>
              <a:path w="154304" h="15239">
                <a:moveTo>
                  <a:pt x="0" y="15239"/>
                </a:moveTo>
                <a:lnTo>
                  <a:pt x="153924" y="15239"/>
                </a:lnTo>
                <a:lnTo>
                  <a:pt x="153924" y="0"/>
                </a:lnTo>
                <a:lnTo>
                  <a:pt x="0" y="0"/>
                </a:lnTo>
                <a:lnTo>
                  <a:pt x="0" y="15239"/>
                </a:lnTo>
                <a:close/>
              </a:path>
            </a:pathLst>
          </a:custGeom>
          <a:solidFill>
            <a:srgbClr val="000000"/>
          </a:solidFill>
        </p:spPr>
        <p:txBody>
          <a:bodyPr wrap="square" lIns="0" tIns="0" rIns="0" bIns="0" rtlCol="0"/>
          <a:lstStyle/>
          <a:p>
            <a:endParaRPr/>
          </a:p>
        </p:txBody>
      </p:sp>
      <p:sp>
        <p:nvSpPr>
          <p:cNvPr id="96" name="object 96"/>
          <p:cNvSpPr/>
          <p:nvPr/>
        </p:nvSpPr>
        <p:spPr>
          <a:xfrm>
            <a:off x="4447032" y="3909059"/>
            <a:ext cx="163195" cy="24765"/>
          </a:xfrm>
          <a:custGeom>
            <a:avLst/>
            <a:gdLst/>
            <a:ahLst/>
            <a:cxnLst/>
            <a:rect l="l" t="t" r="r" b="b"/>
            <a:pathLst>
              <a:path w="163195" h="24764">
                <a:moveTo>
                  <a:pt x="0" y="24384"/>
                </a:moveTo>
                <a:lnTo>
                  <a:pt x="163068" y="24384"/>
                </a:lnTo>
                <a:lnTo>
                  <a:pt x="163068" y="0"/>
                </a:lnTo>
                <a:lnTo>
                  <a:pt x="0" y="0"/>
                </a:lnTo>
                <a:lnTo>
                  <a:pt x="0" y="24384"/>
                </a:lnTo>
                <a:close/>
              </a:path>
            </a:pathLst>
          </a:custGeom>
          <a:solidFill>
            <a:srgbClr val="000000"/>
          </a:solidFill>
        </p:spPr>
        <p:txBody>
          <a:bodyPr wrap="square" lIns="0" tIns="0" rIns="0" bIns="0" rtlCol="0"/>
          <a:lstStyle/>
          <a:p>
            <a:endParaRPr/>
          </a:p>
        </p:txBody>
      </p:sp>
      <p:sp>
        <p:nvSpPr>
          <p:cNvPr id="97" name="object 97"/>
          <p:cNvSpPr/>
          <p:nvPr/>
        </p:nvSpPr>
        <p:spPr>
          <a:xfrm>
            <a:off x="4454652" y="4008120"/>
            <a:ext cx="152400" cy="17145"/>
          </a:xfrm>
          <a:custGeom>
            <a:avLst/>
            <a:gdLst/>
            <a:ahLst/>
            <a:cxnLst/>
            <a:rect l="l" t="t" r="r" b="b"/>
            <a:pathLst>
              <a:path w="152400" h="17145">
                <a:moveTo>
                  <a:pt x="0" y="16763"/>
                </a:moveTo>
                <a:lnTo>
                  <a:pt x="152400" y="16763"/>
                </a:lnTo>
                <a:lnTo>
                  <a:pt x="152400" y="0"/>
                </a:lnTo>
                <a:lnTo>
                  <a:pt x="0" y="0"/>
                </a:lnTo>
                <a:lnTo>
                  <a:pt x="0" y="16763"/>
                </a:lnTo>
                <a:close/>
              </a:path>
            </a:pathLst>
          </a:custGeom>
          <a:solidFill>
            <a:srgbClr val="000000"/>
          </a:solidFill>
        </p:spPr>
        <p:txBody>
          <a:bodyPr wrap="square" lIns="0" tIns="0" rIns="0" bIns="0" rtlCol="0"/>
          <a:lstStyle/>
          <a:p>
            <a:endParaRPr/>
          </a:p>
        </p:txBody>
      </p:sp>
      <p:sp>
        <p:nvSpPr>
          <p:cNvPr id="98" name="object 98"/>
          <p:cNvSpPr/>
          <p:nvPr/>
        </p:nvSpPr>
        <p:spPr>
          <a:xfrm>
            <a:off x="4450079" y="4003547"/>
            <a:ext cx="161925" cy="26034"/>
          </a:xfrm>
          <a:custGeom>
            <a:avLst/>
            <a:gdLst/>
            <a:ahLst/>
            <a:cxnLst/>
            <a:rect l="l" t="t" r="r" b="b"/>
            <a:pathLst>
              <a:path w="161925" h="26035">
                <a:moveTo>
                  <a:pt x="0" y="25907"/>
                </a:moveTo>
                <a:lnTo>
                  <a:pt x="161544" y="25907"/>
                </a:lnTo>
                <a:lnTo>
                  <a:pt x="161544" y="0"/>
                </a:lnTo>
                <a:lnTo>
                  <a:pt x="0" y="0"/>
                </a:lnTo>
                <a:lnTo>
                  <a:pt x="0" y="25907"/>
                </a:lnTo>
                <a:close/>
              </a:path>
            </a:pathLst>
          </a:custGeom>
          <a:solidFill>
            <a:srgbClr val="000000"/>
          </a:solidFill>
        </p:spPr>
        <p:txBody>
          <a:bodyPr wrap="square" lIns="0" tIns="0" rIns="0" bIns="0" rtlCol="0"/>
          <a:lstStyle/>
          <a:p>
            <a:endParaRPr/>
          </a:p>
        </p:txBody>
      </p:sp>
      <p:sp>
        <p:nvSpPr>
          <p:cNvPr id="99" name="object 99"/>
          <p:cNvSpPr/>
          <p:nvPr/>
        </p:nvSpPr>
        <p:spPr>
          <a:xfrm>
            <a:off x="4584191" y="4000500"/>
            <a:ext cx="149860" cy="47625"/>
          </a:xfrm>
          <a:custGeom>
            <a:avLst/>
            <a:gdLst/>
            <a:ahLst/>
            <a:cxnLst/>
            <a:rect l="l" t="t" r="r" b="b"/>
            <a:pathLst>
              <a:path w="149860" h="47625">
                <a:moveTo>
                  <a:pt x="125730" y="0"/>
                </a:moveTo>
                <a:lnTo>
                  <a:pt x="23622" y="0"/>
                </a:lnTo>
                <a:lnTo>
                  <a:pt x="14412" y="1851"/>
                </a:lnTo>
                <a:lnTo>
                  <a:pt x="6905" y="6905"/>
                </a:lnTo>
                <a:lnTo>
                  <a:pt x="1851" y="14412"/>
                </a:lnTo>
                <a:lnTo>
                  <a:pt x="0" y="23622"/>
                </a:lnTo>
                <a:lnTo>
                  <a:pt x="1851" y="32831"/>
                </a:lnTo>
                <a:lnTo>
                  <a:pt x="6905" y="40338"/>
                </a:lnTo>
                <a:lnTo>
                  <a:pt x="14412" y="45392"/>
                </a:lnTo>
                <a:lnTo>
                  <a:pt x="23622" y="47243"/>
                </a:lnTo>
                <a:lnTo>
                  <a:pt x="125730" y="47243"/>
                </a:lnTo>
                <a:lnTo>
                  <a:pt x="134939" y="45392"/>
                </a:lnTo>
                <a:lnTo>
                  <a:pt x="142446" y="40338"/>
                </a:lnTo>
                <a:lnTo>
                  <a:pt x="147500" y="32831"/>
                </a:lnTo>
                <a:lnTo>
                  <a:pt x="149352" y="23622"/>
                </a:lnTo>
                <a:lnTo>
                  <a:pt x="147500" y="14412"/>
                </a:lnTo>
                <a:lnTo>
                  <a:pt x="142446" y="6905"/>
                </a:lnTo>
                <a:lnTo>
                  <a:pt x="134939" y="1851"/>
                </a:lnTo>
                <a:lnTo>
                  <a:pt x="125730" y="0"/>
                </a:lnTo>
                <a:close/>
              </a:path>
            </a:pathLst>
          </a:custGeom>
          <a:solidFill>
            <a:srgbClr val="000000"/>
          </a:solidFill>
        </p:spPr>
        <p:txBody>
          <a:bodyPr wrap="square" lIns="0" tIns="0" rIns="0" bIns="0" rtlCol="0"/>
          <a:lstStyle/>
          <a:p>
            <a:endParaRPr/>
          </a:p>
        </p:txBody>
      </p:sp>
      <p:sp>
        <p:nvSpPr>
          <p:cNvPr id="100" name="object 100"/>
          <p:cNvSpPr/>
          <p:nvPr/>
        </p:nvSpPr>
        <p:spPr>
          <a:xfrm>
            <a:off x="4587240" y="4005071"/>
            <a:ext cx="143256" cy="36575"/>
          </a:xfrm>
          <a:prstGeom prst="rect">
            <a:avLst/>
          </a:prstGeom>
          <a:blipFill>
            <a:blip r:embed="rId35" cstate="print"/>
            <a:stretch>
              <a:fillRect/>
            </a:stretch>
          </a:blipFill>
        </p:spPr>
        <p:txBody>
          <a:bodyPr wrap="square" lIns="0" tIns="0" rIns="0" bIns="0" rtlCol="0"/>
          <a:lstStyle/>
          <a:p>
            <a:endParaRPr/>
          </a:p>
        </p:txBody>
      </p:sp>
      <p:sp>
        <p:nvSpPr>
          <p:cNvPr id="101" name="object 101"/>
          <p:cNvSpPr/>
          <p:nvPr/>
        </p:nvSpPr>
        <p:spPr>
          <a:xfrm>
            <a:off x="4585715" y="3902964"/>
            <a:ext cx="149860" cy="45720"/>
          </a:xfrm>
          <a:custGeom>
            <a:avLst/>
            <a:gdLst/>
            <a:ahLst/>
            <a:cxnLst/>
            <a:rect l="l" t="t" r="r" b="b"/>
            <a:pathLst>
              <a:path w="149860" h="45720">
                <a:moveTo>
                  <a:pt x="126492" y="0"/>
                </a:moveTo>
                <a:lnTo>
                  <a:pt x="22860" y="0"/>
                </a:lnTo>
                <a:lnTo>
                  <a:pt x="13983" y="1803"/>
                </a:lnTo>
                <a:lnTo>
                  <a:pt x="6715" y="6715"/>
                </a:lnTo>
                <a:lnTo>
                  <a:pt x="1803" y="13983"/>
                </a:lnTo>
                <a:lnTo>
                  <a:pt x="0" y="22860"/>
                </a:lnTo>
                <a:lnTo>
                  <a:pt x="1803" y="31736"/>
                </a:lnTo>
                <a:lnTo>
                  <a:pt x="6715" y="39004"/>
                </a:lnTo>
                <a:lnTo>
                  <a:pt x="13983" y="43916"/>
                </a:lnTo>
                <a:lnTo>
                  <a:pt x="22860" y="45719"/>
                </a:lnTo>
                <a:lnTo>
                  <a:pt x="126492" y="45719"/>
                </a:lnTo>
                <a:lnTo>
                  <a:pt x="135368" y="43916"/>
                </a:lnTo>
                <a:lnTo>
                  <a:pt x="142636" y="39004"/>
                </a:lnTo>
                <a:lnTo>
                  <a:pt x="147548" y="31736"/>
                </a:lnTo>
                <a:lnTo>
                  <a:pt x="149351" y="22860"/>
                </a:lnTo>
                <a:lnTo>
                  <a:pt x="147548" y="13983"/>
                </a:lnTo>
                <a:lnTo>
                  <a:pt x="142636" y="6715"/>
                </a:lnTo>
                <a:lnTo>
                  <a:pt x="135368" y="1803"/>
                </a:lnTo>
                <a:lnTo>
                  <a:pt x="126492" y="0"/>
                </a:lnTo>
                <a:close/>
              </a:path>
            </a:pathLst>
          </a:custGeom>
          <a:solidFill>
            <a:srgbClr val="000000"/>
          </a:solidFill>
        </p:spPr>
        <p:txBody>
          <a:bodyPr wrap="square" lIns="0" tIns="0" rIns="0" bIns="0" rtlCol="0"/>
          <a:lstStyle/>
          <a:p>
            <a:endParaRPr/>
          </a:p>
        </p:txBody>
      </p:sp>
      <p:sp>
        <p:nvSpPr>
          <p:cNvPr id="102" name="object 102"/>
          <p:cNvSpPr/>
          <p:nvPr/>
        </p:nvSpPr>
        <p:spPr>
          <a:xfrm>
            <a:off x="4588764" y="3616452"/>
            <a:ext cx="144779" cy="731519"/>
          </a:xfrm>
          <a:prstGeom prst="rect">
            <a:avLst/>
          </a:prstGeom>
          <a:blipFill>
            <a:blip r:embed="rId36" cstate="print"/>
            <a:stretch>
              <a:fillRect/>
            </a:stretch>
          </a:blipFill>
        </p:spPr>
        <p:txBody>
          <a:bodyPr wrap="square" lIns="0" tIns="0" rIns="0" bIns="0" rtlCol="0"/>
          <a:lstStyle/>
          <a:p>
            <a:endParaRPr/>
          </a:p>
        </p:txBody>
      </p:sp>
      <p:sp>
        <p:nvSpPr>
          <p:cNvPr id="103" name="object 103"/>
          <p:cNvSpPr/>
          <p:nvPr/>
        </p:nvSpPr>
        <p:spPr>
          <a:xfrm>
            <a:off x="4712208" y="3611879"/>
            <a:ext cx="26034" cy="741045"/>
          </a:xfrm>
          <a:custGeom>
            <a:avLst/>
            <a:gdLst/>
            <a:ahLst/>
            <a:cxnLst/>
            <a:rect l="l" t="t" r="r" b="b"/>
            <a:pathLst>
              <a:path w="26035" h="741045">
                <a:moveTo>
                  <a:pt x="0" y="740664"/>
                </a:moveTo>
                <a:lnTo>
                  <a:pt x="25907" y="740664"/>
                </a:lnTo>
                <a:lnTo>
                  <a:pt x="25907" y="0"/>
                </a:lnTo>
                <a:lnTo>
                  <a:pt x="0" y="0"/>
                </a:lnTo>
                <a:lnTo>
                  <a:pt x="0" y="740664"/>
                </a:lnTo>
                <a:close/>
              </a:path>
            </a:pathLst>
          </a:custGeom>
          <a:solidFill>
            <a:srgbClr val="000000"/>
          </a:solidFill>
        </p:spPr>
        <p:txBody>
          <a:bodyPr wrap="square" lIns="0" tIns="0" rIns="0" bIns="0" rtlCol="0"/>
          <a:lstStyle/>
          <a:p>
            <a:endParaRPr/>
          </a:p>
        </p:txBody>
      </p:sp>
      <p:sp>
        <p:nvSpPr>
          <p:cNvPr id="104" name="object 104"/>
          <p:cNvSpPr/>
          <p:nvPr/>
        </p:nvSpPr>
        <p:spPr>
          <a:xfrm>
            <a:off x="4732020" y="3800855"/>
            <a:ext cx="60959" cy="68580"/>
          </a:xfrm>
          <a:prstGeom prst="rect">
            <a:avLst/>
          </a:prstGeom>
          <a:blipFill>
            <a:blip r:embed="rId37" cstate="print"/>
            <a:stretch>
              <a:fillRect/>
            </a:stretch>
          </a:blipFill>
        </p:spPr>
        <p:txBody>
          <a:bodyPr wrap="square" lIns="0" tIns="0" rIns="0" bIns="0" rtlCol="0"/>
          <a:lstStyle/>
          <a:p>
            <a:endParaRPr/>
          </a:p>
        </p:txBody>
      </p:sp>
      <p:sp>
        <p:nvSpPr>
          <p:cNvPr id="105" name="object 105"/>
          <p:cNvSpPr/>
          <p:nvPr/>
        </p:nvSpPr>
        <p:spPr>
          <a:xfrm>
            <a:off x="4733544" y="3697223"/>
            <a:ext cx="62483" cy="76200"/>
          </a:xfrm>
          <a:prstGeom prst="rect">
            <a:avLst/>
          </a:prstGeom>
          <a:blipFill>
            <a:blip r:embed="rId38" cstate="print"/>
            <a:stretch>
              <a:fillRect/>
            </a:stretch>
          </a:blipFill>
        </p:spPr>
        <p:txBody>
          <a:bodyPr wrap="square" lIns="0" tIns="0" rIns="0" bIns="0" rtlCol="0"/>
          <a:lstStyle/>
          <a:p>
            <a:endParaRPr/>
          </a:p>
        </p:txBody>
      </p:sp>
      <p:sp>
        <p:nvSpPr>
          <p:cNvPr id="106" name="object 106"/>
          <p:cNvSpPr/>
          <p:nvPr/>
        </p:nvSpPr>
        <p:spPr>
          <a:xfrm>
            <a:off x="4730496" y="4314444"/>
            <a:ext cx="67055" cy="65531"/>
          </a:xfrm>
          <a:prstGeom prst="rect">
            <a:avLst/>
          </a:prstGeom>
          <a:blipFill>
            <a:blip r:embed="rId39" cstate="print"/>
            <a:stretch>
              <a:fillRect/>
            </a:stretch>
          </a:blipFill>
        </p:spPr>
        <p:txBody>
          <a:bodyPr wrap="square" lIns="0" tIns="0" rIns="0" bIns="0" rtlCol="0"/>
          <a:lstStyle/>
          <a:p>
            <a:endParaRPr/>
          </a:p>
        </p:txBody>
      </p:sp>
      <p:sp>
        <p:nvSpPr>
          <p:cNvPr id="107" name="object 107"/>
          <p:cNvSpPr/>
          <p:nvPr/>
        </p:nvSpPr>
        <p:spPr>
          <a:xfrm>
            <a:off x="4431791" y="4335779"/>
            <a:ext cx="307975" cy="47625"/>
          </a:xfrm>
          <a:custGeom>
            <a:avLst/>
            <a:gdLst/>
            <a:ahLst/>
            <a:cxnLst/>
            <a:rect l="l" t="t" r="r" b="b"/>
            <a:pathLst>
              <a:path w="307975" h="47625">
                <a:moveTo>
                  <a:pt x="284225" y="0"/>
                </a:moveTo>
                <a:lnTo>
                  <a:pt x="23622" y="0"/>
                </a:lnTo>
                <a:lnTo>
                  <a:pt x="14412" y="1851"/>
                </a:lnTo>
                <a:lnTo>
                  <a:pt x="6905" y="6905"/>
                </a:lnTo>
                <a:lnTo>
                  <a:pt x="1851" y="14412"/>
                </a:lnTo>
                <a:lnTo>
                  <a:pt x="0" y="23622"/>
                </a:lnTo>
                <a:lnTo>
                  <a:pt x="1851" y="32831"/>
                </a:lnTo>
                <a:lnTo>
                  <a:pt x="6905" y="40338"/>
                </a:lnTo>
                <a:lnTo>
                  <a:pt x="14412" y="45392"/>
                </a:lnTo>
                <a:lnTo>
                  <a:pt x="23622" y="47244"/>
                </a:lnTo>
                <a:lnTo>
                  <a:pt x="284225" y="47244"/>
                </a:lnTo>
                <a:lnTo>
                  <a:pt x="293435" y="45392"/>
                </a:lnTo>
                <a:lnTo>
                  <a:pt x="300942" y="40338"/>
                </a:lnTo>
                <a:lnTo>
                  <a:pt x="305996" y="32831"/>
                </a:lnTo>
                <a:lnTo>
                  <a:pt x="307848" y="23622"/>
                </a:lnTo>
                <a:lnTo>
                  <a:pt x="305996" y="14412"/>
                </a:lnTo>
                <a:lnTo>
                  <a:pt x="300942" y="6905"/>
                </a:lnTo>
                <a:lnTo>
                  <a:pt x="293435" y="1851"/>
                </a:lnTo>
                <a:lnTo>
                  <a:pt x="284225" y="0"/>
                </a:lnTo>
                <a:close/>
              </a:path>
            </a:pathLst>
          </a:custGeom>
          <a:solidFill>
            <a:srgbClr val="DDDDDD"/>
          </a:solidFill>
        </p:spPr>
        <p:txBody>
          <a:bodyPr wrap="square" lIns="0" tIns="0" rIns="0" bIns="0" rtlCol="0"/>
          <a:lstStyle/>
          <a:p>
            <a:endParaRPr/>
          </a:p>
        </p:txBody>
      </p:sp>
      <p:sp>
        <p:nvSpPr>
          <p:cNvPr id="108" name="object 108"/>
          <p:cNvSpPr/>
          <p:nvPr/>
        </p:nvSpPr>
        <p:spPr>
          <a:xfrm>
            <a:off x="4431791" y="4335779"/>
            <a:ext cx="307975" cy="47625"/>
          </a:xfrm>
          <a:custGeom>
            <a:avLst/>
            <a:gdLst/>
            <a:ahLst/>
            <a:cxnLst/>
            <a:rect l="l" t="t" r="r" b="b"/>
            <a:pathLst>
              <a:path w="307975" h="47625">
                <a:moveTo>
                  <a:pt x="0" y="23622"/>
                </a:moveTo>
                <a:lnTo>
                  <a:pt x="1851" y="14412"/>
                </a:lnTo>
                <a:lnTo>
                  <a:pt x="6905" y="6905"/>
                </a:lnTo>
                <a:lnTo>
                  <a:pt x="14412" y="1851"/>
                </a:lnTo>
                <a:lnTo>
                  <a:pt x="23622" y="0"/>
                </a:lnTo>
                <a:lnTo>
                  <a:pt x="284225" y="0"/>
                </a:lnTo>
                <a:lnTo>
                  <a:pt x="293435" y="1851"/>
                </a:lnTo>
                <a:lnTo>
                  <a:pt x="300942" y="6905"/>
                </a:lnTo>
                <a:lnTo>
                  <a:pt x="305996" y="14412"/>
                </a:lnTo>
                <a:lnTo>
                  <a:pt x="307848" y="23622"/>
                </a:lnTo>
                <a:lnTo>
                  <a:pt x="305996" y="32831"/>
                </a:lnTo>
                <a:lnTo>
                  <a:pt x="300942" y="40338"/>
                </a:lnTo>
                <a:lnTo>
                  <a:pt x="293435" y="45392"/>
                </a:lnTo>
                <a:lnTo>
                  <a:pt x="284225" y="47244"/>
                </a:lnTo>
                <a:lnTo>
                  <a:pt x="23622" y="47244"/>
                </a:lnTo>
                <a:lnTo>
                  <a:pt x="14412" y="45392"/>
                </a:lnTo>
                <a:lnTo>
                  <a:pt x="6905" y="40338"/>
                </a:lnTo>
                <a:lnTo>
                  <a:pt x="1851" y="32831"/>
                </a:lnTo>
                <a:lnTo>
                  <a:pt x="0" y="23622"/>
                </a:lnTo>
                <a:close/>
              </a:path>
            </a:pathLst>
          </a:custGeom>
          <a:ln w="9144">
            <a:solidFill>
              <a:srgbClr val="000000"/>
            </a:solidFill>
          </a:ln>
        </p:spPr>
        <p:txBody>
          <a:bodyPr wrap="square" lIns="0" tIns="0" rIns="0" bIns="0" rtlCol="0"/>
          <a:lstStyle/>
          <a:p>
            <a:endParaRPr/>
          </a:p>
        </p:txBody>
      </p:sp>
      <p:sp>
        <p:nvSpPr>
          <p:cNvPr id="109" name="object 109"/>
          <p:cNvSpPr/>
          <p:nvPr/>
        </p:nvSpPr>
        <p:spPr>
          <a:xfrm>
            <a:off x="4450079" y="4346447"/>
            <a:ext cx="272796" cy="27431"/>
          </a:xfrm>
          <a:prstGeom prst="rect">
            <a:avLst/>
          </a:prstGeom>
          <a:blipFill>
            <a:blip r:embed="rId40" cstate="print"/>
            <a:stretch>
              <a:fillRect/>
            </a:stretch>
          </a:blipFill>
        </p:spPr>
        <p:txBody>
          <a:bodyPr wrap="square" lIns="0" tIns="0" rIns="0" bIns="0" rtlCol="0"/>
          <a:lstStyle/>
          <a:p>
            <a:endParaRPr/>
          </a:p>
        </p:txBody>
      </p:sp>
      <p:sp>
        <p:nvSpPr>
          <p:cNvPr id="110" name="object 110"/>
          <p:cNvSpPr/>
          <p:nvPr/>
        </p:nvSpPr>
        <p:spPr>
          <a:xfrm>
            <a:off x="4450079" y="4346447"/>
            <a:ext cx="273050" cy="27940"/>
          </a:xfrm>
          <a:custGeom>
            <a:avLst/>
            <a:gdLst/>
            <a:ahLst/>
            <a:cxnLst/>
            <a:rect l="l" t="t" r="r" b="b"/>
            <a:pathLst>
              <a:path w="273050" h="27939">
                <a:moveTo>
                  <a:pt x="0" y="13715"/>
                </a:moveTo>
                <a:lnTo>
                  <a:pt x="0" y="6095"/>
                </a:lnTo>
                <a:lnTo>
                  <a:pt x="6096" y="0"/>
                </a:lnTo>
                <a:lnTo>
                  <a:pt x="13716" y="0"/>
                </a:lnTo>
                <a:lnTo>
                  <a:pt x="259080" y="0"/>
                </a:lnTo>
                <a:lnTo>
                  <a:pt x="266700" y="0"/>
                </a:lnTo>
                <a:lnTo>
                  <a:pt x="272796" y="6095"/>
                </a:lnTo>
                <a:lnTo>
                  <a:pt x="272796" y="13715"/>
                </a:lnTo>
                <a:lnTo>
                  <a:pt x="272796" y="21335"/>
                </a:lnTo>
                <a:lnTo>
                  <a:pt x="266700" y="27431"/>
                </a:lnTo>
                <a:lnTo>
                  <a:pt x="259080" y="27431"/>
                </a:lnTo>
                <a:lnTo>
                  <a:pt x="13716" y="27431"/>
                </a:lnTo>
                <a:lnTo>
                  <a:pt x="6096" y="27431"/>
                </a:lnTo>
                <a:lnTo>
                  <a:pt x="0" y="21335"/>
                </a:lnTo>
                <a:lnTo>
                  <a:pt x="0" y="13715"/>
                </a:lnTo>
                <a:close/>
              </a:path>
            </a:pathLst>
          </a:custGeom>
          <a:ln w="9144">
            <a:solidFill>
              <a:srgbClr val="000000"/>
            </a:solidFill>
          </a:ln>
        </p:spPr>
        <p:txBody>
          <a:bodyPr wrap="square" lIns="0" tIns="0" rIns="0" bIns="0" rtlCol="0"/>
          <a:lstStyle/>
          <a:p>
            <a:endParaRPr/>
          </a:p>
        </p:txBody>
      </p:sp>
      <p:sp>
        <p:nvSpPr>
          <p:cNvPr id="111" name="object 111"/>
          <p:cNvSpPr/>
          <p:nvPr/>
        </p:nvSpPr>
        <p:spPr>
          <a:xfrm>
            <a:off x="4474464" y="4241291"/>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8" y="22859"/>
                </a:lnTo>
                <a:lnTo>
                  <a:pt x="39522" y="13983"/>
                </a:lnTo>
                <a:lnTo>
                  <a:pt x="35099" y="6715"/>
                </a:lnTo>
                <a:lnTo>
                  <a:pt x="28557" y="1803"/>
                </a:lnTo>
                <a:lnTo>
                  <a:pt x="20574" y="0"/>
                </a:lnTo>
                <a:close/>
              </a:path>
            </a:pathLst>
          </a:custGeom>
          <a:solidFill>
            <a:srgbClr val="33CC33"/>
          </a:solidFill>
        </p:spPr>
        <p:txBody>
          <a:bodyPr wrap="square" lIns="0" tIns="0" rIns="0" bIns="0" rtlCol="0"/>
          <a:lstStyle/>
          <a:p>
            <a:endParaRPr/>
          </a:p>
        </p:txBody>
      </p:sp>
      <p:sp>
        <p:nvSpPr>
          <p:cNvPr id="112" name="object 112"/>
          <p:cNvSpPr/>
          <p:nvPr/>
        </p:nvSpPr>
        <p:spPr>
          <a:xfrm>
            <a:off x="4521708" y="4241291"/>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7" y="22859"/>
                </a:lnTo>
                <a:lnTo>
                  <a:pt x="39522" y="13983"/>
                </a:lnTo>
                <a:lnTo>
                  <a:pt x="35099" y="6715"/>
                </a:lnTo>
                <a:lnTo>
                  <a:pt x="28557" y="1803"/>
                </a:lnTo>
                <a:lnTo>
                  <a:pt x="20574" y="0"/>
                </a:lnTo>
                <a:close/>
              </a:path>
            </a:pathLst>
          </a:custGeom>
          <a:solidFill>
            <a:srgbClr val="FF0000"/>
          </a:solidFill>
        </p:spPr>
        <p:txBody>
          <a:bodyPr wrap="square" lIns="0" tIns="0" rIns="0" bIns="0" rtlCol="0"/>
          <a:lstStyle/>
          <a:p>
            <a:endParaRPr/>
          </a:p>
        </p:txBody>
      </p:sp>
      <p:sp>
        <p:nvSpPr>
          <p:cNvPr id="113" name="object 113"/>
          <p:cNvSpPr/>
          <p:nvPr/>
        </p:nvSpPr>
        <p:spPr>
          <a:xfrm>
            <a:off x="4565903" y="4239767"/>
            <a:ext cx="41275" cy="47625"/>
          </a:xfrm>
          <a:custGeom>
            <a:avLst/>
            <a:gdLst/>
            <a:ahLst/>
            <a:cxnLst/>
            <a:rect l="l" t="t" r="r" b="b"/>
            <a:pathLst>
              <a:path w="41275" h="47625">
                <a:moveTo>
                  <a:pt x="20574" y="0"/>
                </a:moveTo>
                <a:lnTo>
                  <a:pt x="12590" y="1851"/>
                </a:lnTo>
                <a:lnTo>
                  <a:pt x="6048" y="6905"/>
                </a:lnTo>
                <a:lnTo>
                  <a:pt x="1625" y="14412"/>
                </a:lnTo>
                <a:lnTo>
                  <a:pt x="0" y="23621"/>
                </a:lnTo>
                <a:lnTo>
                  <a:pt x="1625" y="32831"/>
                </a:lnTo>
                <a:lnTo>
                  <a:pt x="6048" y="40338"/>
                </a:lnTo>
                <a:lnTo>
                  <a:pt x="12590" y="45392"/>
                </a:lnTo>
                <a:lnTo>
                  <a:pt x="20574" y="47243"/>
                </a:lnTo>
                <a:lnTo>
                  <a:pt x="28557" y="45392"/>
                </a:lnTo>
                <a:lnTo>
                  <a:pt x="35099" y="40338"/>
                </a:lnTo>
                <a:lnTo>
                  <a:pt x="39522" y="32831"/>
                </a:lnTo>
                <a:lnTo>
                  <a:pt x="41148" y="23621"/>
                </a:lnTo>
                <a:lnTo>
                  <a:pt x="39522" y="14412"/>
                </a:lnTo>
                <a:lnTo>
                  <a:pt x="35099" y="6905"/>
                </a:lnTo>
                <a:lnTo>
                  <a:pt x="28557" y="1851"/>
                </a:lnTo>
                <a:lnTo>
                  <a:pt x="20574" y="0"/>
                </a:lnTo>
                <a:close/>
              </a:path>
            </a:pathLst>
          </a:custGeom>
          <a:solidFill>
            <a:srgbClr val="33CC33"/>
          </a:solidFill>
        </p:spPr>
        <p:txBody>
          <a:bodyPr wrap="square" lIns="0" tIns="0" rIns="0" bIns="0" rtlCol="0"/>
          <a:lstStyle/>
          <a:p>
            <a:endParaRPr/>
          </a:p>
        </p:txBody>
      </p:sp>
      <p:sp>
        <p:nvSpPr>
          <p:cNvPr id="114" name="object 114"/>
          <p:cNvSpPr/>
          <p:nvPr/>
        </p:nvSpPr>
        <p:spPr>
          <a:xfrm>
            <a:off x="4669535" y="4066032"/>
            <a:ext cx="21590" cy="243840"/>
          </a:xfrm>
          <a:custGeom>
            <a:avLst/>
            <a:gdLst/>
            <a:ahLst/>
            <a:cxnLst/>
            <a:rect l="l" t="t" r="r" b="b"/>
            <a:pathLst>
              <a:path w="21589" h="243839">
                <a:moveTo>
                  <a:pt x="0" y="243839"/>
                </a:moveTo>
                <a:lnTo>
                  <a:pt x="21336" y="243839"/>
                </a:lnTo>
                <a:lnTo>
                  <a:pt x="21336" y="0"/>
                </a:lnTo>
                <a:lnTo>
                  <a:pt x="0" y="0"/>
                </a:lnTo>
                <a:lnTo>
                  <a:pt x="0" y="243839"/>
                </a:lnTo>
                <a:close/>
              </a:path>
            </a:pathLst>
          </a:custGeom>
          <a:solidFill>
            <a:srgbClr val="292929"/>
          </a:solidFill>
        </p:spPr>
        <p:txBody>
          <a:bodyPr wrap="square" lIns="0" tIns="0" rIns="0" bIns="0" rtlCol="0"/>
          <a:lstStyle/>
          <a:p>
            <a:endParaRPr/>
          </a:p>
        </p:txBody>
      </p:sp>
      <p:sp>
        <p:nvSpPr>
          <p:cNvPr id="115" name="object 115"/>
          <p:cNvSpPr/>
          <p:nvPr/>
        </p:nvSpPr>
        <p:spPr>
          <a:xfrm>
            <a:off x="4664964" y="4061459"/>
            <a:ext cx="30480" cy="253365"/>
          </a:xfrm>
          <a:custGeom>
            <a:avLst/>
            <a:gdLst/>
            <a:ahLst/>
            <a:cxnLst/>
            <a:rect l="l" t="t" r="r" b="b"/>
            <a:pathLst>
              <a:path w="30479" h="253364">
                <a:moveTo>
                  <a:pt x="0" y="252984"/>
                </a:moveTo>
                <a:lnTo>
                  <a:pt x="30480" y="252984"/>
                </a:lnTo>
                <a:lnTo>
                  <a:pt x="30480" y="0"/>
                </a:lnTo>
                <a:lnTo>
                  <a:pt x="0" y="0"/>
                </a:lnTo>
                <a:lnTo>
                  <a:pt x="0" y="252984"/>
                </a:lnTo>
                <a:close/>
              </a:path>
            </a:pathLst>
          </a:custGeom>
          <a:solidFill>
            <a:srgbClr val="000000"/>
          </a:solidFill>
        </p:spPr>
        <p:txBody>
          <a:bodyPr wrap="square" lIns="0" tIns="0" rIns="0" bIns="0" rtlCol="0"/>
          <a:lstStyle/>
          <a:p>
            <a:endParaRPr/>
          </a:p>
        </p:txBody>
      </p:sp>
      <p:sp>
        <p:nvSpPr>
          <p:cNvPr id="116" name="object 116"/>
          <p:cNvSpPr/>
          <p:nvPr/>
        </p:nvSpPr>
        <p:spPr>
          <a:xfrm>
            <a:off x="3017520" y="3208020"/>
            <a:ext cx="502920" cy="332740"/>
          </a:xfrm>
          <a:custGeom>
            <a:avLst/>
            <a:gdLst/>
            <a:ahLst/>
            <a:cxnLst/>
            <a:rect l="l" t="t" r="r" b="b"/>
            <a:pathLst>
              <a:path w="502920" h="332739">
                <a:moveTo>
                  <a:pt x="0" y="0"/>
                </a:moveTo>
                <a:lnTo>
                  <a:pt x="502919" y="332231"/>
                </a:lnTo>
              </a:path>
            </a:pathLst>
          </a:custGeom>
          <a:ln w="9144">
            <a:solidFill>
              <a:srgbClr val="CC0000"/>
            </a:solidFill>
          </a:ln>
        </p:spPr>
        <p:txBody>
          <a:bodyPr wrap="square" lIns="0" tIns="0" rIns="0" bIns="0" rtlCol="0"/>
          <a:lstStyle/>
          <a:p>
            <a:endParaRPr/>
          </a:p>
        </p:txBody>
      </p:sp>
      <p:sp>
        <p:nvSpPr>
          <p:cNvPr id="117" name="object 117"/>
          <p:cNvSpPr txBox="1"/>
          <p:nvPr/>
        </p:nvSpPr>
        <p:spPr>
          <a:xfrm>
            <a:off x="3166110" y="3512946"/>
            <a:ext cx="1953895" cy="589915"/>
          </a:xfrm>
          <a:prstGeom prst="rect">
            <a:avLst/>
          </a:prstGeom>
        </p:spPr>
        <p:txBody>
          <a:bodyPr vert="horz" wrap="square" lIns="0" tIns="59690" rIns="0" bIns="0" rtlCol="0">
            <a:spAutoFit/>
          </a:bodyPr>
          <a:lstStyle/>
          <a:p>
            <a:pPr marL="160655" marR="5080" indent="-148590">
              <a:lnSpc>
                <a:spcPts val="2039"/>
              </a:lnSpc>
              <a:spcBef>
                <a:spcPts val="470"/>
              </a:spcBef>
              <a:tabLst>
                <a:tab pos="1283335" algn="l"/>
                <a:tab pos="1499870" algn="l"/>
                <a:tab pos="1724025" algn="l"/>
                <a:tab pos="1940560" algn="l"/>
              </a:tabLst>
            </a:pPr>
            <a:r>
              <a:rPr sz="2000" spc="-60" dirty="0">
                <a:latin typeface="Arial"/>
                <a:cs typeface="Arial"/>
              </a:rPr>
              <a:t>Ethernet 	</a:t>
            </a:r>
            <a:r>
              <a:rPr sz="2000" u="heavy" spc="-60" dirty="0">
                <a:uFill>
                  <a:solidFill>
                    <a:srgbClr val="000000"/>
                  </a:solidFill>
                </a:uFill>
                <a:latin typeface="Arial"/>
                <a:cs typeface="Arial"/>
              </a:rPr>
              <a:t>	</a:t>
            </a:r>
            <a:r>
              <a:rPr sz="2000" spc="-60" dirty="0">
                <a:latin typeface="Arial"/>
                <a:cs typeface="Arial"/>
              </a:rPr>
              <a:t>	</a:t>
            </a:r>
            <a:r>
              <a:rPr sz="2000" u="heavy" spc="-60" dirty="0">
                <a:uFill>
                  <a:solidFill>
                    <a:srgbClr val="000000"/>
                  </a:solidFill>
                </a:uFill>
                <a:latin typeface="Arial"/>
                <a:cs typeface="Arial"/>
              </a:rPr>
              <a:t>	</a:t>
            </a:r>
            <a:r>
              <a:rPr sz="2000" dirty="0">
                <a:latin typeface="Arial"/>
                <a:cs typeface="Arial"/>
              </a:rPr>
              <a:t> </a:t>
            </a:r>
            <a:r>
              <a:rPr sz="2000" spc="-65" dirty="0">
                <a:latin typeface="Arial"/>
                <a:cs typeface="Arial"/>
              </a:rPr>
              <a:t>switch</a:t>
            </a:r>
            <a:endParaRPr sz="2000" dirty="0">
              <a:latin typeface="Arial"/>
              <a:cs typeface="Arial"/>
            </a:endParaRPr>
          </a:p>
        </p:txBody>
      </p:sp>
      <p:sp>
        <p:nvSpPr>
          <p:cNvPr id="118" name="object 118"/>
          <p:cNvSpPr/>
          <p:nvPr/>
        </p:nvSpPr>
        <p:spPr>
          <a:xfrm>
            <a:off x="5306567" y="3954779"/>
            <a:ext cx="525780" cy="0"/>
          </a:xfrm>
          <a:custGeom>
            <a:avLst/>
            <a:gdLst/>
            <a:ahLst/>
            <a:cxnLst/>
            <a:rect l="l" t="t" r="r" b="b"/>
            <a:pathLst>
              <a:path w="525779">
                <a:moveTo>
                  <a:pt x="0" y="0"/>
                </a:moveTo>
                <a:lnTo>
                  <a:pt x="525780" y="0"/>
                </a:lnTo>
              </a:path>
            </a:pathLst>
          </a:custGeom>
          <a:ln w="9144">
            <a:solidFill>
              <a:srgbClr val="CC0000"/>
            </a:solidFill>
          </a:ln>
        </p:spPr>
        <p:txBody>
          <a:bodyPr wrap="square" lIns="0" tIns="0" rIns="0" bIns="0" rtlCol="0"/>
          <a:lstStyle/>
          <a:p>
            <a:endParaRPr/>
          </a:p>
        </p:txBody>
      </p:sp>
      <p:sp>
        <p:nvSpPr>
          <p:cNvPr id="119" name="object 119"/>
          <p:cNvSpPr txBox="1"/>
          <p:nvPr/>
        </p:nvSpPr>
        <p:spPr>
          <a:xfrm>
            <a:off x="5783071" y="3527297"/>
            <a:ext cx="1831975" cy="330835"/>
          </a:xfrm>
          <a:prstGeom prst="rect">
            <a:avLst/>
          </a:prstGeom>
        </p:spPr>
        <p:txBody>
          <a:bodyPr vert="horz" wrap="square" lIns="0" tIns="13335" rIns="0" bIns="0" rtlCol="0">
            <a:spAutoFit/>
          </a:bodyPr>
          <a:lstStyle/>
          <a:p>
            <a:pPr marL="12700">
              <a:lnSpc>
                <a:spcPct val="100000"/>
              </a:lnSpc>
              <a:spcBef>
                <a:spcPts val="105"/>
              </a:spcBef>
            </a:pPr>
            <a:r>
              <a:rPr sz="2000" spc="-20" dirty="0">
                <a:latin typeface="Arial"/>
                <a:cs typeface="Arial"/>
              </a:rPr>
              <a:t>institutional</a:t>
            </a:r>
            <a:r>
              <a:rPr sz="2000" spc="-130" dirty="0">
                <a:latin typeface="Arial"/>
                <a:cs typeface="Arial"/>
              </a:rPr>
              <a:t> </a:t>
            </a:r>
            <a:r>
              <a:rPr sz="2000" spc="-55" dirty="0">
                <a:latin typeface="Arial"/>
                <a:cs typeface="Arial"/>
              </a:rPr>
              <a:t>mail,</a:t>
            </a:r>
            <a:endParaRPr sz="2000">
              <a:latin typeface="Arial"/>
              <a:cs typeface="Arial"/>
            </a:endParaRPr>
          </a:p>
        </p:txBody>
      </p:sp>
      <p:sp>
        <p:nvSpPr>
          <p:cNvPr id="120" name="object 120"/>
          <p:cNvSpPr txBox="1"/>
          <p:nvPr/>
        </p:nvSpPr>
        <p:spPr>
          <a:xfrm>
            <a:off x="6069584" y="3786377"/>
            <a:ext cx="1261110" cy="330835"/>
          </a:xfrm>
          <a:prstGeom prst="rect">
            <a:avLst/>
          </a:prstGeom>
        </p:spPr>
        <p:txBody>
          <a:bodyPr vert="horz" wrap="square" lIns="0" tIns="12700" rIns="0" bIns="0" rtlCol="0">
            <a:spAutoFit/>
          </a:bodyPr>
          <a:lstStyle/>
          <a:p>
            <a:pPr marL="12700">
              <a:lnSpc>
                <a:spcPct val="100000"/>
              </a:lnSpc>
              <a:spcBef>
                <a:spcPts val="100"/>
              </a:spcBef>
            </a:pPr>
            <a:r>
              <a:rPr sz="2000" spc="-70" dirty="0">
                <a:latin typeface="Arial"/>
                <a:cs typeface="Arial"/>
              </a:rPr>
              <a:t>web</a:t>
            </a:r>
            <a:r>
              <a:rPr sz="2000" spc="-185" dirty="0">
                <a:latin typeface="Arial"/>
                <a:cs typeface="Arial"/>
              </a:rPr>
              <a:t> </a:t>
            </a:r>
            <a:r>
              <a:rPr sz="2000" spc="-110" dirty="0">
                <a:latin typeface="Arial"/>
                <a:cs typeface="Arial"/>
              </a:rPr>
              <a:t>servers</a:t>
            </a:r>
            <a:endParaRPr sz="2000">
              <a:latin typeface="Arial"/>
              <a:cs typeface="Arial"/>
            </a:endParaRPr>
          </a:p>
        </p:txBody>
      </p:sp>
      <p:sp>
        <p:nvSpPr>
          <p:cNvPr id="121" name="object 121"/>
          <p:cNvSpPr/>
          <p:nvPr/>
        </p:nvSpPr>
        <p:spPr>
          <a:xfrm>
            <a:off x="5506211" y="2368295"/>
            <a:ext cx="1005840" cy="664845"/>
          </a:xfrm>
          <a:custGeom>
            <a:avLst/>
            <a:gdLst/>
            <a:ahLst/>
            <a:cxnLst/>
            <a:rect l="l" t="t" r="r" b="b"/>
            <a:pathLst>
              <a:path w="1005840" h="664844">
                <a:moveTo>
                  <a:pt x="0" y="0"/>
                </a:moveTo>
                <a:lnTo>
                  <a:pt x="1005839" y="664463"/>
                </a:lnTo>
              </a:path>
            </a:pathLst>
          </a:custGeom>
          <a:ln w="9144">
            <a:solidFill>
              <a:srgbClr val="CC0000"/>
            </a:solidFill>
          </a:ln>
        </p:spPr>
        <p:txBody>
          <a:bodyPr wrap="square" lIns="0" tIns="0" rIns="0" bIns="0" rtlCol="0"/>
          <a:lstStyle/>
          <a:p>
            <a:endParaRPr/>
          </a:p>
        </p:txBody>
      </p:sp>
      <p:sp>
        <p:nvSpPr>
          <p:cNvPr id="122" name="object 122"/>
          <p:cNvSpPr/>
          <p:nvPr/>
        </p:nvSpPr>
        <p:spPr>
          <a:xfrm>
            <a:off x="5578602" y="2032254"/>
            <a:ext cx="972819" cy="0"/>
          </a:xfrm>
          <a:custGeom>
            <a:avLst/>
            <a:gdLst/>
            <a:ahLst/>
            <a:cxnLst/>
            <a:rect l="l" t="t" r="r" b="b"/>
            <a:pathLst>
              <a:path w="972820">
                <a:moveTo>
                  <a:pt x="0" y="0"/>
                </a:moveTo>
                <a:lnTo>
                  <a:pt x="972312" y="0"/>
                </a:lnTo>
              </a:path>
            </a:pathLst>
          </a:custGeom>
          <a:ln w="28956">
            <a:solidFill>
              <a:srgbClr val="000000"/>
            </a:solidFill>
          </a:ln>
        </p:spPr>
        <p:txBody>
          <a:bodyPr wrap="square" lIns="0" tIns="0" rIns="0" bIns="0" rtlCol="0"/>
          <a:lstStyle/>
          <a:p>
            <a:endParaRPr/>
          </a:p>
        </p:txBody>
      </p:sp>
      <p:sp>
        <p:nvSpPr>
          <p:cNvPr id="123" name="object 123"/>
          <p:cNvSpPr/>
          <p:nvPr/>
        </p:nvSpPr>
        <p:spPr>
          <a:xfrm>
            <a:off x="6608826" y="2029205"/>
            <a:ext cx="972819" cy="0"/>
          </a:xfrm>
          <a:custGeom>
            <a:avLst/>
            <a:gdLst/>
            <a:ahLst/>
            <a:cxnLst/>
            <a:rect l="l" t="t" r="r" b="b"/>
            <a:pathLst>
              <a:path w="972820">
                <a:moveTo>
                  <a:pt x="0" y="0"/>
                </a:moveTo>
                <a:lnTo>
                  <a:pt x="972312" y="0"/>
                </a:lnTo>
              </a:path>
            </a:pathLst>
          </a:custGeom>
          <a:ln w="28956">
            <a:solidFill>
              <a:srgbClr val="000000"/>
            </a:solidFill>
            <a:prstDash val="lgDash"/>
          </a:ln>
        </p:spPr>
        <p:txBody>
          <a:bodyPr wrap="square" lIns="0" tIns="0" rIns="0" bIns="0" rtlCol="0"/>
          <a:lstStyle/>
          <a:p>
            <a:endParaRPr/>
          </a:p>
        </p:txBody>
      </p:sp>
      <p:sp>
        <p:nvSpPr>
          <p:cNvPr id="124" name="object 124"/>
          <p:cNvSpPr/>
          <p:nvPr/>
        </p:nvSpPr>
        <p:spPr>
          <a:xfrm>
            <a:off x="5998464" y="2118360"/>
            <a:ext cx="504825" cy="330835"/>
          </a:xfrm>
          <a:custGeom>
            <a:avLst/>
            <a:gdLst/>
            <a:ahLst/>
            <a:cxnLst/>
            <a:rect l="l" t="t" r="r" b="b"/>
            <a:pathLst>
              <a:path w="504825" h="330835">
                <a:moveTo>
                  <a:pt x="0" y="0"/>
                </a:moveTo>
                <a:lnTo>
                  <a:pt x="504443" y="330707"/>
                </a:lnTo>
              </a:path>
            </a:pathLst>
          </a:custGeom>
          <a:ln w="9144">
            <a:solidFill>
              <a:srgbClr val="CC0000"/>
            </a:solidFill>
          </a:ln>
        </p:spPr>
        <p:txBody>
          <a:bodyPr wrap="square" lIns="0" tIns="0" rIns="0" bIns="0" rtlCol="0"/>
          <a:lstStyle/>
          <a:p>
            <a:endParaRPr/>
          </a:p>
        </p:txBody>
      </p:sp>
      <p:sp>
        <p:nvSpPr>
          <p:cNvPr id="125" name="object 125"/>
          <p:cNvSpPr txBox="1"/>
          <p:nvPr/>
        </p:nvSpPr>
        <p:spPr>
          <a:xfrm>
            <a:off x="6439027" y="2294889"/>
            <a:ext cx="2122170" cy="996315"/>
          </a:xfrm>
          <a:prstGeom prst="rect">
            <a:avLst/>
          </a:prstGeom>
        </p:spPr>
        <p:txBody>
          <a:bodyPr vert="horz" wrap="square" lIns="0" tIns="59690" rIns="0" bIns="0" rtlCol="0">
            <a:spAutoFit/>
          </a:bodyPr>
          <a:lstStyle/>
          <a:p>
            <a:pPr marL="484505" marR="5080" indent="-318770">
              <a:lnSpc>
                <a:spcPts val="2039"/>
              </a:lnSpc>
              <a:spcBef>
                <a:spcPts val="470"/>
              </a:spcBef>
            </a:pPr>
            <a:r>
              <a:rPr sz="2000" spc="-20" dirty="0">
                <a:latin typeface="Arial"/>
                <a:cs typeface="Arial"/>
              </a:rPr>
              <a:t>institutional </a:t>
            </a:r>
            <a:r>
              <a:rPr sz="2000" spc="-35" dirty="0">
                <a:latin typeface="Arial"/>
                <a:cs typeface="Arial"/>
              </a:rPr>
              <a:t>link</a:t>
            </a:r>
            <a:r>
              <a:rPr sz="2000" spc="-215" dirty="0">
                <a:latin typeface="Arial"/>
                <a:cs typeface="Arial"/>
              </a:rPr>
              <a:t> </a:t>
            </a:r>
            <a:r>
              <a:rPr sz="2000" spc="15" dirty="0">
                <a:latin typeface="Arial"/>
                <a:cs typeface="Arial"/>
              </a:rPr>
              <a:t>to  </a:t>
            </a:r>
            <a:r>
              <a:rPr sz="2000" spc="-254" dirty="0">
                <a:latin typeface="Arial"/>
                <a:cs typeface="Arial"/>
              </a:rPr>
              <a:t>ISP</a:t>
            </a:r>
            <a:r>
              <a:rPr sz="2000" spc="-120" dirty="0">
                <a:latin typeface="Arial"/>
                <a:cs typeface="Arial"/>
              </a:rPr>
              <a:t> </a:t>
            </a:r>
            <a:r>
              <a:rPr sz="2000" spc="-35" dirty="0">
                <a:latin typeface="Arial"/>
                <a:cs typeface="Arial"/>
              </a:rPr>
              <a:t>(Internet)</a:t>
            </a:r>
            <a:endParaRPr sz="2000">
              <a:latin typeface="Arial"/>
              <a:cs typeface="Arial"/>
            </a:endParaRPr>
          </a:p>
          <a:p>
            <a:pPr marL="12700">
              <a:lnSpc>
                <a:spcPct val="100000"/>
              </a:lnSpc>
              <a:spcBef>
                <a:spcPts val="795"/>
              </a:spcBef>
            </a:pPr>
            <a:r>
              <a:rPr sz="2000" spc="-20" dirty="0">
                <a:latin typeface="Arial"/>
                <a:cs typeface="Arial"/>
              </a:rPr>
              <a:t>institutional</a:t>
            </a:r>
            <a:r>
              <a:rPr sz="2000" spc="-105" dirty="0">
                <a:latin typeface="Arial"/>
                <a:cs typeface="Arial"/>
              </a:rPr>
              <a:t> </a:t>
            </a:r>
            <a:r>
              <a:rPr sz="2000" spc="-25" dirty="0">
                <a:latin typeface="Arial"/>
                <a:cs typeface="Arial"/>
              </a:rPr>
              <a:t>router</a:t>
            </a:r>
            <a:endParaRPr sz="2000">
              <a:latin typeface="Arial"/>
              <a:cs typeface="Arial"/>
            </a:endParaRPr>
          </a:p>
        </p:txBody>
      </p:sp>
      <p:sp>
        <p:nvSpPr>
          <p:cNvPr id="126" name="object 126"/>
          <p:cNvSpPr/>
          <p:nvPr/>
        </p:nvSpPr>
        <p:spPr>
          <a:xfrm>
            <a:off x="4396740" y="2851404"/>
            <a:ext cx="786384" cy="137160"/>
          </a:xfrm>
          <a:prstGeom prst="rect">
            <a:avLst/>
          </a:prstGeom>
          <a:blipFill>
            <a:blip r:embed="rId41" cstate="print"/>
            <a:stretch>
              <a:fillRect/>
            </a:stretch>
          </a:blipFill>
        </p:spPr>
        <p:txBody>
          <a:bodyPr wrap="square" lIns="0" tIns="0" rIns="0" bIns="0" rtlCol="0"/>
          <a:lstStyle/>
          <a:p>
            <a:endParaRPr/>
          </a:p>
        </p:txBody>
      </p:sp>
      <p:sp>
        <p:nvSpPr>
          <p:cNvPr id="127" name="object 127"/>
          <p:cNvSpPr/>
          <p:nvPr/>
        </p:nvSpPr>
        <p:spPr>
          <a:xfrm>
            <a:off x="4396740" y="2851404"/>
            <a:ext cx="786765" cy="137160"/>
          </a:xfrm>
          <a:custGeom>
            <a:avLst/>
            <a:gdLst/>
            <a:ahLst/>
            <a:cxnLst/>
            <a:rect l="l" t="t" r="r" b="b"/>
            <a:pathLst>
              <a:path w="786764" h="137160">
                <a:moveTo>
                  <a:pt x="0" y="137160"/>
                </a:moveTo>
                <a:lnTo>
                  <a:pt x="786384" y="137160"/>
                </a:lnTo>
                <a:lnTo>
                  <a:pt x="786384" y="0"/>
                </a:lnTo>
                <a:lnTo>
                  <a:pt x="0" y="0"/>
                </a:lnTo>
                <a:lnTo>
                  <a:pt x="0" y="137160"/>
                </a:lnTo>
                <a:close/>
              </a:path>
            </a:pathLst>
          </a:custGeom>
          <a:ln w="9144">
            <a:solidFill>
              <a:srgbClr val="000000"/>
            </a:solidFill>
          </a:ln>
        </p:spPr>
        <p:txBody>
          <a:bodyPr wrap="square" lIns="0" tIns="0" rIns="0" bIns="0" rtlCol="0"/>
          <a:lstStyle/>
          <a:p>
            <a:endParaRPr/>
          </a:p>
        </p:txBody>
      </p:sp>
      <p:sp>
        <p:nvSpPr>
          <p:cNvPr id="128" name="object 128"/>
          <p:cNvSpPr/>
          <p:nvPr/>
        </p:nvSpPr>
        <p:spPr>
          <a:xfrm>
            <a:off x="4396740" y="2641092"/>
            <a:ext cx="1053084" cy="214884"/>
          </a:xfrm>
          <a:prstGeom prst="rect">
            <a:avLst/>
          </a:prstGeom>
          <a:blipFill>
            <a:blip r:embed="rId42" cstate="print"/>
            <a:stretch>
              <a:fillRect/>
            </a:stretch>
          </a:blipFill>
        </p:spPr>
        <p:txBody>
          <a:bodyPr wrap="square" lIns="0" tIns="0" rIns="0" bIns="0" rtlCol="0"/>
          <a:lstStyle/>
          <a:p>
            <a:endParaRPr/>
          </a:p>
        </p:txBody>
      </p:sp>
      <p:sp>
        <p:nvSpPr>
          <p:cNvPr id="129" name="object 129"/>
          <p:cNvSpPr/>
          <p:nvPr/>
        </p:nvSpPr>
        <p:spPr>
          <a:xfrm>
            <a:off x="4396740" y="2641092"/>
            <a:ext cx="1053465" cy="215265"/>
          </a:xfrm>
          <a:custGeom>
            <a:avLst/>
            <a:gdLst/>
            <a:ahLst/>
            <a:cxnLst/>
            <a:rect l="l" t="t" r="r" b="b"/>
            <a:pathLst>
              <a:path w="1053464" h="215264">
                <a:moveTo>
                  <a:pt x="0" y="214884"/>
                </a:moveTo>
                <a:lnTo>
                  <a:pt x="263779" y="0"/>
                </a:lnTo>
                <a:lnTo>
                  <a:pt x="1053084" y="0"/>
                </a:lnTo>
                <a:lnTo>
                  <a:pt x="789305" y="214884"/>
                </a:lnTo>
                <a:lnTo>
                  <a:pt x="0" y="214884"/>
                </a:lnTo>
                <a:close/>
              </a:path>
            </a:pathLst>
          </a:custGeom>
          <a:ln w="9143">
            <a:solidFill>
              <a:srgbClr val="000000"/>
            </a:solidFill>
          </a:ln>
        </p:spPr>
        <p:txBody>
          <a:bodyPr wrap="square" lIns="0" tIns="0" rIns="0" bIns="0" rtlCol="0"/>
          <a:lstStyle/>
          <a:p>
            <a:endParaRPr/>
          </a:p>
        </p:txBody>
      </p:sp>
      <p:sp>
        <p:nvSpPr>
          <p:cNvPr id="130" name="object 130"/>
          <p:cNvSpPr/>
          <p:nvPr/>
        </p:nvSpPr>
        <p:spPr>
          <a:xfrm>
            <a:off x="5181600" y="2636520"/>
            <a:ext cx="268605" cy="356870"/>
          </a:xfrm>
          <a:custGeom>
            <a:avLst/>
            <a:gdLst/>
            <a:ahLst/>
            <a:cxnLst/>
            <a:rect l="l" t="t" r="r" b="b"/>
            <a:pathLst>
              <a:path w="268604" h="356869">
                <a:moveTo>
                  <a:pt x="268224" y="0"/>
                </a:moveTo>
                <a:lnTo>
                  <a:pt x="0" y="219709"/>
                </a:lnTo>
                <a:lnTo>
                  <a:pt x="0" y="356615"/>
                </a:lnTo>
                <a:lnTo>
                  <a:pt x="268224" y="122554"/>
                </a:lnTo>
                <a:lnTo>
                  <a:pt x="268224" y="0"/>
                </a:lnTo>
                <a:close/>
              </a:path>
            </a:pathLst>
          </a:custGeom>
          <a:solidFill>
            <a:srgbClr val="BADFE2"/>
          </a:solidFill>
        </p:spPr>
        <p:txBody>
          <a:bodyPr wrap="square" lIns="0" tIns="0" rIns="0" bIns="0" rtlCol="0"/>
          <a:lstStyle/>
          <a:p>
            <a:endParaRPr/>
          </a:p>
        </p:txBody>
      </p:sp>
      <p:sp>
        <p:nvSpPr>
          <p:cNvPr id="131" name="object 131"/>
          <p:cNvSpPr/>
          <p:nvPr/>
        </p:nvSpPr>
        <p:spPr>
          <a:xfrm>
            <a:off x="5181600" y="2636520"/>
            <a:ext cx="268605" cy="356870"/>
          </a:xfrm>
          <a:custGeom>
            <a:avLst/>
            <a:gdLst/>
            <a:ahLst/>
            <a:cxnLst/>
            <a:rect l="l" t="t" r="r" b="b"/>
            <a:pathLst>
              <a:path w="268604" h="356869">
                <a:moveTo>
                  <a:pt x="0" y="219709"/>
                </a:moveTo>
                <a:lnTo>
                  <a:pt x="0" y="356615"/>
                </a:lnTo>
                <a:lnTo>
                  <a:pt x="268224" y="122554"/>
                </a:lnTo>
                <a:lnTo>
                  <a:pt x="268224" y="0"/>
                </a:lnTo>
                <a:lnTo>
                  <a:pt x="0" y="219709"/>
                </a:lnTo>
                <a:close/>
              </a:path>
            </a:pathLst>
          </a:custGeom>
          <a:ln w="6096">
            <a:solidFill>
              <a:srgbClr val="000000"/>
            </a:solidFill>
          </a:ln>
        </p:spPr>
        <p:txBody>
          <a:bodyPr wrap="square" lIns="0" tIns="0" rIns="0" bIns="0" rtlCol="0"/>
          <a:lstStyle/>
          <a:p>
            <a:endParaRPr/>
          </a:p>
        </p:txBody>
      </p:sp>
      <p:sp>
        <p:nvSpPr>
          <p:cNvPr id="132" name="object 132"/>
          <p:cNvSpPr/>
          <p:nvPr/>
        </p:nvSpPr>
        <p:spPr>
          <a:xfrm>
            <a:off x="4501134" y="2684526"/>
            <a:ext cx="803275" cy="128270"/>
          </a:xfrm>
          <a:custGeom>
            <a:avLst/>
            <a:gdLst/>
            <a:ahLst/>
            <a:cxnLst/>
            <a:rect l="l" t="t" r="r" b="b"/>
            <a:pathLst>
              <a:path w="803275" h="128269">
                <a:moveTo>
                  <a:pt x="0" y="128015"/>
                </a:moveTo>
                <a:lnTo>
                  <a:pt x="106171" y="125984"/>
                </a:lnTo>
                <a:lnTo>
                  <a:pt x="628141" y="0"/>
                </a:lnTo>
                <a:lnTo>
                  <a:pt x="803148" y="0"/>
                </a:lnTo>
              </a:path>
            </a:pathLst>
          </a:custGeom>
          <a:ln w="19811">
            <a:solidFill>
              <a:srgbClr val="000000"/>
            </a:solidFill>
          </a:ln>
        </p:spPr>
        <p:txBody>
          <a:bodyPr wrap="square" lIns="0" tIns="0" rIns="0" bIns="0" rtlCol="0"/>
          <a:lstStyle/>
          <a:p>
            <a:endParaRPr/>
          </a:p>
        </p:txBody>
      </p:sp>
      <p:sp>
        <p:nvSpPr>
          <p:cNvPr id="133" name="object 133"/>
          <p:cNvSpPr/>
          <p:nvPr/>
        </p:nvSpPr>
        <p:spPr>
          <a:xfrm>
            <a:off x="4688585" y="2678429"/>
            <a:ext cx="464820" cy="147955"/>
          </a:xfrm>
          <a:custGeom>
            <a:avLst/>
            <a:gdLst/>
            <a:ahLst/>
            <a:cxnLst/>
            <a:rect l="l" t="t" r="r" b="b"/>
            <a:pathLst>
              <a:path w="464820" h="147955">
                <a:moveTo>
                  <a:pt x="0" y="0"/>
                </a:moveTo>
                <a:lnTo>
                  <a:pt x="106299" y="1650"/>
                </a:lnTo>
                <a:lnTo>
                  <a:pt x="309372" y="147828"/>
                </a:lnTo>
                <a:lnTo>
                  <a:pt x="464819" y="147828"/>
                </a:lnTo>
              </a:path>
            </a:pathLst>
          </a:custGeom>
          <a:ln w="19812">
            <a:solidFill>
              <a:srgbClr val="000000"/>
            </a:solidFill>
          </a:ln>
        </p:spPr>
        <p:txBody>
          <a:bodyPr wrap="square" lIns="0" tIns="0" rIns="0" bIns="0" rtlCol="0"/>
          <a:lstStyle/>
          <a:p>
            <a:endParaRPr/>
          </a:p>
        </p:txBody>
      </p:sp>
      <p:sp>
        <p:nvSpPr>
          <p:cNvPr id="134" name="object 134"/>
          <p:cNvSpPr/>
          <p:nvPr/>
        </p:nvSpPr>
        <p:spPr>
          <a:xfrm>
            <a:off x="4984241" y="2332482"/>
            <a:ext cx="0" cy="297180"/>
          </a:xfrm>
          <a:custGeom>
            <a:avLst/>
            <a:gdLst/>
            <a:ahLst/>
            <a:cxnLst/>
            <a:rect l="l" t="t" r="r" b="b"/>
            <a:pathLst>
              <a:path h="297180">
                <a:moveTo>
                  <a:pt x="0" y="0"/>
                </a:moveTo>
                <a:lnTo>
                  <a:pt x="0" y="297179"/>
                </a:lnTo>
              </a:path>
            </a:pathLst>
          </a:custGeom>
          <a:ln w="28956">
            <a:solidFill>
              <a:srgbClr val="000000"/>
            </a:solidFill>
          </a:ln>
        </p:spPr>
        <p:txBody>
          <a:bodyPr wrap="square" lIns="0" tIns="0" rIns="0" bIns="0" rtlCol="0"/>
          <a:lstStyle/>
          <a:p>
            <a:endParaRPr/>
          </a:p>
        </p:txBody>
      </p:sp>
      <p:sp>
        <p:nvSpPr>
          <p:cNvPr id="135" name="object 135"/>
          <p:cNvSpPr/>
          <p:nvPr/>
        </p:nvSpPr>
        <p:spPr>
          <a:xfrm>
            <a:off x="4888991" y="3610355"/>
            <a:ext cx="344424" cy="733044"/>
          </a:xfrm>
          <a:prstGeom prst="rect">
            <a:avLst/>
          </a:prstGeom>
          <a:blipFill>
            <a:blip r:embed="rId43" cstate="print"/>
            <a:stretch>
              <a:fillRect/>
            </a:stretch>
          </a:blipFill>
        </p:spPr>
        <p:txBody>
          <a:bodyPr wrap="square" lIns="0" tIns="0" rIns="0" bIns="0" rtlCol="0"/>
          <a:lstStyle/>
          <a:p>
            <a:endParaRPr/>
          </a:p>
        </p:txBody>
      </p:sp>
      <p:sp>
        <p:nvSpPr>
          <p:cNvPr id="136" name="object 136"/>
          <p:cNvSpPr/>
          <p:nvPr/>
        </p:nvSpPr>
        <p:spPr>
          <a:xfrm>
            <a:off x="4890515" y="3694176"/>
            <a:ext cx="152400" cy="15240"/>
          </a:xfrm>
          <a:custGeom>
            <a:avLst/>
            <a:gdLst/>
            <a:ahLst/>
            <a:cxnLst/>
            <a:rect l="l" t="t" r="r" b="b"/>
            <a:pathLst>
              <a:path w="152400" h="15239">
                <a:moveTo>
                  <a:pt x="0" y="15240"/>
                </a:moveTo>
                <a:lnTo>
                  <a:pt x="152400" y="15240"/>
                </a:lnTo>
                <a:lnTo>
                  <a:pt x="152400" y="0"/>
                </a:lnTo>
                <a:lnTo>
                  <a:pt x="0" y="0"/>
                </a:lnTo>
                <a:lnTo>
                  <a:pt x="0" y="15240"/>
                </a:lnTo>
                <a:close/>
              </a:path>
            </a:pathLst>
          </a:custGeom>
          <a:solidFill>
            <a:srgbClr val="000000"/>
          </a:solidFill>
        </p:spPr>
        <p:txBody>
          <a:bodyPr wrap="square" lIns="0" tIns="0" rIns="0" bIns="0" rtlCol="0"/>
          <a:lstStyle/>
          <a:p>
            <a:endParaRPr/>
          </a:p>
        </p:txBody>
      </p:sp>
      <p:sp>
        <p:nvSpPr>
          <p:cNvPr id="137" name="object 137"/>
          <p:cNvSpPr/>
          <p:nvPr/>
        </p:nvSpPr>
        <p:spPr>
          <a:xfrm>
            <a:off x="4885944" y="3689603"/>
            <a:ext cx="161925" cy="24765"/>
          </a:xfrm>
          <a:custGeom>
            <a:avLst/>
            <a:gdLst/>
            <a:ahLst/>
            <a:cxnLst/>
            <a:rect l="l" t="t" r="r" b="b"/>
            <a:pathLst>
              <a:path w="161925" h="24764">
                <a:moveTo>
                  <a:pt x="0" y="24384"/>
                </a:moveTo>
                <a:lnTo>
                  <a:pt x="161544" y="24384"/>
                </a:lnTo>
                <a:lnTo>
                  <a:pt x="161544" y="0"/>
                </a:lnTo>
                <a:lnTo>
                  <a:pt x="0" y="0"/>
                </a:lnTo>
                <a:lnTo>
                  <a:pt x="0" y="24384"/>
                </a:lnTo>
                <a:close/>
              </a:path>
            </a:pathLst>
          </a:custGeom>
          <a:solidFill>
            <a:srgbClr val="000000"/>
          </a:solidFill>
        </p:spPr>
        <p:txBody>
          <a:bodyPr wrap="square" lIns="0" tIns="0" rIns="0" bIns="0" rtlCol="0"/>
          <a:lstStyle/>
          <a:p>
            <a:endParaRPr/>
          </a:p>
        </p:txBody>
      </p:sp>
      <p:sp>
        <p:nvSpPr>
          <p:cNvPr id="138" name="object 138"/>
          <p:cNvSpPr/>
          <p:nvPr/>
        </p:nvSpPr>
        <p:spPr>
          <a:xfrm>
            <a:off x="5027676" y="3686555"/>
            <a:ext cx="149860" cy="45720"/>
          </a:xfrm>
          <a:custGeom>
            <a:avLst/>
            <a:gdLst/>
            <a:ahLst/>
            <a:cxnLst/>
            <a:rect l="l" t="t" r="r" b="b"/>
            <a:pathLst>
              <a:path w="149860" h="45720">
                <a:moveTo>
                  <a:pt x="126491" y="0"/>
                </a:moveTo>
                <a:lnTo>
                  <a:pt x="22860" y="0"/>
                </a:lnTo>
                <a:lnTo>
                  <a:pt x="13983" y="1803"/>
                </a:lnTo>
                <a:lnTo>
                  <a:pt x="6715" y="6715"/>
                </a:lnTo>
                <a:lnTo>
                  <a:pt x="1803" y="13983"/>
                </a:lnTo>
                <a:lnTo>
                  <a:pt x="0" y="22860"/>
                </a:lnTo>
                <a:lnTo>
                  <a:pt x="1803" y="31736"/>
                </a:lnTo>
                <a:lnTo>
                  <a:pt x="6715" y="39004"/>
                </a:lnTo>
                <a:lnTo>
                  <a:pt x="13983" y="43916"/>
                </a:lnTo>
                <a:lnTo>
                  <a:pt x="22860" y="45720"/>
                </a:lnTo>
                <a:lnTo>
                  <a:pt x="126491" y="45720"/>
                </a:lnTo>
                <a:lnTo>
                  <a:pt x="135368" y="43916"/>
                </a:lnTo>
                <a:lnTo>
                  <a:pt x="142636" y="39004"/>
                </a:lnTo>
                <a:lnTo>
                  <a:pt x="147548" y="31736"/>
                </a:lnTo>
                <a:lnTo>
                  <a:pt x="149351" y="22860"/>
                </a:lnTo>
                <a:lnTo>
                  <a:pt x="147548" y="13983"/>
                </a:lnTo>
                <a:lnTo>
                  <a:pt x="142636" y="6715"/>
                </a:lnTo>
                <a:lnTo>
                  <a:pt x="135368" y="1803"/>
                </a:lnTo>
                <a:lnTo>
                  <a:pt x="126491" y="0"/>
                </a:lnTo>
                <a:close/>
              </a:path>
            </a:pathLst>
          </a:custGeom>
          <a:solidFill>
            <a:srgbClr val="000000"/>
          </a:solidFill>
        </p:spPr>
        <p:txBody>
          <a:bodyPr wrap="square" lIns="0" tIns="0" rIns="0" bIns="0" rtlCol="0"/>
          <a:lstStyle/>
          <a:p>
            <a:endParaRPr/>
          </a:p>
        </p:txBody>
      </p:sp>
      <p:sp>
        <p:nvSpPr>
          <p:cNvPr id="139" name="object 139"/>
          <p:cNvSpPr/>
          <p:nvPr/>
        </p:nvSpPr>
        <p:spPr>
          <a:xfrm>
            <a:off x="5030723" y="3691128"/>
            <a:ext cx="143255" cy="35052"/>
          </a:xfrm>
          <a:prstGeom prst="rect">
            <a:avLst/>
          </a:prstGeom>
          <a:blipFill>
            <a:blip r:embed="rId44" cstate="print"/>
            <a:stretch>
              <a:fillRect/>
            </a:stretch>
          </a:blipFill>
        </p:spPr>
        <p:txBody>
          <a:bodyPr wrap="square" lIns="0" tIns="0" rIns="0" bIns="0" rtlCol="0"/>
          <a:lstStyle/>
          <a:p>
            <a:endParaRPr/>
          </a:p>
        </p:txBody>
      </p:sp>
      <p:sp>
        <p:nvSpPr>
          <p:cNvPr id="140" name="object 140"/>
          <p:cNvSpPr/>
          <p:nvPr/>
        </p:nvSpPr>
        <p:spPr>
          <a:xfrm>
            <a:off x="5027676" y="3791711"/>
            <a:ext cx="149860" cy="43180"/>
          </a:xfrm>
          <a:custGeom>
            <a:avLst/>
            <a:gdLst/>
            <a:ahLst/>
            <a:cxnLst/>
            <a:rect l="l" t="t" r="r" b="b"/>
            <a:pathLst>
              <a:path w="149860" h="43179">
                <a:moveTo>
                  <a:pt x="128015" y="0"/>
                </a:moveTo>
                <a:lnTo>
                  <a:pt x="21336" y="0"/>
                </a:lnTo>
                <a:lnTo>
                  <a:pt x="13019" y="1672"/>
                </a:lnTo>
                <a:lnTo>
                  <a:pt x="6238" y="6238"/>
                </a:lnTo>
                <a:lnTo>
                  <a:pt x="1672" y="13019"/>
                </a:lnTo>
                <a:lnTo>
                  <a:pt x="0" y="21336"/>
                </a:lnTo>
                <a:lnTo>
                  <a:pt x="1672" y="29652"/>
                </a:lnTo>
                <a:lnTo>
                  <a:pt x="6238" y="36433"/>
                </a:lnTo>
                <a:lnTo>
                  <a:pt x="13019" y="40999"/>
                </a:lnTo>
                <a:lnTo>
                  <a:pt x="21336" y="42671"/>
                </a:lnTo>
                <a:lnTo>
                  <a:pt x="128015" y="42671"/>
                </a:lnTo>
                <a:lnTo>
                  <a:pt x="136332" y="40999"/>
                </a:lnTo>
                <a:lnTo>
                  <a:pt x="143113" y="36433"/>
                </a:lnTo>
                <a:lnTo>
                  <a:pt x="147679" y="29652"/>
                </a:lnTo>
                <a:lnTo>
                  <a:pt x="149351" y="21336"/>
                </a:lnTo>
                <a:lnTo>
                  <a:pt x="147679" y="13019"/>
                </a:lnTo>
                <a:lnTo>
                  <a:pt x="143113" y="6238"/>
                </a:lnTo>
                <a:lnTo>
                  <a:pt x="136332" y="1672"/>
                </a:lnTo>
                <a:lnTo>
                  <a:pt x="128015" y="0"/>
                </a:lnTo>
                <a:close/>
              </a:path>
            </a:pathLst>
          </a:custGeom>
          <a:solidFill>
            <a:srgbClr val="000000"/>
          </a:solidFill>
        </p:spPr>
        <p:txBody>
          <a:bodyPr wrap="square" lIns="0" tIns="0" rIns="0" bIns="0" rtlCol="0"/>
          <a:lstStyle/>
          <a:p>
            <a:endParaRPr/>
          </a:p>
        </p:txBody>
      </p:sp>
      <p:sp>
        <p:nvSpPr>
          <p:cNvPr id="141" name="object 141"/>
          <p:cNvSpPr/>
          <p:nvPr/>
        </p:nvSpPr>
        <p:spPr>
          <a:xfrm>
            <a:off x="5030723" y="3796284"/>
            <a:ext cx="143255" cy="32004"/>
          </a:xfrm>
          <a:prstGeom prst="rect">
            <a:avLst/>
          </a:prstGeom>
          <a:blipFill>
            <a:blip r:embed="rId45" cstate="print"/>
            <a:stretch>
              <a:fillRect/>
            </a:stretch>
          </a:blipFill>
        </p:spPr>
        <p:txBody>
          <a:bodyPr wrap="square" lIns="0" tIns="0" rIns="0" bIns="0" rtlCol="0"/>
          <a:lstStyle/>
          <a:p>
            <a:endParaRPr/>
          </a:p>
        </p:txBody>
      </p:sp>
      <p:sp>
        <p:nvSpPr>
          <p:cNvPr id="142" name="object 142"/>
          <p:cNvSpPr/>
          <p:nvPr/>
        </p:nvSpPr>
        <p:spPr>
          <a:xfrm>
            <a:off x="4890515" y="3907535"/>
            <a:ext cx="154305" cy="15240"/>
          </a:xfrm>
          <a:custGeom>
            <a:avLst/>
            <a:gdLst/>
            <a:ahLst/>
            <a:cxnLst/>
            <a:rect l="l" t="t" r="r" b="b"/>
            <a:pathLst>
              <a:path w="154304" h="15239">
                <a:moveTo>
                  <a:pt x="0" y="15239"/>
                </a:moveTo>
                <a:lnTo>
                  <a:pt x="153924" y="15239"/>
                </a:lnTo>
                <a:lnTo>
                  <a:pt x="153924" y="0"/>
                </a:lnTo>
                <a:lnTo>
                  <a:pt x="0" y="0"/>
                </a:lnTo>
                <a:lnTo>
                  <a:pt x="0" y="15239"/>
                </a:lnTo>
                <a:close/>
              </a:path>
            </a:pathLst>
          </a:custGeom>
          <a:solidFill>
            <a:srgbClr val="000000"/>
          </a:solidFill>
        </p:spPr>
        <p:txBody>
          <a:bodyPr wrap="square" lIns="0" tIns="0" rIns="0" bIns="0" rtlCol="0"/>
          <a:lstStyle/>
          <a:p>
            <a:endParaRPr/>
          </a:p>
        </p:txBody>
      </p:sp>
      <p:sp>
        <p:nvSpPr>
          <p:cNvPr id="143" name="object 143"/>
          <p:cNvSpPr/>
          <p:nvPr/>
        </p:nvSpPr>
        <p:spPr>
          <a:xfrm>
            <a:off x="4885944" y="3902964"/>
            <a:ext cx="163195" cy="24765"/>
          </a:xfrm>
          <a:custGeom>
            <a:avLst/>
            <a:gdLst/>
            <a:ahLst/>
            <a:cxnLst/>
            <a:rect l="l" t="t" r="r" b="b"/>
            <a:pathLst>
              <a:path w="163195" h="24764">
                <a:moveTo>
                  <a:pt x="0" y="24384"/>
                </a:moveTo>
                <a:lnTo>
                  <a:pt x="163068" y="24384"/>
                </a:lnTo>
                <a:lnTo>
                  <a:pt x="163068" y="0"/>
                </a:lnTo>
                <a:lnTo>
                  <a:pt x="0" y="0"/>
                </a:lnTo>
                <a:lnTo>
                  <a:pt x="0" y="24384"/>
                </a:lnTo>
                <a:close/>
              </a:path>
            </a:pathLst>
          </a:custGeom>
          <a:solidFill>
            <a:srgbClr val="000000"/>
          </a:solidFill>
        </p:spPr>
        <p:txBody>
          <a:bodyPr wrap="square" lIns="0" tIns="0" rIns="0" bIns="0" rtlCol="0"/>
          <a:lstStyle/>
          <a:p>
            <a:endParaRPr/>
          </a:p>
        </p:txBody>
      </p:sp>
      <p:sp>
        <p:nvSpPr>
          <p:cNvPr id="144" name="object 144"/>
          <p:cNvSpPr/>
          <p:nvPr/>
        </p:nvSpPr>
        <p:spPr>
          <a:xfrm>
            <a:off x="4895088" y="4002023"/>
            <a:ext cx="152400" cy="15240"/>
          </a:xfrm>
          <a:custGeom>
            <a:avLst/>
            <a:gdLst/>
            <a:ahLst/>
            <a:cxnLst/>
            <a:rect l="l" t="t" r="r" b="b"/>
            <a:pathLst>
              <a:path w="152400" h="15239">
                <a:moveTo>
                  <a:pt x="0" y="15239"/>
                </a:moveTo>
                <a:lnTo>
                  <a:pt x="152400" y="15239"/>
                </a:lnTo>
                <a:lnTo>
                  <a:pt x="152400" y="0"/>
                </a:lnTo>
                <a:lnTo>
                  <a:pt x="0" y="0"/>
                </a:lnTo>
                <a:lnTo>
                  <a:pt x="0" y="15239"/>
                </a:lnTo>
                <a:close/>
              </a:path>
            </a:pathLst>
          </a:custGeom>
          <a:solidFill>
            <a:srgbClr val="000000"/>
          </a:solidFill>
        </p:spPr>
        <p:txBody>
          <a:bodyPr wrap="square" lIns="0" tIns="0" rIns="0" bIns="0" rtlCol="0"/>
          <a:lstStyle/>
          <a:p>
            <a:endParaRPr/>
          </a:p>
        </p:txBody>
      </p:sp>
      <p:sp>
        <p:nvSpPr>
          <p:cNvPr id="145" name="object 145"/>
          <p:cNvSpPr/>
          <p:nvPr/>
        </p:nvSpPr>
        <p:spPr>
          <a:xfrm>
            <a:off x="4890515" y="3997452"/>
            <a:ext cx="161925" cy="24765"/>
          </a:xfrm>
          <a:custGeom>
            <a:avLst/>
            <a:gdLst/>
            <a:ahLst/>
            <a:cxnLst/>
            <a:rect l="l" t="t" r="r" b="b"/>
            <a:pathLst>
              <a:path w="161925" h="24764">
                <a:moveTo>
                  <a:pt x="0" y="24384"/>
                </a:moveTo>
                <a:lnTo>
                  <a:pt x="161544" y="24384"/>
                </a:lnTo>
                <a:lnTo>
                  <a:pt x="161544" y="0"/>
                </a:lnTo>
                <a:lnTo>
                  <a:pt x="0" y="0"/>
                </a:lnTo>
                <a:lnTo>
                  <a:pt x="0" y="24384"/>
                </a:lnTo>
                <a:close/>
              </a:path>
            </a:pathLst>
          </a:custGeom>
          <a:solidFill>
            <a:srgbClr val="000000"/>
          </a:solidFill>
        </p:spPr>
        <p:txBody>
          <a:bodyPr wrap="square" lIns="0" tIns="0" rIns="0" bIns="0" rtlCol="0"/>
          <a:lstStyle/>
          <a:p>
            <a:endParaRPr/>
          </a:p>
        </p:txBody>
      </p:sp>
      <p:sp>
        <p:nvSpPr>
          <p:cNvPr id="146" name="object 146"/>
          <p:cNvSpPr/>
          <p:nvPr/>
        </p:nvSpPr>
        <p:spPr>
          <a:xfrm>
            <a:off x="5024628" y="3994403"/>
            <a:ext cx="149860" cy="47625"/>
          </a:xfrm>
          <a:custGeom>
            <a:avLst/>
            <a:gdLst/>
            <a:ahLst/>
            <a:cxnLst/>
            <a:rect l="l" t="t" r="r" b="b"/>
            <a:pathLst>
              <a:path w="149860" h="47625">
                <a:moveTo>
                  <a:pt x="125730" y="0"/>
                </a:moveTo>
                <a:lnTo>
                  <a:pt x="23622" y="0"/>
                </a:lnTo>
                <a:lnTo>
                  <a:pt x="14412" y="1851"/>
                </a:lnTo>
                <a:lnTo>
                  <a:pt x="6905" y="6905"/>
                </a:lnTo>
                <a:lnTo>
                  <a:pt x="1851" y="14412"/>
                </a:lnTo>
                <a:lnTo>
                  <a:pt x="0" y="23622"/>
                </a:lnTo>
                <a:lnTo>
                  <a:pt x="1851" y="32831"/>
                </a:lnTo>
                <a:lnTo>
                  <a:pt x="6905" y="40338"/>
                </a:lnTo>
                <a:lnTo>
                  <a:pt x="14412" y="45392"/>
                </a:lnTo>
                <a:lnTo>
                  <a:pt x="23622" y="47244"/>
                </a:lnTo>
                <a:lnTo>
                  <a:pt x="125730" y="47244"/>
                </a:lnTo>
                <a:lnTo>
                  <a:pt x="134939" y="45392"/>
                </a:lnTo>
                <a:lnTo>
                  <a:pt x="142446" y="40338"/>
                </a:lnTo>
                <a:lnTo>
                  <a:pt x="147500" y="32831"/>
                </a:lnTo>
                <a:lnTo>
                  <a:pt x="149351" y="23622"/>
                </a:lnTo>
                <a:lnTo>
                  <a:pt x="147500" y="14412"/>
                </a:lnTo>
                <a:lnTo>
                  <a:pt x="142446" y="6905"/>
                </a:lnTo>
                <a:lnTo>
                  <a:pt x="134939" y="1851"/>
                </a:lnTo>
                <a:lnTo>
                  <a:pt x="125730" y="0"/>
                </a:lnTo>
                <a:close/>
              </a:path>
            </a:pathLst>
          </a:custGeom>
          <a:solidFill>
            <a:srgbClr val="000000"/>
          </a:solidFill>
        </p:spPr>
        <p:txBody>
          <a:bodyPr wrap="square" lIns="0" tIns="0" rIns="0" bIns="0" rtlCol="0"/>
          <a:lstStyle/>
          <a:p>
            <a:endParaRPr/>
          </a:p>
        </p:txBody>
      </p:sp>
      <p:sp>
        <p:nvSpPr>
          <p:cNvPr id="147" name="object 147"/>
          <p:cNvSpPr/>
          <p:nvPr/>
        </p:nvSpPr>
        <p:spPr>
          <a:xfrm>
            <a:off x="5027676" y="3998976"/>
            <a:ext cx="143256" cy="36575"/>
          </a:xfrm>
          <a:prstGeom prst="rect">
            <a:avLst/>
          </a:prstGeom>
          <a:blipFill>
            <a:blip r:embed="rId46" cstate="print"/>
            <a:stretch>
              <a:fillRect/>
            </a:stretch>
          </a:blipFill>
        </p:spPr>
        <p:txBody>
          <a:bodyPr wrap="square" lIns="0" tIns="0" rIns="0" bIns="0" rtlCol="0"/>
          <a:lstStyle/>
          <a:p>
            <a:endParaRPr/>
          </a:p>
        </p:txBody>
      </p:sp>
      <p:sp>
        <p:nvSpPr>
          <p:cNvPr id="148" name="object 148"/>
          <p:cNvSpPr/>
          <p:nvPr/>
        </p:nvSpPr>
        <p:spPr>
          <a:xfrm>
            <a:off x="5026152" y="3896867"/>
            <a:ext cx="149860" cy="45720"/>
          </a:xfrm>
          <a:custGeom>
            <a:avLst/>
            <a:gdLst/>
            <a:ahLst/>
            <a:cxnLst/>
            <a:rect l="l" t="t" r="r" b="b"/>
            <a:pathLst>
              <a:path w="149860" h="45720">
                <a:moveTo>
                  <a:pt x="126492" y="0"/>
                </a:moveTo>
                <a:lnTo>
                  <a:pt x="22860" y="0"/>
                </a:lnTo>
                <a:lnTo>
                  <a:pt x="13983" y="1803"/>
                </a:lnTo>
                <a:lnTo>
                  <a:pt x="6715" y="6715"/>
                </a:lnTo>
                <a:lnTo>
                  <a:pt x="1803" y="13983"/>
                </a:lnTo>
                <a:lnTo>
                  <a:pt x="0" y="22859"/>
                </a:lnTo>
                <a:lnTo>
                  <a:pt x="1803" y="31736"/>
                </a:lnTo>
                <a:lnTo>
                  <a:pt x="6715" y="39004"/>
                </a:lnTo>
                <a:lnTo>
                  <a:pt x="13983" y="43916"/>
                </a:lnTo>
                <a:lnTo>
                  <a:pt x="22860" y="45719"/>
                </a:lnTo>
                <a:lnTo>
                  <a:pt x="126492" y="45719"/>
                </a:lnTo>
                <a:lnTo>
                  <a:pt x="135368" y="43916"/>
                </a:lnTo>
                <a:lnTo>
                  <a:pt x="142636" y="39004"/>
                </a:lnTo>
                <a:lnTo>
                  <a:pt x="147548" y="31736"/>
                </a:lnTo>
                <a:lnTo>
                  <a:pt x="149351" y="22859"/>
                </a:lnTo>
                <a:lnTo>
                  <a:pt x="147548" y="13983"/>
                </a:lnTo>
                <a:lnTo>
                  <a:pt x="142636" y="6715"/>
                </a:lnTo>
                <a:lnTo>
                  <a:pt x="135368" y="1803"/>
                </a:lnTo>
                <a:lnTo>
                  <a:pt x="126492" y="0"/>
                </a:lnTo>
                <a:close/>
              </a:path>
            </a:pathLst>
          </a:custGeom>
          <a:solidFill>
            <a:srgbClr val="000000"/>
          </a:solidFill>
        </p:spPr>
        <p:txBody>
          <a:bodyPr wrap="square" lIns="0" tIns="0" rIns="0" bIns="0" rtlCol="0"/>
          <a:lstStyle/>
          <a:p>
            <a:endParaRPr/>
          </a:p>
        </p:txBody>
      </p:sp>
      <p:sp>
        <p:nvSpPr>
          <p:cNvPr id="149" name="object 149"/>
          <p:cNvSpPr/>
          <p:nvPr/>
        </p:nvSpPr>
        <p:spPr>
          <a:xfrm>
            <a:off x="5029200" y="3610355"/>
            <a:ext cx="144779" cy="731519"/>
          </a:xfrm>
          <a:prstGeom prst="rect">
            <a:avLst/>
          </a:prstGeom>
          <a:blipFill>
            <a:blip r:embed="rId47" cstate="print"/>
            <a:stretch>
              <a:fillRect/>
            </a:stretch>
          </a:blipFill>
        </p:spPr>
        <p:txBody>
          <a:bodyPr wrap="square" lIns="0" tIns="0" rIns="0" bIns="0" rtlCol="0"/>
          <a:lstStyle/>
          <a:p>
            <a:endParaRPr/>
          </a:p>
        </p:txBody>
      </p:sp>
      <p:sp>
        <p:nvSpPr>
          <p:cNvPr id="150" name="object 150"/>
          <p:cNvSpPr/>
          <p:nvPr/>
        </p:nvSpPr>
        <p:spPr>
          <a:xfrm>
            <a:off x="5151120" y="3605784"/>
            <a:ext cx="27940" cy="741045"/>
          </a:xfrm>
          <a:custGeom>
            <a:avLst/>
            <a:gdLst/>
            <a:ahLst/>
            <a:cxnLst/>
            <a:rect l="l" t="t" r="r" b="b"/>
            <a:pathLst>
              <a:path w="27939" h="741045">
                <a:moveTo>
                  <a:pt x="0" y="740663"/>
                </a:moveTo>
                <a:lnTo>
                  <a:pt x="27432" y="740663"/>
                </a:lnTo>
                <a:lnTo>
                  <a:pt x="27432" y="0"/>
                </a:lnTo>
                <a:lnTo>
                  <a:pt x="0" y="0"/>
                </a:lnTo>
                <a:lnTo>
                  <a:pt x="0" y="740663"/>
                </a:lnTo>
                <a:close/>
              </a:path>
            </a:pathLst>
          </a:custGeom>
          <a:solidFill>
            <a:srgbClr val="000000"/>
          </a:solidFill>
        </p:spPr>
        <p:txBody>
          <a:bodyPr wrap="square" lIns="0" tIns="0" rIns="0" bIns="0" rtlCol="0"/>
          <a:lstStyle/>
          <a:p>
            <a:endParaRPr/>
          </a:p>
        </p:txBody>
      </p:sp>
      <p:sp>
        <p:nvSpPr>
          <p:cNvPr id="151" name="object 151"/>
          <p:cNvSpPr/>
          <p:nvPr/>
        </p:nvSpPr>
        <p:spPr>
          <a:xfrm>
            <a:off x="5172455" y="3794759"/>
            <a:ext cx="60960" cy="68579"/>
          </a:xfrm>
          <a:prstGeom prst="rect">
            <a:avLst/>
          </a:prstGeom>
          <a:blipFill>
            <a:blip r:embed="rId48" cstate="print"/>
            <a:stretch>
              <a:fillRect/>
            </a:stretch>
          </a:blipFill>
        </p:spPr>
        <p:txBody>
          <a:bodyPr wrap="square" lIns="0" tIns="0" rIns="0" bIns="0" rtlCol="0"/>
          <a:lstStyle/>
          <a:p>
            <a:endParaRPr/>
          </a:p>
        </p:txBody>
      </p:sp>
      <p:sp>
        <p:nvSpPr>
          <p:cNvPr id="152" name="object 152"/>
          <p:cNvSpPr/>
          <p:nvPr/>
        </p:nvSpPr>
        <p:spPr>
          <a:xfrm>
            <a:off x="5172455" y="3689603"/>
            <a:ext cx="62484" cy="77723"/>
          </a:xfrm>
          <a:prstGeom prst="rect">
            <a:avLst/>
          </a:prstGeom>
          <a:blipFill>
            <a:blip r:embed="rId49" cstate="print"/>
            <a:stretch>
              <a:fillRect/>
            </a:stretch>
          </a:blipFill>
        </p:spPr>
        <p:txBody>
          <a:bodyPr wrap="square" lIns="0" tIns="0" rIns="0" bIns="0" rtlCol="0"/>
          <a:lstStyle/>
          <a:p>
            <a:endParaRPr/>
          </a:p>
        </p:txBody>
      </p:sp>
      <p:sp>
        <p:nvSpPr>
          <p:cNvPr id="153" name="object 153"/>
          <p:cNvSpPr/>
          <p:nvPr/>
        </p:nvSpPr>
        <p:spPr>
          <a:xfrm>
            <a:off x="5169408" y="4308347"/>
            <a:ext cx="67055" cy="65531"/>
          </a:xfrm>
          <a:prstGeom prst="rect">
            <a:avLst/>
          </a:prstGeom>
          <a:blipFill>
            <a:blip r:embed="rId50" cstate="print"/>
            <a:stretch>
              <a:fillRect/>
            </a:stretch>
          </a:blipFill>
        </p:spPr>
        <p:txBody>
          <a:bodyPr wrap="square" lIns="0" tIns="0" rIns="0" bIns="0" rtlCol="0"/>
          <a:lstStyle/>
          <a:p>
            <a:endParaRPr/>
          </a:p>
        </p:txBody>
      </p:sp>
      <p:sp>
        <p:nvSpPr>
          <p:cNvPr id="154" name="object 154"/>
          <p:cNvSpPr/>
          <p:nvPr/>
        </p:nvSpPr>
        <p:spPr>
          <a:xfrm>
            <a:off x="4872228" y="4329684"/>
            <a:ext cx="307975" cy="47625"/>
          </a:xfrm>
          <a:custGeom>
            <a:avLst/>
            <a:gdLst/>
            <a:ahLst/>
            <a:cxnLst/>
            <a:rect l="l" t="t" r="r" b="b"/>
            <a:pathLst>
              <a:path w="307975" h="47625">
                <a:moveTo>
                  <a:pt x="284225" y="0"/>
                </a:moveTo>
                <a:lnTo>
                  <a:pt x="23622" y="0"/>
                </a:lnTo>
                <a:lnTo>
                  <a:pt x="14412" y="1851"/>
                </a:lnTo>
                <a:lnTo>
                  <a:pt x="6905" y="6905"/>
                </a:lnTo>
                <a:lnTo>
                  <a:pt x="1851" y="14412"/>
                </a:lnTo>
                <a:lnTo>
                  <a:pt x="0" y="23622"/>
                </a:lnTo>
                <a:lnTo>
                  <a:pt x="1851" y="32831"/>
                </a:lnTo>
                <a:lnTo>
                  <a:pt x="6905" y="40338"/>
                </a:lnTo>
                <a:lnTo>
                  <a:pt x="14412" y="45392"/>
                </a:lnTo>
                <a:lnTo>
                  <a:pt x="23622" y="47244"/>
                </a:lnTo>
                <a:lnTo>
                  <a:pt x="284225" y="47244"/>
                </a:lnTo>
                <a:lnTo>
                  <a:pt x="293435" y="45392"/>
                </a:lnTo>
                <a:lnTo>
                  <a:pt x="300942" y="40338"/>
                </a:lnTo>
                <a:lnTo>
                  <a:pt x="305996" y="32831"/>
                </a:lnTo>
                <a:lnTo>
                  <a:pt x="307848" y="23622"/>
                </a:lnTo>
                <a:lnTo>
                  <a:pt x="305996" y="14412"/>
                </a:lnTo>
                <a:lnTo>
                  <a:pt x="300942" y="6905"/>
                </a:lnTo>
                <a:lnTo>
                  <a:pt x="293435" y="1851"/>
                </a:lnTo>
                <a:lnTo>
                  <a:pt x="284225" y="0"/>
                </a:lnTo>
                <a:close/>
              </a:path>
            </a:pathLst>
          </a:custGeom>
          <a:solidFill>
            <a:srgbClr val="DDDDDD"/>
          </a:solidFill>
        </p:spPr>
        <p:txBody>
          <a:bodyPr wrap="square" lIns="0" tIns="0" rIns="0" bIns="0" rtlCol="0"/>
          <a:lstStyle/>
          <a:p>
            <a:endParaRPr/>
          </a:p>
        </p:txBody>
      </p:sp>
      <p:sp>
        <p:nvSpPr>
          <p:cNvPr id="155" name="object 155"/>
          <p:cNvSpPr/>
          <p:nvPr/>
        </p:nvSpPr>
        <p:spPr>
          <a:xfrm>
            <a:off x="4872228" y="4329684"/>
            <a:ext cx="307975" cy="47625"/>
          </a:xfrm>
          <a:custGeom>
            <a:avLst/>
            <a:gdLst/>
            <a:ahLst/>
            <a:cxnLst/>
            <a:rect l="l" t="t" r="r" b="b"/>
            <a:pathLst>
              <a:path w="307975" h="47625">
                <a:moveTo>
                  <a:pt x="0" y="23622"/>
                </a:moveTo>
                <a:lnTo>
                  <a:pt x="1851" y="14412"/>
                </a:lnTo>
                <a:lnTo>
                  <a:pt x="6905" y="6905"/>
                </a:lnTo>
                <a:lnTo>
                  <a:pt x="14412" y="1851"/>
                </a:lnTo>
                <a:lnTo>
                  <a:pt x="23622" y="0"/>
                </a:lnTo>
                <a:lnTo>
                  <a:pt x="284225" y="0"/>
                </a:lnTo>
                <a:lnTo>
                  <a:pt x="293435" y="1851"/>
                </a:lnTo>
                <a:lnTo>
                  <a:pt x="300942" y="6905"/>
                </a:lnTo>
                <a:lnTo>
                  <a:pt x="305996" y="14412"/>
                </a:lnTo>
                <a:lnTo>
                  <a:pt x="307848" y="23622"/>
                </a:lnTo>
                <a:lnTo>
                  <a:pt x="305996" y="32831"/>
                </a:lnTo>
                <a:lnTo>
                  <a:pt x="300942" y="40338"/>
                </a:lnTo>
                <a:lnTo>
                  <a:pt x="293435" y="45392"/>
                </a:lnTo>
                <a:lnTo>
                  <a:pt x="284225" y="47244"/>
                </a:lnTo>
                <a:lnTo>
                  <a:pt x="23622" y="47244"/>
                </a:lnTo>
                <a:lnTo>
                  <a:pt x="14412" y="45392"/>
                </a:lnTo>
                <a:lnTo>
                  <a:pt x="6905" y="40338"/>
                </a:lnTo>
                <a:lnTo>
                  <a:pt x="1851" y="32831"/>
                </a:lnTo>
                <a:lnTo>
                  <a:pt x="0" y="23622"/>
                </a:lnTo>
                <a:close/>
              </a:path>
            </a:pathLst>
          </a:custGeom>
          <a:ln w="9144">
            <a:solidFill>
              <a:srgbClr val="000000"/>
            </a:solidFill>
          </a:ln>
        </p:spPr>
        <p:txBody>
          <a:bodyPr wrap="square" lIns="0" tIns="0" rIns="0" bIns="0" rtlCol="0"/>
          <a:lstStyle/>
          <a:p>
            <a:endParaRPr/>
          </a:p>
        </p:txBody>
      </p:sp>
      <p:sp>
        <p:nvSpPr>
          <p:cNvPr id="156" name="object 156"/>
          <p:cNvSpPr/>
          <p:nvPr/>
        </p:nvSpPr>
        <p:spPr>
          <a:xfrm>
            <a:off x="4888991" y="4340352"/>
            <a:ext cx="274320" cy="27431"/>
          </a:xfrm>
          <a:prstGeom prst="rect">
            <a:avLst/>
          </a:prstGeom>
          <a:blipFill>
            <a:blip r:embed="rId51" cstate="print"/>
            <a:stretch>
              <a:fillRect/>
            </a:stretch>
          </a:blipFill>
        </p:spPr>
        <p:txBody>
          <a:bodyPr wrap="square" lIns="0" tIns="0" rIns="0" bIns="0" rtlCol="0"/>
          <a:lstStyle/>
          <a:p>
            <a:endParaRPr/>
          </a:p>
        </p:txBody>
      </p:sp>
      <p:sp>
        <p:nvSpPr>
          <p:cNvPr id="157" name="object 157"/>
          <p:cNvSpPr/>
          <p:nvPr/>
        </p:nvSpPr>
        <p:spPr>
          <a:xfrm>
            <a:off x="4888991" y="4340352"/>
            <a:ext cx="274320" cy="27940"/>
          </a:xfrm>
          <a:custGeom>
            <a:avLst/>
            <a:gdLst/>
            <a:ahLst/>
            <a:cxnLst/>
            <a:rect l="l" t="t" r="r" b="b"/>
            <a:pathLst>
              <a:path w="274320" h="27939">
                <a:moveTo>
                  <a:pt x="0" y="13716"/>
                </a:moveTo>
                <a:lnTo>
                  <a:pt x="0" y="6096"/>
                </a:lnTo>
                <a:lnTo>
                  <a:pt x="6096" y="0"/>
                </a:lnTo>
                <a:lnTo>
                  <a:pt x="13716" y="0"/>
                </a:lnTo>
                <a:lnTo>
                  <a:pt x="260604" y="0"/>
                </a:lnTo>
                <a:lnTo>
                  <a:pt x="268224" y="0"/>
                </a:lnTo>
                <a:lnTo>
                  <a:pt x="274320" y="6096"/>
                </a:lnTo>
                <a:lnTo>
                  <a:pt x="274320" y="13716"/>
                </a:lnTo>
                <a:lnTo>
                  <a:pt x="274320" y="21336"/>
                </a:lnTo>
                <a:lnTo>
                  <a:pt x="268224" y="27431"/>
                </a:lnTo>
                <a:lnTo>
                  <a:pt x="260604" y="27431"/>
                </a:lnTo>
                <a:lnTo>
                  <a:pt x="13716" y="27431"/>
                </a:lnTo>
                <a:lnTo>
                  <a:pt x="6096" y="27431"/>
                </a:lnTo>
                <a:lnTo>
                  <a:pt x="0" y="21336"/>
                </a:lnTo>
                <a:lnTo>
                  <a:pt x="0" y="13716"/>
                </a:lnTo>
                <a:close/>
              </a:path>
            </a:pathLst>
          </a:custGeom>
          <a:ln w="9144">
            <a:solidFill>
              <a:srgbClr val="000000"/>
            </a:solidFill>
          </a:ln>
        </p:spPr>
        <p:txBody>
          <a:bodyPr wrap="square" lIns="0" tIns="0" rIns="0" bIns="0" rtlCol="0"/>
          <a:lstStyle/>
          <a:p>
            <a:endParaRPr/>
          </a:p>
        </p:txBody>
      </p:sp>
      <p:sp>
        <p:nvSpPr>
          <p:cNvPr id="158" name="object 158"/>
          <p:cNvSpPr/>
          <p:nvPr/>
        </p:nvSpPr>
        <p:spPr>
          <a:xfrm>
            <a:off x="4914900" y="4235196"/>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8" y="22859"/>
                </a:lnTo>
                <a:lnTo>
                  <a:pt x="39522" y="13983"/>
                </a:lnTo>
                <a:lnTo>
                  <a:pt x="35099" y="6715"/>
                </a:lnTo>
                <a:lnTo>
                  <a:pt x="28557" y="1803"/>
                </a:lnTo>
                <a:lnTo>
                  <a:pt x="20574" y="0"/>
                </a:lnTo>
                <a:close/>
              </a:path>
            </a:pathLst>
          </a:custGeom>
          <a:solidFill>
            <a:srgbClr val="33CC33"/>
          </a:solidFill>
        </p:spPr>
        <p:txBody>
          <a:bodyPr wrap="square" lIns="0" tIns="0" rIns="0" bIns="0" rtlCol="0"/>
          <a:lstStyle/>
          <a:p>
            <a:endParaRPr/>
          </a:p>
        </p:txBody>
      </p:sp>
      <p:sp>
        <p:nvSpPr>
          <p:cNvPr id="159" name="object 159"/>
          <p:cNvSpPr/>
          <p:nvPr/>
        </p:nvSpPr>
        <p:spPr>
          <a:xfrm>
            <a:off x="4960620" y="4235196"/>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7" y="22859"/>
                </a:lnTo>
                <a:lnTo>
                  <a:pt x="39522" y="13983"/>
                </a:lnTo>
                <a:lnTo>
                  <a:pt x="35099" y="6715"/>
                </a:lnTo>
                <a:lnTo>
                  <a:pt x="28557" y="1803"/>
                </a:lnTo>
                <a:lnTo>
                  <a:pt x="20574" y="0"/>
                </a:lnTo>
                <a:close/>
              </a:path>
            </a:pathLst>
          </a:custGeom>
          <a:solidFill>
            <a:srgbClr val="FF0000"/>
          </a:solidFill>
        </p:spPr>
        <p:txBody>
          <a:bodyPr wrap="square" lIns="0" tIns="0" rIns="0" bIns="0" rtlCol="0"/>
          <a:lstStyle/>
          <a:p>
            <a:endParaRPr/>
          </a:p>
        </p:txBody>
      </p:sp>
      <p:sp>
        <p:nvSpPr>
          <p:cNvPr id="160" name="object 160"/>
          <p:cNvSpPr/>
          <p:nvPr/>
        </p:nvSpPr>
        <p:spPr>
          <a:xfrm>
            <a:off x="5004815" y="4233671"/>
            <a:ext cx="41275" cy="45720"/>
          </a:xfrm>
          <a:custGeom>
            <a:avLst/>
            <a:gdLst/>
            <a:ahLst/>
            <a:cxn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8" y="22859"/>
                </a:lnTo>
                <a:lnTo>
                  <a:pt x="39522" y="13983"/>
                </a:lnTo>
                <a:lnTo>
                  <a:pt x="35099" y="6715"/>
                </a:lnTo>
                <a:lnTo>
                  <a:pt x="28557" y="1803"/>
                </a:lnTo>
                <a:lnTo>
                  <a:pt x="20574" y="0"/>
                </a:lnTo>
                <a:close/>
              </a:path>
            </a:pathLst>
          </a:custGeom>
          <a:solidFill>
            <a:srgbClr val="33CC33"/>
          </a:solidFill>
        </p:spPr>
        <p:txBody>
          <a:bodyPr wrap="square" lIns="0" tIns="0" rIns="0" bIns="0" rtlCol="0"/>
          <a:lstStyle/>
          <a:p>
            <a:endParaRPr/>
          </a:p>
        </p:txBody>
      </p:sp>
      <p:sp>
        <p:nvSpPr>
          <p:cNvPr id="161" name="object 161"/>
          <p:cNvSpPr/>
          <p:nvPr/>
        </p:nvSpPr>
        <p:spPr>
          <a:xfrm>
            <a:off x="5119878" y="4059935"/>
            <a:ext cx="0" cy="243840"/>
          </a:xfrm>
          <a:custGeom>
            <a:avLst/>
            <a:gdLst/>
            <a:ahLst/>
            <a:cxnLst/>
            <a:rect l="l" t="t" r="r" b="b"/>
            <a:pathLst>
              <a:path h="243839">
                <a:moveTo>
                  <a:pt x="0" y="0"/>
                </a:moveTo>
                <a:lnTo>
                  <a:pt x="0" y="243839"/>
                </a:lnTo>
              </a:path>
            </a:pathLst>
          </a:custGeom>
          <a:ln w="22860">
            <a:solidFill>
              <a:srgbClr val="292929"/>
            </a:solidFill>
          </a:ln>
        </p:spPr>
        <p:txBody>
          <a:bodyPr wrap="square" lIns="0" tIns="0" rIns="0" bIns="0" rtlCol="0"/>
          <a:lstStyle/>
          <a:p>
            <a:endParaRPr/>
          </a:p>
        </p:txBody>
      </p:sp>
      <p:sp>
        <p:nvSpPr>
          <p:cNvPr id="162" name="object 162"/>
          <p:cNvSpPr/>
          <p:nvPr/>
        </p:nvSpPr>
        <p:spPr>
          <a:xfrm>
            <a:off x="5108447" y="4059935"/>
            <a:ext cx="22860" cy="243840"/>
          </a:xfrm>
          <a:custGeom>
            <a:avLst/>
            <a:gdLst/>
            <a:ahLst/>
            <a:cxnLst/>
            <a:rect l="l" t="t" r="r" b="b"/>
            <a:pathLst>
              <a:path w="22860" h="243839">
                <a:moveTo>
                  <a:pt x="0" y="243839"/>
                </a:moveTo>
                <a:lnTo>
                  <a:pt x="22860" y="243839"/>
                </a:lnTo>
                <a:lnTo>
                  <a:pt x="22860" y="0"/>
                </a:lnTo>
                <a:lnTo>
                  <a:pt x="0" y="0"/>
                </a:lnTo>
                <a:lnTo>
                  <a:pt x="0" y="243839"/>
                </a:lnTo>
                <a:close/>
              </a:path>
            </a:pathLst>
          </a:custGeom>
          <a:ln w="9143">
            <a:solidFill>
              <a:srgbClr val="000000"/>
            </a:solidFill>
          </a:ln>
        </p:spPr>
        <p:txBody>
          <a:bodyPr wrap="square" lIns="0" tIns="0" rIns="0" bIns="0" rtlCol="0"/>
          <a:lstStyle/>
          <a:p>
            <a:endParaRPr/>
          </a:p>
        </p:txBody>
      </p:sp>
      <p:sp>
        <p:nvSpPr>
          <p:cNvPr id="163" name="object 163"/>
          <p:cNvSpPr/>
          <p:nvPr/>
        </p:nvSpPr>
        <p:spPr>
          <a:xfrm>
            <a:off x="3639311" y="3051048"/>
            <a:ext cx="788035" cy="502920"/>
          </a:xfrm>
          <a:custGeom>
            <a:avLst/>
            <a:gdLst/>
            <a:ahLst/>
            <a:cxnLst/>
            <a:rect l="l" t="t" r="r" b="b"/>
            <a:pathLst>
              <a:path w="788035" h="502920">
                <a:moveTo>
                  <a:pt x="787908" y="0"/>
                </a:moveTo>
                <a:lnTo>
                  <a:pt x="0" y="502919"/>
                </a:lnTo>
              </a:path>
            </a:pathLst>
          </a:custGeom>
          <a:ln w="9144">
            <a:solidFill>
              <a:srgbClr val="CC0000"/>
            </a:solidFill>
          </a:ln>
        </p:spPr>
        <p:txBody>
          <a:bodyPr wrap="square" lIns="0" tIns="0" rIns="0" bIns="0" rtlCol="0"/>
          <a:lstStyle/>
          <a:p>
            <a:endParaRPr/>
          </a:p>
        </p:txBody>
      </p:sp>
      <p:sp>
        <p:nvSpPr>
          <p:cNvPr id="165" name="object 165"/>
          <p:cNvSpPr/>
          <p:nvPr/>
        </p:nvSpPr>
        <p:spPr>
          <a:xfrm>
            <a:off x="606551" y="2566416"/>
            <a:ext cx="723900" cy="665988"/>
          </a:xfrm>
          <a:prstGeom prst="rect">
            <a:avLst/>
          </a:prstGeom>
          <a:blipFill>
            <a:blip r:embed="rId52" cstate="print"/>
            <a:stretch>
              <a:fillRect/>
            </a:stretch>
          </a:blipFill>
        </p:spPr>
        <p:txBody>
          <a:bodyPr wrap="square" lIns="0" tIns="0" rIns="0" bIns="0" rtlCol="0"/>
          <a:lstStyle/>
          <a:p>
            <a:endParaRPr/>
          </a:p>
        </p:txBody>
      </p:sp>
      <p:sp>
        <p:nvSpPr>
          <p:cNvPr id="166" name="object 166"/>
          <p:cNvSpPr/>
          <p:nvPr/>
        </p:nvSpPr>
        <p:spPr>
          <a:xfrm>
            <a:off x="914400" y="2630423"/>
            <a:ext cx="352044" cy="304800"/>
          </a:xfrm>
          <a:prstGeom prst="rect">
            <a:avLst/>
          </a:prstGeom>
          <a:blipFill>
            <a:blip r:embed="rId53" cstate="print"/>
            <a:stretch>
              <a:fillRect/>
            </a:stretch>
          </a:blipFill>
        </p:spPr>
        <p:txBody>
          <a:bodyPr wrap="square" lIns="0" tIns="0" rIns="0" bIns="0" rtlCol="0"/>
          <a:lstStyle/>
          <a:p>
            <a:endParaRPr/>
          </a:p>
        </p:txBody>
      </p:sp>
      <p:sp>
        <p:nvSpPr>
          <p:cNvPr id="167" name="object 167"/>
          <p:cNvSpPr/>
          <p:nvPr/>
        </p:nvSpPr>
        <p:spPr>
          <a:xfrm>
            <a:off x="999744" y="3015995"/>
            <a:ext cx="723900" cy="665987"/>
          </a:xfrm>
          <a:prstGeom prst="rect">
            <a:avLst/>
          </a:prstGeom>
          <a:blipFill>
            <a:blip r:embed="rId52" cstate="print"/>
            <a:stretch>
              <a:fillRect/>
            </a:stretch>
          </a:blipFill>
        </p:spPr>
        <p:txBody>
          <a:bodyPr wrap="square" lIns="0" tIns="0" rIns="0" bIns="0" rtlCol="0"/>
          <a:lstStyle/>
          <a:p>
            <a:endParaRPr/>
          </a:p>
        </p:txBody>
      </p:sp>
      <p:sp>
        <p:nvSpPr>
          <p:cNvPr id="168" name="object 168"/>
          <p:cNvSpPr/>
          <p:nvPr/>
        </p:nvSpPr>
        <p:spPr>
          <a:xfrm>
            <a:off x="1309116" y="3080004"/>
            <a:ext cx="352044" cy="304800"/>
          </a:xfrm>
          <a:prstGeom prst="rect">
            <a:avLst/>
          </a:prstGeom>
          <a:blipFill>
            <a:blip r:embed="rId54" cstate="print"/>
            <a:stretch>
              <a:fillRect/>
            </a:stretch>
          </a:blipFill>
        </p:spPr>
        <p:txBody>
          <a:bodyPr wrap="square" lIns="0" tIns="0" rIns="0" bIns="0" rtlCol="0"/>
          <a:lstStyle/>
          <a:p>
            <a:endParaRPr/>
          </a:p>
        </p:txBody>
      </p:sp>
      <p:sp>
        <p:nvSpPr>
          <p:cNvPr id="169" name="object 169"/>
          <p:cNvSpPr/>
          <p:nvPr/>
        </p:nvSpPr>
        <p:spPr>
          <a:xfrm>
            <a:off x="1610867" y="3592067"/>
            <a:ext cx="723900" cy="665987"/>
          </a:xfrm>
          <a:prstGeom prst="rect">
            <a:avLst/>
          </a:prstGeom>
          <a:blipFill>
            <a:blip r:embed="rId52" cstate="print"/>
            <a:stretch>
              <a:fillRect/>
            </a:stretch>
          </a:blipFill>
        </p:spPr>
        <p:txBody>
          <a:bodyPr wrap="square" lIns="0" tIns="0" rIns="0" bIns="0" rtlCol="0"/>
          <a:lstStyle/>
          <a:p>
            <a:endParaRPr/>
          </a:p>
        </p:txBody>
      </p:sp>
      <p:sp>
        <p:nvSpPr>
          <p:cNvPr id="170" name="object 170"/>
          <p:cNvSpPr/>
          <p:nvPr/>
        </p:nvSpPr>
        <p:spPr>
          <a:xfrm>
            <a:off x="1920239" y="3656076"/>
            <a:ext cx="352044" cy="304800"/>
          </a:xfrm>
          <a:prstGeom prst="rect">
            <a:avLst/>
          </a:prstGeom>
          <a:blipFill>
            <a:blip r:embed="rId54" cstate="print"/>
            <a:stretch>
              <a:fillRect/>
            </a:stretch>
          </a:blipFill>
        </p:spPr>
        <p:txBody>
          <a:bodyPr wrap="square" lIns="0" tIns="0" rIns="0" bIns="0" rtlCol="0"/>
          <a:lstStyle/>
          <a:p>
            <a:endParaRPr/>
          </a:p>
        </p:txBody>
      </p:sp>
      <p:sp>
        <p:nvSpPr>
          <p:cNvPr id="171" name="object 171"/>
          <p:cNvSpPr/>
          <p:nvPr/>
        </p:nvSpPr>
        <p:spPr>
          <a:xfrm>
            <a:off x="2183892" y="3607308"/>
            <a:ext cx="723900" cy="664463"/>
          </a:xfrm>
          <a:prstGeom prst="rect">
            <a:avLst/>
          </a:prstGeom>
          <a:blipFill>
            <a:blip r:embed="rId52" cstate="print"/>
            <a:stretch>
              <a:fillRect/>
            </a:stretch>
          </a:blipFill>
        </p:spPr>
        <p:txBody>
          <a:bodyPr wrap="square" lIns="0" tIns="0" rIns="0" bIns="0" rtlCol="0"/>
          <a:lstStyle/>
          <a:p>
            <a:endParaRPr/>
          </a:p>
        </p:txBody>
      </p:sp>
      <p:sp>
        <p:nvSpPr>
          <p:cNvPr id="172" name="object 172"/>
          <p:cNvSpPr/>
          <p:nvPr/>
        </p:nvSpPr>
        <p:spPr>
          <a:xfrm>
            <a:off x="2493264" y="3671315"/>
            <a:ext cx="352044" cy="303275"/>
          </a:xfrm>
          <a:prstGeom prst="rect">
            <a:avLst/>
          </a:prstGeom>
          <a:blipFill>
            <a:blip r:embed="rId5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868" y="345769"/>
            <a:ext cx="8422131" cy="689932"/>
          </a:xfrm>
          <a:prstGeom prst="rect">
            <a:avLst/>
          </a:prstGeom>
        </p:spPr>
        <p:txBody>
          <a:bodyPr vert="horz" wrap="square" lIns="0" tIns="12700" rIns="0" bIns="0" rtlCol="0">
            <a:spAutoFit/>
          </a:bodyPr>
          <a:lstStyle/>
          <a:p>
            <a:pPr marL="12700">
              <a:lnSpc>
                <a:spcPct val="100000"/>
              </a:lnSpc>
              <a:spcBef>
                <a:spcPts val="100"/>
              </a:spcBef>
            </a:pPr>
            <a:r>
              <a:rPr b="1" spc="-170" dirty="0">
                <a:latin typeface="Times New Roman" panose="02020603050405020304" pitchFamily="18" charset="0"/>
                <a:cs typeface="Times New Roman" panose="02020603050405020304" pitchFamily="18" charset="0"/>
              </a:rPr>
              <a:t>Wireless </a:t>
            </a:r>
            <a:r>
              <a:rPr b="1" spc="-305" dirty="0">
                <a:latin typeface="Times New Roman" panose="02020603050405020304" pitchFamily="18" charset="0"/>
                <a:cs typeface="Times New Roman" panose="02020603050405020304" pitchFamily="18" charset="0"/>
              </a:rPr>
              <a:t>access</a:t>
            </a:r>
            <a:r>
              <a:rPr b="1" spc="-265" dirty="0">
                <a:latin typeface="Times New Roman" panose="02020603050405020304" pitchFamily="18" charset="0"/>
                <a:cs typeface="Times New Roman" panose="02020603050405020304" pitchFamily="18" charset="0"/>
              </a:rPr>
              <a:t> </a:t>
            </a:r>
            <a:r>
              <a:rPr b="1" spc="-114" dirty="0">
                <a:latin typeface="Times New Roman" panose="02020603050405020304" pitchFamily="18" charset="0"/>
                <a:cs typeface="Times New Roman" panose="02020603050405020304" pitchFamily="18" charset="0"/>
              </a:rPr>
              <a:t>networks</a:t>
            </a:r>
            <a:endParaRPr b="1" dirty="0">
              <a:latin typeface="Times New Roman" panose="02020603050405020304" pitchFamily="18" charset="0"/>
              <a:cs typeface="Times New Roman" panose="02020603050405020304" pitchFamily="18" charset="0"/>
            </a:endParaRPr>
          </a:p>
        </p:txBody>
      </p:sp>
      <p:sp>
        <p:nvSpPr>
          <p:cNvPr id="4" name="object 4"/>
          <p:cNvSpPr txBox="1"/>
          <p:nvPr/>
        </p:nvSpPr>
        <p:spPr>
          <a:xfrm>
            <a:off x="420116" y="2197734"/>
            <a:ext cx="4075684" cy="1198245"/>
          </a:xfrm>
          <a:prstGeom prst="rect">
            <a:avLst/>
          </a:prstGeom>
        </p:spPr>
        <p:txBody>
          <a:bodyPr vert="horz" wrap="square" lIns="0" tIns="12700" rIns="0" bIns="0" rtlCol="0">
            <a:spAutoFit/>
          </a:bodyPr>
          <a:lstStyle/>
          <a:p>
            <a:pPr marL="12700">
              <a:lnSpc>
                <a:spcPct val="100000"/>
              </a:lnSpc>
              <a:spcBef>
                <a:spcPts val="100"/>
              </a:spcBef>
            </a:pPr>
            <a:r>
              <a:rPr sz="1800" i="1" spc="-180" dirty="0">
                <a:solidFill>
                  <a:srgbClr val="CC0000"/>
                </a:solidFill>
                <a:latin typeface="Trebuchet MS"/>
                <a:cs typeface="Trebuchet MS"/>
              </a:rPr>
              <a:t>wireless </a:t>
            </a:r>
            <a:r>
              <a:rPr sz="1800" i="1" spc="-130" dirty="0">
                <a:solidFill>
                  <a:srgbClr val="CC0000"/>
                </a:solidFill>
                <a:latin typeface="Trebuchet MS"/>
                <a:cs typeface="Trebuchet MS"/>
              </a:rPr>
              <a:t>LANs:</a:t>
            </a:r>
            <a:r>
              <a:rPr sz="1800" i="1" spc="-95" dirty="0">
                <a:solidFill>
                  <a:srgbClr val="CC0000"/>
                </a:solidFill>
                <a:latin typeface="Trebuchet MS"/>
                <a:cs typeface="Trebuchet MS"/>
              </a:rPr>
              <a:t> </a:t>
            </a:r>
            <a:r>
              <a:rPr sz="1800" i="1" spc="-130" dirty="0">
                <a:solidFill>
                  <a:srgbClr val="CC0000"/>
                </a:solidFill>
                <a:latin typeface="Trebuchet MS"/>
                <a:cs typeface="Trebuchet MS"/>
              </a:rPr>
              <a:t>(WiFi)</a:t>
            </a:r>
            <a:endParaRPr sz="1800" dirty="0">
              <a:latin typeface="Trebuchet MS"/>
              <a:cs typeface="Trebuchet MS"/>
            </a:endParaRPr>
          </a:p>
          <a:p>
            <a:pPr marL="756285" indent="-286385">
              <a:lnSpc>
                <a:spcPct val="100000"/>
              </a:lnSpc>
              <a:spcBef>
                <a:spcPts val="115"/>
              </a:spcBef>
              <a:buClr>
                <a:srgbClr val="000099"/>
              </a:buClr>
              <a:buFont typeface="Wingdings"/>
              <a:buChar char=""/>
              <a:tabLst>
                <a:tab pos="756285" algn="l"/>
                <a:tab pos="756920" algn="l"/>
              </a:tabLst>
            </a:pPr>
            <a:r>
              <a:rPr sz="2000" spc="-105" dirty="0">
                <a:latin typeface="Trebuchet MS"/>
                <a:cs typeface="Trebuchet MS"/>
              </a:rPr>
              <a:t>within </a:t>
            </a:r>
            <a:r>
              <a:rPr sz="2000" spc="-120" dirty="0">
                <a:latin typeface="Trebuchet MS"/>
                <a:cs typeface="Trebuchet MS"/>
              </a:rPr>
              <a:t>building </a:t>
            </a:r>
            <a:r>
              <a:rPr sz="2000" spc="-60" dirty="0">
                <a:latin typeface="Trebuchet MS"/>
                <a:cs typeface="Trebuchet MS"/>
              </a:rPr>
              <a:t>(100</a:t>
            </a:r>
            <a:r>
              <a:rPr sz="2000" spc="-40" dirty="0">
                <a:latin typeface="Trebuchet MS"/>
                <a:cs typeface="Trebuchet MS"/>
              </a:rPr>
              <a:t> </a:t>
            </a:r>
            <a:r>
              <a:rPr sz="2000" spc="-150" dirty="0">
                <a:latin typeface="Trebuchet MS"/>
                <a:cs typeface="Trebuchet MS"/>
              </a:rPr>
              <a:t>ft)</a:t>
            </a:r>
            <a:endParaRPr sz="2000" dirty="0">
              <a:latin typeface="Trebuchet MS"/>
              <a:cs typeface="Trebuchet MS"/>
            </a:endParaRPr>
          </a:p>
          <a:p>
            <a:pPr marL="756285" marR="5080" indent="-286385">
              <a:lnSpc>
                <a:spcPts val="2039"/>
              </a:lnSpc>
              <a:spcBef>
                <a:spcPts val="484"/>
              </a:spcBef>
              <a:buClr>
                <a:srgbClr val="000099"/>
              </a:buClr>
              <a:buFont typeface="Wingdings"/>
              <a:buChar char=""/>
              <a:tabLst>
                <a:tab pos="756285" algn="l"/>
                <a:tab pos="756920" algn="l"/>
              </a:tabLst>
            </a:pPr>
            <a:r>
              <a:rPr lang="en-IN" sz="2000" spc="-140" dirty="0" smtClean="0">
                <a:latin typeface="Trebuchet MS"/>
                <a:cs typeface="Trebuchet MS"/>
              </a:rPr>
              <a:t>IEEE </a:t>
            </a:r>
            <a:r>
              <a:rPr sz="2000" spc="-140" dirty="0" smtClean="0">
                <a:latin typeface="Trebuchet MS"/>
                <a:cs typeface="Trebuchet MS"/>
              </a:rPr>
              <a:t>802.11</a:t>
            </a:r>
            <a:r>
              <a:rPr lang="en-IN" sz="2000" spc="-140" dirty="0" smtClean="0">
                <a:latin typeface="Trebuchet MS"/>
                <a:cs typeface="Trebuchet MS"/>
              </a:rPr>
              <a:t> </a:t>
            </a:r>
            <a:r>
              <a:rPr sz="2000" spc="-140" dirty="0" smtClean="0">
                <a:latin typeface="Trebuchet MS"/>
                <a:cs typeface="Trebuchet MS"/>
              </a:rPr>
              <a:t> </a:t>
            </a:r>
            <a:r>
              <a:rPr sz="2000" spc="-70" dirty="0">
                <a:latin typeface="Trebuchet MS"/>
                <a:cs typeface="Trebuchet MS"/>
              </a:rPr>
              <a:t>(</a:t>
            </a:r>
            <a:r>
              <a:rPr sz="2000" spc="-70" dirty="0" err="1">
                <a:latin typeface="Trebuchet MS"/>
                <a:cs typeface="Trebuchet MS"/>
              </a:rPr>
              <a:t>WiFi</a:t>
            </a:r>
            <a:r>
              <a:rPr sz="2000" spc="-70" dirty="0" smtClean="0">
                <a:latin typeface="Trebuchet MS"/>
                <a:cs typeface="Trebuchet MS"/>
              </a:rPr>
              <a:t>)</a:t>
            </a:r>
            <a:r>
              <a:rPr sz="2000" spc="-130" dirty="0" smtClean="0">
                <a:latin typeface="Trebuchet MS"/>
                <a:cs typeface="Trebuchet MS"/>
              </a:rPr>
              <a:t>, </a:t>
            </a:r>
            <a:r>
              <a:rPr sz="2000" spc="-50" dirty="0">
                <a:latin typeface="Trebuchet MS"/>
                <a:cs typeface="Trebuchet MS"/>
              </a:rPr>
              <a:t>54</a:t>
            </a:r>
            <a:r>
              <a:rPr sz="2000" spc="-400" dirty="0">
                <a:latin typeface="Trebuchet MS"/>
                <a:cs typeface="Trebuchet MS"/>
              </a:rPr>
              <a:t> </a:t>
            </a:r>
            <a:r>
              <a:rPr sz="2000" spc="-30" dirty="0">
                <a:latin typeface="Trebuchet MS"/>
                <a:cs typeface="Trebuchet MS"/>
              </a:rPr>
              <a:t>Mbps  </a:t>
            </a:r>
            <a:r>
              <a:rPr sz="2000" spc="-85" dirty="0">
                <a:latin typeface="Trebuchet MS"/>
                <a:cs typeface="Trebuchet MS"/>
              </a:rPr>
              <a:t>transmission</a:t>
            </a:r>
            <a:r>
              <a:rPr sz="2000" spc="-90" dirty="0">
                <a:latin typeface="Trebuchet MS"/>
                <a:cs typeface="Trebuchet MS"/>
              </a:rPr>
              <a:t> </a:t>
            </a:r>
            <a:r>
              <a:rPr sz="2000" spc="-110" dirty="0">
                <a:latin typeface="Trebuchet MS"/>
                <a:cs typeface="Trebuchet MS"/>
              </a:rPr>
              <a:t>rate</a:t>
            </a:r>
            <a:endParaRPr sz="2000" dirty="0">
              <a:latin typeface="Trebuchet MS"/>
              <a:cs typeface="Trebuchet MS"/>
            </a:endParaRPr>
          </a:p>
        </p:txBody>
      </p:sp>
      <p:sp>
        <p:nvSpPr>
          <p:cNvPr id="5" name="object 5"/>
          <p:cNvSpPr txBox="1"/>
          <p:nvPr/>
        </p:nvSpPr>
        <p:spPr>
          <a:xfrm>
            <a:off x="340868" y="1253908"/>
            <a:ext cx="8051165" cy="1136650"/>
          </a:xfrm>
          <a:prstGeom prst="rect">
            <a:avLst/>
          </a:prstGeom>
        </p:spPr>
        <p:txBody>
          <a:bodyPr vert="horz" wrap="square" lIns="0" tIns="94615" rIns="0" bIns="0" rtlCol="0">
            <a:spAutoFit/>
          </a:bodyPr>
          <a:lstStyle/>
          <a:p>
            <a:pPr marL="355600" indent="-342900">
              <a:lnSpc>
                <a:spcPct val="100000"/>
              </a:lnSpc>
              <a:spcBef>
                <a:spcPts val="745"/>
              </a:spcBef>
              <a:buSzPct val="75000"/>
              <a:buChar char="•"/>
              <a:tabLst>
                <a:tab pos="354965" algn="l"/>
                <a:tab pos="355600" algn="l"/>
              </a:tabLst>
            </a:pPr>
            <a:r>
              <a:rPr sz="2400" spc="-125" dirty="0">
                <a:latin typeface="Arial"/>
                <a:cs typeface="Arial"/>
              </a:rPr>
              <a:t>shared </a:t>
            </a:r>
            <a:r>
              <a:rPr sz="2400" i="1" spc="-130" dirty="0">
                <a:latin typeface="Trebuchet MS"/>
                <a:cs typeface="Trebuchet MS"/>
              </a:rPr>
              <a:t>wireless </a:t>
            </a:r>
            <a:r>
              <a:rPr sz="2400" spc="-204" dirty="0">
                <a:latin typeface="Arial"/>
                <a:cs typeface="Arial"/>
              </a:rPr>
              <a:t>access </a:t>
            </a:r>
            <a:r>
              <a:rPr sz="2400" spc="-45" dirty="0">
                <a:latin typeface="Arial"/>
                <a:cs typeface="Arial"/>
              </a:rPr>
              <a:t>network </a:t>
            </a:r>
            <a:r>
              <a:rPr sz="2400" spc="-114" dirty="0">
                <a:latin typeface="Arial"/>
                <a:cs typeface="Arial"/>
              </a:rPr>
              <a:t>connects </a:t>
            </a:r>
            <a:r>
              <a:rPr sz="2400" spc="-100" dirty="0">
                <a:latin typeface="Arial"/>
                <a:cs typeface="Arial"/>
              </a:rPr>
              <a:t>end </a:t>
            </a:r>
            <a:r>
              <a:rPr sz="2400" spc="-145" dirty="0">
                <a:latin typeface="Arial"/>
                <a:cs typeface="Arial"/>
              </a:rPr>
              <a:t>system </a:t>
            </a:r>
            <a:r>
              <a:rPr sz="2400" spc="20" dirty="0">
                <a:latin typeface="Arial"/>
                <a:cs typeface="Arial"/>
              </a:rPr>
              <a:t>to</a:t>
            </a:r>
            <a:r>
              <a:rPr sz="2400" spc="-229" dirty="0">
                <a:latin typeface="Arial"/>
                <a:cs typeface="Arial"/>
              </a:rPr>
              <a:t> </a:t>
            </a:r>
            <a:r>
              <a:rPr sz="2400" spc="-25" dirty="0">
                <a:latin typeface="Arial"/>
                <a:cs typeface="Arial"/>
              </a:rPr>
              <a:t>router</a:t>
            </a:r>
            <a:endParaRPr sz="2400" dirty="0">
              <a:latin typeface="Arial"/>
              <a:cs typeface="Arial"/>
            </a:endParaRPr>
          </a:p>
          <a:p>
            <a:pPr marL="469900">
              <a:lnSpc>
                <a:spcPct val="100000"/>
              </a:lnSpc>
              <a:spcBef>
                <a:spcPts val="545"/>
              </a:spcBef>
              <a:tabLst>
                <a:tab pos="756285" algn="l"/>
              </a:tabLst>
            </a:pPr>
            <a:r>
              <a:rPr sz="2000" dirty="0">
                <a:latin typeface="Arial"/>
                <a:cs typeface="Arial"/>
              </a:rPr>
              <a:t>–	</a:t>
            </a:r>
            <a:r>
              <a:rPr sz="2000" spc="-85" dirty="0">
                <a:latin typeface="Arial"/>
                <a:cs typeface="Arial"/>
              </a:rPr>
              <a:t>via </a:t>
            </a:r>
            <a:r>
              <a:rPr sz="2000" spc="-135" dirty="0">
                <a:latin typeface="Arial"/>
                <a:cs typeface="Arial"/>
              </a:rPr>
              <a:t>base </a:t>
            </a:r>
            <a:r>
              <a:rPr sz="2000" spc="-50" dirty="0">
                <a:latin typeface="Arial"/>
                <a:cs typeface="Arial"/>
              </a:rPr>
              <a:t>station </a:t>
            </a:r>
            <a:r>
              <a:rPr sz="2000" spc="-15" dirty="0">
                <a:latin typeface="Arial"/>
                <a:cs typeface="Arial"/>
              </a:rPr>
              <a:t>or </a:t>
            </a:r>
            <a:r>
              <a:rPr sz="2000" spc="-95" dirty="0">
                <a:latin typeface="Arial"/>
                <a:cs typeface="Arial"/>
              </a:rPr>
              <a:t>“access</a:t>
            </a:r>
            <a:r>
              <a:rPr sz="2000" spc="-240" dirty="0">
                <a:latin typeface="Arial"/>
                <a:cs typeface="Arial"/>
              </a:rPr>
              <a:t> </a:t>
            </a:r>
            <a:r>
              <a:rPr sz="2000" spc="40" dirty="0">
                <a:latin typeface="Arial"/>
                <a:cs typeface="Arial"/>
              </a:rPr>
              <a:t>point”</a:t>
            </a:r>
            <a:endParaRPr sz="2000" dirty="0">
              <a:latin typeface="Arial"/>
              <a:cs typeface="Arial"/>
            </a:endParaRPr>
          </a:p>
          <a:p>
            <a:pPr marL="4391660">
              <a:lnSpc>
                <a:spcPct val="100000"/>
              </a:lnSpc>
              <a:spcBef>
                <a:spcPts val="114"/>
              </a:spcBef>
            </a:pPr>
            <a:r>
              <a:rPr sz="1800" spc="-110" dirty="0">
                <a:solidFill>
                  <a:srgbClr val="CC0000"/>
                </a:solidFill>
                <a:latin typeface="Trebuchet MS"/>
                <a:cs typeface="Trebuchet MS"/>
              </a:rPr>
              <a:t>wide-area </a:t>
            </a:r>
            <a:r>
              <a:rPr sz="1800" spc="-85" dirty="0">
                <a:solidFill>
                  <a:srgbClr val="CC0000"/>
                </a:solidFill>
                <a:latin typeface="Trebuchet MS"/>
                <a:cs typeface="Trebuchet MS"/>
              </a:rPr>
              <a:t>wireless</a:t>
            </a:r>
            <a:r>
              <a:rPr sz="1800" spc="25" dirty="0">
                <a:solidFill>
                  <a:srgbClr val="CC0000"/>
                </a:solidFill>
                <a:latin typeface="Trebuchet MS"/>
                <a:cs typeface="Trebuchet MS"/>
              </a:rPr>
              <a:t> </a:t>
            </a:r>
            <a:r>
              <a:rPr sz="1800" spc="-95" dirty="0">
                <a:solidFill>
                  <a:srgbClr val="CC0000"/>
                </a:solidFill>
                <a:latin typeface="Trebuchet MS"/>
                <a:cs typeface="Trebuchet MS"/>
              </a:rPr>
              <a:t>access</a:t>
            </a:r>
            <a:endParaRPr sz="1800" dirty="0">
              <a:latin typeface="Trebuchet MS"/>
              <a:cs typeface="Trebuchet MS"/>
            </a:endParaRPr>
          </a:p>
        </p:txBody>
      </p:sp>
      <p:sp>
        <p:nvSpPr>
          <p:cNvPr id="6" name="object 6"/>
          <p:cNvSpPr txBox="1"/>
          <p:nvPr/>
        </p:nvSpPr>
        <p:spPr>
          <a:xfrm>
            <a:off x="5177154" y="2378710"/>
            <a:ext cx="3081655" cy="1229995"/>
          </a:xfrm>
          <a:prstGeom prst="rect">
            <a:avLst/>
          </a:prstGeom>
        </p:spPr>
        <p:txBody>
          <a:bodyPr vert="horz" wrap="square" lIns="0" tIns="57785" rIns="0" bIns="0" rtlCol="0">
            <a:spAutoFit/>
          </a:bodyPr>
          <a:lstStyle/>
          <a:p>
            <a:pPr marL="299085" marR="5080" indent="-286385">
              <a:lnSpc>
                <a:spcPts val="2060"/>
              </a:lnSpc>
              <a:spcBef>
                <a:spcPts val="455"/>
              </a:spcBef>
              <a:buClr>
                <a:srgbClr val="000099"/>
              </a:buClr>
              <a:buFont typeface="Wingdings"/>
              <a:buChar char=""/>
              <a:tabLst>
                <a:tab pos="299085" algn="l"/>
                <a:tab pos="299720" algn="l"/>
              </a:tabLst>
            </a:pPr>
            <a:r>
              <a:rPr sz="2000" spc="-90" dirty="0">
                <a:latin typeface="Trebuchet MS"/>
                <a:cs typeface="Trebuchet MS"/>
              </a:rPr>
              <a:t>provided </a:t>
            </a:r>
            <a:r>
              <a:rPr sz="2000" spc="-125" dirty="0">
                <a:latin typeface="Trebuchet MS"/>
                <a:cs typeface="Trebuchet MS"/>
              </a:rPr>
              <a:t>by </a:t>
            </a:r>
            <a:r>
              <a:rPr sz="2000" spc="-100" dirty="0">
                <a:latin typeface="Trebuchet MS"/>
                <a:cs typeface="Trebuchet MS"/>
              </a:rPr>
              <a:t>telco </a:t>
            </a:r>
            <a:r>
              <a:rPr sz="2000" spc="-114" dirty="0">
                <a:latin typeface="Trebuchet MS"/>
                <a:cs typeface="Trebuchet MS"/>
              </a:rPr>
              <a:t>(cellular)  </a:t>
            </a:r>
            <a:r>
              <a:rPr sz="2000" spc="-110" dirty="0">
                <a:latin typeface="Trebuchet MS"/>
                <a:cs typeface="Trebuchet MS"/>
              </a:rPr>
              <a:t>operator, </a:t>
            </a:r>
            <a:r>
              <a:rPr sz="2000" spc="110" dirty="0">
                <a:latin typeface="Trebuchet MS"/>
                <a:cs typeface="Trebuchet MS"/>
              </a:rPr>
              <a:t>10</a:t>
            </a:r>
            <a:r>
              <a:rPr sz="2000" spc="110" dirty="0">
                <a:latin typeface="Arial"/>
                <a:cs typeface="Arial"/>
              </a:rPr>
              <a:t>’</a:t>
            </a:r>
            <a:r>
              <a:rPr sz="2000" spc="110" dirty="0">
                <a:latin typeface="Trebuchet MS"/>
                <a:cs typeface="Trebuchet MS"/>
              </a:rPr>
              <a:t>s</a:t>
            </a:r>
            <a:r>
              <a:rPr sz="2000" spc="-254" dirty="0">
                <a:latin typeface="Trebuchet MS"/>
                <a:cs typeface="Trebuchet MS"/>
              </a:rPr>
              <a:t> </a:t>
            </a:r>
            <a:r>
              <a:rPr sz="2000" spc="-85" dirty="0">
                <a:latin typeface="Trebuchet MS"/>
                <a:cs typeface="Trebuchet MS"/>
              </a:rPr>
              <a:t>km</a:t>
            </a:r>
            <a:endParaRPr sz="2000" dirty="0">
              <a:latin typeface="Trebuchet MS"/>
              <a:cs typeface="Trebuchet MS"/>
            </a:endParaRPr>
          </a:p>
          <a:p>
            <a:pPr marL="299085" indent="-286385">
              <a:lnSpc>
                <a:spcPct val="100000"/>
              </a:lnSpc>
              <a:spcBef>
                <a:spcPts val="90"/>
              </a:spcBef>
              <a:buClr>
                <a:srgbClr val="000099"/>
              </a:buClr>
              <a:buFont typeface="Wingdings"/>
              <a:buChar char=""/>
              <a:tabLst>
                <a:tab pos="299085" algn="l"/>
                <a:tab pos="299720" algn="l"/>
              </a:tabLst>
            </a:pPr>
            <a:r>
              <a:rPr sz="2000" spc="-114" dirty="0">
                <a:latin typeface="Trebuchet MS"/>
                <a:cs typeface="Trebuchet MS"/>
              </a:rPr>
              <a:t>between </a:t>
            </a:r>
            <a:r>
              <a:rPr sz="2000" spc="-50" dirty="0">
                <a:latin typeface="Trebuchet MS"/>
                <a:cs typeface="Trebuchet MS"/>
              </a:rPr>
              <a:t>1 </a:t>
            </a:r>
            <a:r>
              <a:rPr sz="2000" spc="-130" dirty="0">
                <a:latin typeface="Trebuchet MS"/>
                <a:cs typeface="Trebuchet MS"/>
              </a:rPr>
              <a:t>and </a:t>
            </a:r>
            <a:r>
              <a:rPr sz="2000" spc="-50" dirty="0">
                <a:latin typeface="Trebuchet MS"/>
                <a:cs typeface="Trebuchet MS"/>
              </a:rPr>
              <a:t>10</a:t>
            </a:r>
            <a:r>
              <a:rPr sz="2000" spc="5" dirty="0">
                <a:latin typeface="Trebuchet MS"/>
                <a:cs typeface="Trebuchet MS"/>
              </a:rPr>
              <a:t> </a:t>
            </a:r>
            <a:r>
              <a:rPr sz="2000" spc="-30" dirty="0">
                <a:latin typeface="Trebuchet MS"/>
                <a:cs typeface="Trebuchet MS"/>
              </a:rPr>
              <a:t>Mbps</a:t>
            </a:r>
            <a:endParaRPr sz="2000" dirty="0">
              <a:latin typeface="Trebuchet MS"/>
              <a:cs typeface="Trebuchet MS"/>
            </a:endParaRPr>
          </a:p>
          <a:p>
            <a:pPr marL="299085" indent="-286385">
              <a:lnSpc>
                <a:spcPct val="100000"/>
              </a:lnSpc>
              <a:spcBef>
                <a:spcPts val="120"/>
              </a:spcBef>
              <a:buClr>
                <a:srgbClr val="000099"/>
              </a:buClr>
              <a:buFont typeface="Wingdings"/>
              <a:buChar char=""/>
              <a:tabLst>
                <a:tab pos="299085" algn="l"/>
                <a:tab pos="299720" algn="l"/>
              </a:tabLst>
            </a:pPr>
            <a:r>
              <a:rPr sz="2000" spc="-70" dirty="0">
                <a:latin typeface="Trebuchet MS"/>
                <a:cs typeface="Trebuchet MS"/>
              </a:rPr>
              <a:t>3G, 4G:</a:t>
            </a:r>
            <a:r>
              <a:rPr sz="2000" spc="65" dirty="0">
                <a:latin typeface="Trebuchet MS"/>
                <a:cs typeface="Trebuchet MS"/>
              </a:rPr>
              <a:t> </a:t>
            </a:r>
            <a:endParaRPr sz="2000" dirty="0">
              <a:latin typeface="Trebuchet MS"/>
              <a:cs typeface="Trebuchet MS"/>
            </a:endParaRPr>
          </a:p>
        </p:txBody>
      </p:sp>
      <p:sp>
        <p:nvSpPr>
          <p:cNvPr id="7" name="object 7"/>
          <p:cNvSpPr/>
          <p:nvPr/>
        </p:nvSpPr>
        <p:spPr>
          <a:xfrm>
            <a:off x="1357883" y="4015740"/>
            <a:ext cx="1682750" cy="1213485"/>
          </a:xfrm>
          <a:custGeom>
            <a:avLst/>
            <a:gdLst/>
            <a:ahLst/>
            <a:cxnLst/>
            <a:rect l="l" t="t" r="r" b="b"/>
            <a:pathLst>
              <a:path w="1682750" h="1213485">
                <a:moveTo>
                  <a:pt x="0" y="1213104"/>
                </a:moveTo>
                <a:lnTo>
                  <a:pt x="1682495" y="1213104"/>
                </a:lnTo>
                <a:lnTo>
                  <a:pt x="1682495" y="0"/>
                </a:lnTo>
                <a:lnTo>
                  <a:pt x="0" y="0"/>
                </a:lnTo>
                <a:lnTo>
                  <a:pt x="0" y="1213104"/>
                </a:lnTo>
                <a:close/>
              </a:path>
            </a:pathLst>
          </a:custGeom>
          <a:solidFill>
            <a:srgbClr val="00CCFF"/>
          </a:solidFill>
        </p:spPr>
        <p:txBody>
          <a:bodyPr wrap="square" lIns="0" tIns="0" rIns="0" bIns="0" rtlCol="0"/>
          <a:lstStyle/>
          <a:p>
            <a:endParaRPr/>
          </a:p>
        </p:txBody>
      </p:sp>
      <p:sp>
        <p:nvSpPr>
          <p:cNvPr id="8" name="object 8"/>
          <p:cNvSpPr/>
          <p:nvPr/>
        </p:nvSpPr>
        <p:spPr>
          <a:xfrm>
            <a:off x="958596" y="3537203"/>
            <a:ext cx="2487295" cy="576580"/>
          </a:xfrm>
          <a:custGeom>
            <a:avLst/>
            <a:gdLst/>
            <a:ahLst/>
            <a:cxnLst/>
            <a:rect l="l" t="t" r="r" b="b"/>
            <a:pathLst>
              <a:path w="2487295" h="576579">
                <a:moveTo>
                  <a:pt x="1243584" y="0"/>
                </a:moveTo>
                <a:lnTo>
                  <a:pt x="0" y="576072"/>
                </a:lnTo>
                <a:lnTo>
                  <a:pt x="2487167" y="576072"/>
                </a:lnTo>
                <a:lnTo>
                  <a:pt x="1243584" y="0"/>
                </a:lnTo>
                <a:close/>
              </a:path>
            </a:pathLst>
          </a:custGeom>
          <a:solidFill>
            <a:srgbClr val="00CCFF"/>
          </a:solidFill>
        </p:spPr>
        <p:txBody>
          <a:bodyPr wrap="square" lIns="0" tIns="0" rIns="0" bIns="0" rtlCol="0"/>
          <a:lstStyle/>
          <a:p>
            <a:endParaRPr/>
          </a:p>
        </p:txBody>
      </p:sp>
      <p:sp>
        <p:nvSpPr>
          <p:cNvPr id="9" name="object 9"/>
          <p:cNvSpPr/>
          <p:nvPr/>
        </p:nvSpPr>
        <p:spPr>
          <a:xfrm>
            <a:off x="2602992" y="4942332"/>
            <a:ext cx="0" cy="220979"/>
          </a:xfrm>
          <a:custGeom>
            <a:avLst/>
            <a:gdLst/>
            <a:ahLst/>
            <a:cxnLst/>
            <a:rect l="l" t="t" r="r" b="b"/>
            <a:pathLst>
              <a:path h="220979">
                <a:moveTo>
                  <a:pt x="0" y="0"/>
                </a:moveTo>
                <a:lnTo>
                  <a:pt x="0" y="220980"/>
                </a:lnTo>
              </a:path>
            </a:pathLst>
          </a:custGeom>
          <a:ln w="9144">
            <a:solidFill>
              <a:srgbClr val="000000"/>
            </a:solidFill>
          </a:ln>
        </p:spPr>
        <p:txBody>
          <a:bodyPr wrap="square" lIns="0" tIns="0" rIns="0" bIns="0" rtlCol="0"/>
          <a:lstStyle/>
          <a:p>
            <a:endParaRPr/>
          </a:p>
        </p:txBody>
      </p:sp>
      <p:sp>
        <p:nvSpPr>
          <p:cNvPr id="10" name="object 10"/>
          <p:cNvSpPr/>
          <p:nvPr/>
        </p:nvSpPr>
        <p:spPr>
          <a:xfrm>
            <a:off x="2004060" y="4806696"/>
            <a:ext cx="287020" cy="5080"/>
          </a:xfrm>
          <a:custGeom>
            <a:avLst/>
            <a:gdLst/>
            <a:ahLst/>
            <a:cxnLst/>
            <a:rect l="l" t="t" r="r" b="b"/>
            <a:pathLst>
              <a:path w="287019" h="5079">
                <a:moveTo>
                  <a:pt x="0" y="4571"/>
                </a:moveTo>
                <a:lnTo>
                  <a:pt x="286512" y="0"/>
                </a:lnTo>
              </a:path>
            </a:pathLst>
          </a:custGeom>
          <a:ln w="9144">
            <a:solidFill>
              <a:srgbClr val="000000"/>
            </a:solidFill>
          </a:ln>
        </p:spPr>
        <p:txBody>
          <a:bodyPr wrap="square" lIns="0" tIns="0" rIns="0" bIns="0" rtlCol="0"/>
          <a:lstStyle/>
          <a:p>
            <a:endParaRPr/>
          </a:p>
        </p:txBody>
      </p:sp>
      <p:sp>
        <p:nvSpPr>
          <p:cNvPr id="11" name="object 11"/>
          <p:cNvSpPr/>
          <p:nvPr/>
        </p:nvSpPr>
        <p:spPr>
          <a:xfrm>
            <a:off x="2282951" y="4774691"/>
            <a:ext cx="661416" cy="16001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2282951" y="4774691"/>
            <a:ext cx="661670" cy="160020"/>
          </a:xfrm>
          <a:custGeom>
            <a:avLst/>
            <a:gdLst/>
            <a:ahLst/>
            <a:cxnLst/>
            <a:rect l="l" t="t" r="r" b="b"/>
            <a:pathLst>
              <a:path w="661669" h="160020">
                <a:moveTo>
                  <a:pt x="0" y="80009"/>
                </a:moveTo>
                <a:lnTo>
                  <a:pt x="33616" y="44820"/>
                </a:lnTo>
                <a:lnTo>
                  <a:pt x="72658" y="29964"/>
                </a:lnTo>
                <a:lnTo>
                  <a:pt x="123874" y="17574"/>
                </a:lnTo>
                <a:lnTo>
                  <a:pt x="185279" y="8130"/>
                </a:lnTo>
                <a:lnTo>
                  <a:pt x="254885" y="2112"/>
                </a:lnTo>
                <a:lnTo>
                  <a:pt x="330708" y="0"/>
                </a:lnTo>
                <a:lnTo>
                  <a:pt x="406530" y="2112"/>
                </a:lnTo>
                <a:lnTo>
                  <a:pt x="476136" y="8130"/>
                </a:lnTo>
                <a:lnTo>
                  <a:pt x="537541" y="17574"/>
                </a:lnTo>
                <a:lnTo>
                  <a:pt x="588757" y="29964"/>
                </a:lnTo>
                <a:lnTo>
                  <a:pt x="627799" y="44820"/>
                </a:lnTo>
                <a:lnTo>
                  <a:pt x="661416" y="80009"/>
                </a:lnTo>
                <a:lnTo>
                  <a:pt x="652680" y="98357"/>
                </a:lnTo>
                <a:lnTo>
                  <a:pt x="588757" y="130055"/>
                </a:lnTo>
                <a:lnTo>
                  <a:pt x="537541" y="142445"/>
                </a:lnTo>
                <a:lnTo>
                  <a:pt x="476136" y="151889"/>
                </a:lnTo>
                <a:lnTo>
                  <a:pt x="406530" y="157907"/>
                </a:lnTo>
                <a:lnTo>
                  <a:pt x="330708" y="160019"/>
                </a:lnTo>
                <a:lnTo>
                  <a:pt x="254885" y="157907"/>
                </a:lnTo>
                <a:lnTo>
                  <a:pt x="185279" y="151889"/>
                </a:lnTo>
                <a:lnTo>
                  <a:pt x="123874" y="142445"/>
                </a:lnTo>
                <a:lnTo>
                  <a:pt x="72658" y="130055"/>
                </a:lnTo>
                <a:lnTo>
                  <a:pt x="33616" y="115199"/>
                </a:lnTo>
                <a:lnTo>
                  <a:pt x="0" y="80009"/>
                </a:lnTo>
                <a:close/>
              </a:path>
            </a:pathLst>
          </a:custGeom>
          <a:ln w="9144">
            <a:solidFill>
              <a:srgbClr val="000000"/>
            </a:solidFill>
          </a:ln>
        </p:spPr>
        <p:txBody>
          <a:bodyPr wrap="square" lIns="0" tIns="0" rIns="0" bIns="0" rtlCol="0"/>
          <a:lstStyle/>
          <a:p>
            <a:endParaRPr/>
          </a:p>
        </p:txBody>
      </p:sp>
      <p:sp>
        <p:nvSpPr>
          <p:cNvPr id="13" name="object 13"/>
          <p:cNvSpPr/>
          <p:nvPr/>
        </p:nvSpPr>
        <p:spPr>
          <a:xfrm>
            <a:off x="2279904" y="4649723"/>
            <a:ext cx="665987" cy="205739"/>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2279904" y="4649723"/>
            <a:ext cx="661670" cy="186055"/>
          </a:xfrm>
          <a:custGeom>
            <a:avLst/>
            <a:gdLst/>
            <a:ahLst/>
            <a:cxnLst/>
            <a:rect l="l" t="t" r="r" b="b"/>
            <a:pathLst>
              <a:path w="661669" h="186054">
                <a:moveTo>
                  <a:pt x="0" y="92963"/>
                </a:moveTo>
                <a:lnTo>
                  <a:pt x="25991" y="56792"/>
                </a:lnTo>
                <a:lnTo>
                  <a:pt x="96869" y="27241"/>
                </a:lnTo>
                <a:lnTo>
                  <a:pt x="145814" y="15885"/>
                </a:lnTo>
                <a:lnTo>
                  <a:pt x="201989" y="7310"/>
                </a:lnTo>
                <a:lnTo>
                  <a:pt x="264064" y="1890"/>
                </a:lnTo>
                <a:lnTo>
                  <a:pt x="330707" y="0"/>
                </a:lnTo>
                <a:lnTo>
                  <a:pt x="397351" y="1890"/>
                </a:lnTo>
                <a:lnTo>
                  <a:pt x="459426" y="7310"/>
                </a:lnTo>
                <a:lnTo>
                  <a:pt x="515601" y="15885"/>
                </a:lnTo>
                <a:lnTo>
                  <a:pt x="564546" y="27241"/>
                </a:lnTo>
                <a:lnTo>
                  <a:pt x="604931" y="41002"/>
                </a:lnTo>
                <a:lnTo>
                  <a:pt x="654696" y="74238"/>
                </a:lnTo>
                <a:lnTo>
                  <a:pt x="661415" y="92963"/>
                </a:lnTo>
                <a:lnTo>
                  <a:pt x="654696" y="111689"/>
                </a:lnTo>
                <a:lnTo>
                  <a:pt x="604931" y="144925"/>
                </a:lnTo>
                <a:lnTo>
                  <a:pt x="564546" y="158686"/>
                </a:lnTo>
                <a:lnTo>
                  <a:pt x="515601" y="170042"/>
                </a:lnTo>
                <a:lnTo>
                  <a:pt x="459426" y="178617"/>
                </a:lnTo>
                <a:lnTo>
                  <a:pt x="397351" y="184037"/>
                </a:lnTo>
                <a:lnTo>
                  <a:pt x="330707" y="185927"/>
                </a:lnTo>
                <a:lnTo>
                  <a:pt x="264064" y="184037"/>
                </a:lnTo>
                <a:lnTo>
                  <a:pt x="201989" y="178617"/>
                </a:lnTo>
                <a:lnTo>
                  <a:pt x="145814" y="170042"/>
                </a:lnTo>
                <a:lnTo>
                  <a:pt x="96869" y="158686"/>
                </a:lnTo>
                <a:lnTo>
                  <a:pt x="56484" y="144925"/>
                </a:lnTo>
                <a:lnTo>
                  <a:pt x="6719" y="111689"/>
                </a:lnTo>
                <a:lnTo>
                  <a:pt x="0" y="92963"/>
                </a:lnTo>
                <a:close/>
              </a:path>
            </a:pathLst>
          </a:custGeom>
          <a:ln w="9144">
            <a:solidFill>
              <a:srgbClr val="000000"/>
            </a:solidFill>
          </a:ln>
        </p:spPr>
        <p:txBody>
          <a:bodyPr wrap="square" lIns="0" tIns="0" rIns="0" bIns="0" rtlCol="0"/>
          <a:lstStyle/>
          <a:p>
            <a:endParaRPr/>
          </a:p>
        </p:txBody>
      </p:sp>
      <p:sp>
        <p:nvSpPr>
          <p:cNvPr id="15" name="object 15"/>
          <p:cNvSpPr/>
          <p:nvPr/>
        </p:nvSpPr>
        <p:spPr>
          <a:xfrm>
            <a:off x="2412492" y="4696967"/>
            <a:ext cx="373380" cy="86995"/>
          </a:xfrm>
          <a:custGeom>
            <a:avLst/>
            <a:gdLst/>
            <a:ahLst/>
            <a:cxnLst/>
            <a:rect l="l" t="t" r="r" b="b"/>
            <a:pathLst>
              <a:path w="373380" h="86995">
                <a:moveTo>
                  <a:pt x="0" y="86867"/>
                </a:moveTo>
                <a:lnTo>
                  <a:pt x="115569" y="86867"/>
                </a:lnTo>
                <a:lnTo>
                  <a:pt x="231266" y="0"/>
                </a:lnTo>
                <a:lnTo>
                  <a:pt x="373380" y="0"/>
                </a:lnTo>
              </a:path>
            </a:pathLst>
          </a:custGeom>
          <a:ln w="12192">
            <a:solidFill>
              <a:srgbClr val="000000"/>
            </a:solidFill>
          </a:ln>
        </p:spPr>
        <p:txBody>
          <a:bodyPr wrap="square" lIns="0" tIns="0" rIns="0" bIns="0" rtlCol="0"/>
          <a:lstStyle/>
          <a:p>
            <a:endParaRPr/>
          </a:p>
        </p:txBody>
      </p:sp>
      <p:sp>
        <p:nvSpPr>
          <p:cNvPr id="16" name="object 16"/>
          <p:cNvSpPr/>
          <p:nvPr/>
        </p:nvSpPr>
        <p:spPr>
          <a:xfrm>
            <a:off x="2429255" y="4696967"/>
            <a:ext cx="340360" cy="86995"/>
          </a:xfrm>
          <a:custGeom>
            <a:avLst/>
            <a:gdLst/>
            <a:ahLst/>
            <a:cxnLst/>
            <a:rect l="l" t="t" r="r" b="b"/>
            <a:pathLst>
              <a:path w="340360" h="86995">
                <a:moveTo>
                  <a:pt x="0" y="0"/>
                </a:moveTo>
                <a:lnTo>
                  <a:pt x="115696" y="0"/>
                </a:lnTo>
                <a:lnTo>
                  <a:pt x="231394" y="86867"/>
                </a:lnTo>
                <a:lnTo>
                  <a:pt x="339851" y="86867"/>
                </a:lnTo>
              </a:path>
            </a:pathLst>
          </a:custGeom>
          <a:ln w="12192">
            <a:solidFill>
              <a:srgbClr val="000000"/>
            </a:solidFill>
          </a:ln>
        </p:spPr>
        <p:txBody>
          <a:bodyPr wrap="square" lIns="0" tIns="0" rIns="0" bIns="0" rtlCol="0"/>
          <a:lstStyle/>
          <a:p>
            <a:endParaRPr/>
          </a:p>
        </p:txBody>
      </p:sp>
      <p:sp>
        <p:nvSpPr>
          <p:cNvPr id="17" name="object 17"/>
          <p:cNvSpPr/>
          <p:nvPr/>
        </p:nvSpPr>
        <p:spPr>
          <a:xfrm>
            <a:off x="2282951" y="4736591"/>
            <a:ext cx="0" cy="125095"/>
          </a:xfrm>
          <a:custGeom>
            <a:avLst/>
            <a:gdLst/>
            <a:ahLst/>
            <a:cxnLst/>
            <a:rect l="l" t="t" r="r" b="b"/>
            <a:pathLst>
              <a:path h="125095">
                <a:moveTo>
                  <a:pt x="0" y="0"/>
                </a:moveTo>
                <a:lnTo>
                  <a:pt x="0" y="124967"/>
                </a:lnTo>
              </a:path>
            </a:pathLst>
          </a:custGeom>
          <a:ln w="9144">
            <a:solidFill>
              <a:srgbClr val="000000"/>
            </a:solidFill>
          </a:ln>
        </p:spPr>
        <p:txBody>
          <a:bodyPr wrap="square" lIns="0" tIns="0" rIns="0" bIns="0" rtlCol="0"/>
          <a:lstStyle/>
          <a:p>
            <a:endParaRPr/>
          </a:p>
        </p:txBody>
      </p:sp>
      <p:sp>
        <p:nvSpPr>
          <p:cNvPr id="18" name="object 18"/>
          <p:cNvSpPr/>
          <p:nvPr/>
        </p:nvSpPr>
        <p:spPr>
          <a:xfrm>
            <a:off x="2941320" y="4742688"/>
            <a:ext cx="0" cy="121920"/>
          </a:xfrm>
          <a:custGeom>
            <a:avLst/>
            <a:gdLst/>
            <a:ahLst/>
            <a:cxnLst/>
            <a:rect l="l" t="t" r="r" b="b"/>
            <a:pathLst>
              <a:path h="121920">
                <a:moveTo>
                  <a:pt x="0" y="0"/>
                </a:moveTo>
                <a:lnTo>
                  <a:pt x="0" y="121919"/>
                </a:lnTo>
              </a:path>
            </a:pathLst>
          </a:custGeom>
          <a:ln w="9144">
            <a:solidFill>
              <a:srgbClr val="000000"/>
            </a:solidFill>
          </a:ln>
        </p:spPr>
        <p:txBody>
          <a:bodyPr wrap="square" lIns="0" tIns="0" rIns="0" bIns="0" rtlCol="0"/>
          <a:lstStyle/>
          <a:p>
            <a:endParaRPr/>
          </a:p>
        </p:txBody>
      </p:sp>
      <p:sp>
        <p:nvSpPr>
          <p:cNvPr id="19" name="object 19"/>
          <p:cNvSpPr/>
          <p:nvPr/>
        </p:nvSpPr>
        <p:spPr>
          <a:xfrm>
            <a:off x="1575816" y="4492752"/>
            <a:ext cx="632460" cy="512063"/>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1527047" y="4416552"/>
            <a:ext cx="864108" cy="176783"/>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441703" y="3648455"/>
            <a:ext cx="751332" cy="37338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1473784" y="4054097"/>
            <a:ext cx="627006" cy="286381"/>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1677923" y="3800855"/>
            <a:ext cx="507492" cy="356616"/>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1773935" y="3794759"/>
            <a:ext cx="422147" cy="358139"/>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1677923" y="3794759"/>
            <a:ext cx="117475" cy="269875"/>
          </a:xfrm>
          <a:custGeom>
            <a:avLst/>
            <a:gdLst/>
            <a:ahLst/>
            <a:cxnLst/>
            <a:rect l="l" t="t" r="r" b="b"/>
            <a:pathLst>
              <a:path w="117475" h="269875">
                <a:moveTo>
                  <a:pt x="96774" y="0"/>
                </a:moveTo>
                <a:lnTo>
                  <a:pt x="0" y="266319"/>
                </a:lnTo>
                <a:lnTo>
                  <a:pt x="19050" y="269747"/>
                </a:lnTo>
                <a:lnTo>
                  <a:pt x="117348" y="7238"/>
                </a:lnTo>
                <a:lnTo>
                  <a:pt x="96774" y="0"/>
                </a:lnTo>
                <a:close/>
              </a:path>
            </a:pathLst>
          </a:custGeom>
          <a:solidFill>
            <a:srgbClr val="000099"/>
          </a:solidFill>
        </p:spPr>
        <p:txBody>
          <a:bodyPr wrap="square" lIns="0" tIns="0" rIns="0" bIns="0" rtlCol="0"/>
          <a:lstStyle/>
          <a:p>
            <a:endParaRPr/>
          </a:p>
        </p:txBody>
      </p:sp>
      <p:sp>
        <p:nvSpPr>
          <p:cNvPr id="26" name="object 26"/>
          <p:cNvSpPr/>
          <p:nvPr/>
        </p:nvSpPr>
        <p:spPr>
          <a:xfrm>
            <a:off x="1676400" y="4050791"/>
            <a:ext cx="430768" cy="105156"/>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2080260" y="3845052"/>
            <a:ext cx="119380" cy="312420"/>
          </a:xfrm>
          <a:custGeom>
            <a:avLst/>
            <a:gdLst/>
            <a:ahLst/>
            <a:cxnLst/>
            <a:rect l="l" t="t" r="r" b="b"/>
            <a:pathLst>
              <a:path w="119380" h="312420">
                <a:moveTo>
                  <a:pt x="118871" y="0"/>
                </a:moveTo>
                <a:lnTo>
                  <a:pt x="114807" y="0"/>
                </a:lnTo>
                <a:lnTo>
                  <a:pt x="0" y="310134"/>
                </a:lnTo>
                <a:lnTo>
                  <a:pt x="12700" y="312420"/>
                </a:lnTo>
                <a:lnTo>
                  <a:pt x="118871" y="0"/>
                </a:lnTo>
                <a:close/>
              </a:path>
            </a:pathLst>
          </a:custGeom>
          <a:solidFill>
            <a:srgbClr val="4D4D4D"/>
          </a:solidFill>
        </p:spPr>
        <p:txBody>
          <a:bodyPr wrap="square" lIns="0" tIns="0" rIns="0" bIns="0" rtlCol="0"/>
          <a:lstStyle/>
          <a:p>
            <a:endParaRPr/>
          </a:p>
        </p:txBody>
      </p:sp>
      <p:sp>
        <p:nvSpPr>
          <p:cNvPr id="28" name="object 28"/>
          <p:cNvSpPr/>
          <p:nvPr/>
        </p:nvSpPr>
        <p:spPr>
          <a:xfrm>
            <a:off x="1677923" y="4064508"/>
            <a:ext cx="411480" cy="103631"/>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1670304" y="4174235"/>
            <a:ext cx="140335" cy="62865"/>
          </a:xfrm>
          <a:custGeom>
            <a:avLst/>
            <a:gdLst/>
            <a:ahLst/>
            <a:cxnLst/>
            <a:rect l="l" t="t" r="r" b="b"/>
            <a:pathLst>
              <a:path w="140335" h="62864">
                <a:moveTo>
                  <a:pt x="54609" y="0"/>
                </a:moveTo>
                <a:lnTo>
                  <a:pt x="0" y="34925"/>
                </a:lnTo>
                <a:lnTo>
                  <a:pt x="87629" y="62483"/>
                </a:lnTo>
                <a:lnTo>
                  <a:pt x="140207" y="23749"/>
                </a:lnTo>
                <a:lnTo>
                  <a:pt x="54609" y="0"/>
                </a:lnTo>
                <a:close/>
              </a:path>
            </a:pathLst>
          </a:custGeom>
          <a:solidFill>
            <a:srgbClr val="000099"/>
          </a:solidFill>
        </p:spPr>
        <p:txBody>
          <a:bodyPr wrap="square" lIns="0" tIns="0" rIns="0" bIns="0" rtlCol="0"/>
          <a:lstStyle/>
          <a:p>
            <a:endParaRPr/>
          </a:p>
        </p:txBody>
      </p:sp>
      <p:sp>
        <p:nvSpPr>
          <p:cNvPr id="30" name="object 30"/>
          <p:cNvSpPr/>
          <p:nvPr/>
        </p:nvSpPr>
        <p:spPr>
          <a:xfrm>
            <a:off x="1673351" y="4175759"/>
            <a:ext cx="135636" cy="59435"/>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1684020" y="4198620"/>
            <a:ext cx="47625" cy="20320"/>
          </a:xfrm>
          <a:custGeom>
            <a:avLst/>
            <a:gdLst/>
            <a:ahLst/>
            <a:cxnLst/>
            <a:rect l="l" t="t" r="r" b="b"/>
            <a:pathLst>
              <a:path w="47625" h="20320">
                <a:moveTo>
                  <a:pt x="13716" y="0"/>
                </a:moveTo>
                <a:lnTo>
                  <a:pt x="0" y="8762"/>
                </a:lnTo>
                <a:lnTo>
                  <a:pt x="33528" y="19811"/>
                </a:lnTo>
                <a:lnTo>
                  <a:pt x="47243" y="9905"/>
                </a:lnTo>
                <a:lnTo>
                  <a:pt x="13716" y="0"/>
                </a:lnTo>
                <a:close/>
              </a:path>
            </a:pathLst>
          </a:custGeom>
          <a:solidFill>
            <a:srgbClr val="4F81BC"/>
          </a:solidFill>
        </p:spPr>
        <p:txBody>
          <a:bodyPr wrap="square" lIns="0" tIns="0" rIns="0" bIns="0" rtlCol="0"/>
          <a:lstStyle/>
          <a:p>
            <a:endParaRPr/>
          </a:p>
        </p:txBody>
      </p:sp>
      <p:sp>
        <p:nvSpPr>
          <p:cNvPr id="32" name="object 32"/>
          <p:cNvSpPr/>
          <p:nvPr/>
        </p:nvSpPr>
        <p:spPr>
          <a:xfrm>
            <a:off x="1682495" y="4207764"/>
            <a:ext cx="35560" cy="12700"/>
          </a:xfrm>
          <a:custGeom>
            <a:avLst/>
            <a:gdLst/>
            <a:ahLst/>
            <a:cxnLst/>
            <a:rect l="l" t="t" r="r" b="b"/>
            <a:pathLst>
              <a:path w="35560" h="12700">
                <a:moveTo>
                  <a:pt x="2159" y="0"/>
                </a:moveTo>
                <a:lnTo>
                  <a:pt x="0" y="1778"/>
                </a:lnTo>
                <a:lnTo>
                  <a:pt x="32512" y="12192"/>
                </a:lnTo>
                <a:lnTo>
                  <a:pt x="35052" y="10287"/>
                </a:lnTo>
                <a:lnTo>
                  <a:pt x="2159" y="0"/>
                </a:lnTo>
                <a:close/>
              </a:path>
            </a:pathLst>
          </a:custGeom>
          <a:solidFill>
            <a:srgbClr val="000099"/>
          </a:solidFill>
        </p:spPr>
        <p:txBody>
          <a:bodyPr wrap="square" lIns="0" tIns="0" rIns="0" bIns="0" rtlCol="0"/>
          <a:lstStyle/>
          <a:p>
            <a:endParaRPr/>
          </a:p>
        </p:txBody>
      </p:sp>
      <p:sp>
        <p:nvSpPr>
          <p:cNvPr id="33" name="object 33"/>
          <p:cNvSpPr/>
          <p:nvPr/>
        </p:nvSpPr>
        <p:spPr>
          <a:xfrm>
            <a:off x="1722120" y="4210811"/>
            <a:ext cx="48895" cy="20320"/>
          </a:xfrm>
          <a:custGeom>
            <a:avLst/>
            <a:gdLst/>
            <a:ahLst/>
            <a:cxnLst/>
            <a:rect l="l" t="t" r="r" b="b"/>
            <a:pathLst>
              <a:path w="48894" h="20320">
                <a:moveTo>
                  <a:pt x="13462" y="0"/>
                </a:moveTo>
                <a:lnTo>
                  <a:pt x="0" y="8889"/>
                </a:lnTo>
                <a:lnTo>
                  <a:pt x="34543" y="19812"/>
                </a:lnTo>
                <a:lnTo>
                  <a:pt x="48768" y="10160"/>
                </a:lnTo>
                <a:lnTo>
                  <a:pt x="13462" y="0"/>
                </a:lnTo>
                <a:close/>
              </a:path>
            </a:pathLst>
          </a:custGeom>
          <a:solidFill>
            <a:srgbClr val="4F81BC"/>
          </a:solidFill>
        </p:spPr>
        <p:txBody>
          <a:bodyPr wrap="square" lIns="0" tIns="0" rIns="0" bIns="0" rtlCol="0"/>
          <a:lstStyle/>
          <a:p>
            <a:endParaRPr/>
          </a:p>
        </p:txBody>
      </p:sp>
      <p:sp>
        <p:nvSpPr>
          <p:cNvPr id="34" name="object 34"/>
          <p:cNvSpPr/>
          <p:nvPr/>
        </p:nvSpPr>
        <p:spPr>
          <a:xfrm>
            <a:off x="1720595" y="4219955"/>
            <a:ext cx="36830" cy="12700"/>
          </a:xfrm>
          <a:custGeom>
            <a:avLst/>
            <a:gdLst/>
            <a:ahLst/>
            <a:cxnLst/>
            <a:rect l="l" t="t" r="r" b="b"/>
            <a:pathLst>
              <a:path w="36830" h="12700">
                <a:moveTo>
                  <a:pt x="2286" y="0"/>
                </a:moveTo>
                <a:lnTo>
                  <a:pt x="0" y="1778"/>
                </a:lnTo>
                <a:lnTo>
                  <a:pt x="33909" y="12192"/>
                </a:lnTo>
                <a:lnTo>
                  <a:pt x="36576" y="10287"/>
                </a:lnTo>
                <a:lnTo>
                  <a:pt x="2286" y="0"/>
                </a:lnTo>
                <a:close/>
              </a:path>
            </a:pathLst>
          </a:custGeom>
          <a:solidFill>
            <a:srgbClr val="000099"/>
          </a:solidFill>
        </p:spPr>
        <p:txBody>
          <a:bodyPr wrap="square" lIns="0" tIns="0" rIns="0" bIns="0" rtlCol="0"/>
          <a:lstStyle/>
          <a:p>
            <a:endParaRPr/>
          </a:p>
        </p:txBody>
      </p:sp>
      <p:sp>
        <p:nvSpPr>
          <p:cNvPr id="35" name="object 35"/>
          <p:cNvSpPr/>
          <p:nvPr/>
        </p:nvSpPr>
        <p:spPr>
          <a:xfrm>
            <a:off x="1909572" y="4184903"/>
            <a:ext cx="169545" cy="134620"/>
          </a:xfrm>
          <a:custGeom>
            <a:avLst/>
            <a:gdLst/>
            <a:ahLst/>
            <a:cxnLst/>
            <a:rect l="l" t="t" r="r" b="b"/>
            <a:pathLst>
              <a:path w="169544" h="134620">
                <a:moveTo>
                  <a:pt x="169163" y="0"/>
                </a:moveTo>
                <a:lnTo>
                  <a:pt x="507" y="124968"/>
                </a:lnTo>
                <a:lnTo>
                  <a:pt x="0" y="134112"/>
                </a:lnTo>
                <a:lnTo>
                  <a:pt x="168655" y="10160"/>
                </a:lnTo>
                <a:lnTo>
                  <a:pt x="169163" y="0"/>
                </a:lnTo>
                <a:close/>
              </a:path>
            </a:pathLst>
          </a:custGeom>
          <a:solidFill>
            <a:srgbClr val="000099"/>
          </a:solidFill>
        </p:spPr>
        <p:txBody>
          <a:bodyPr wrap="square" lIns="0" tIns="0" rIns="0" bIns="0" rtlCol="0"/>
          <a:lstStyle/>
          <a:p>
            <a:endParaRPr/>
          </a:p>
        </p:txBody>
      </p:sp>
      <p:sp>
        <p:nvSpPr>
          <p:cNvPr id="36" name="object 36"/>
          <p:cNvSpPr/>
          <p:nvPr/>
        </p:nvSpPr>
        <p:spPr>
          <a:xfrm>
            <a:off x="1478280" y="4195571"/>
            <a:ext cx="433070" cy="123825"/>
          </a:xfrm>
          <a:custGeom>
            <a:avLst/>
            <a:gdLst/>
            <a:ahLst/>
            <a:cxnLst/>
            <a:rect l="l" t="t" r="r" b="b"/>
            <a:pathLst>
              <a:path w="433069" h="123825">
                <a:moveTo>
                  <a:pt x="6095" y="0"/>
                </a:moveTo>
                <a:lnTo>
                  <a:pt x="1015" y="0"/>
                </a:lnTo>
                <a:lnTo>
                  <a:pt x="0" y="4063"/>
                </a:lnTo>
                <a:lnTo>
                  <a:pt x="432307" y="123443"/>
                </a:lnTo>
                <a:lnTo>
                  <a:pt x="432815" y="115823"/>
                </a:lnTo>
                <a:lnTo>
                  <a:pt x="6095" y="0"/>
                </a:lnTo>
                <a:close/>
              </a:path>
            </a:pathLst>
          </a:custGeom>
          <a:solidFill>
            <a:srgbClr val="000099"/>
          </a:solidFill>
        </p:spPr>
        <p:txBody>
          <a:bodyPr wrap="square" lIns="0" tIns="0" rIns="0" bIns="0" rtlCol="0"/>
          <a:lstStyle/>
          <a:p>
            <a:endParaRPr/>
          </a:p>
        </p:txBody>
      </p:sp>
      <p:sp>
        <p:nvSpPr>
          <p:cNvPr id="37" name="object 37"/>
          <p:cNvSpPr/>
          <p:nvPr/>
        </p:nvSpPr>
        <p:spPr>
          <a:xfrm>
            <a:off x="1478280" y="4070603"/>
            <a:ext cx="201168" cy="126491"/>
          </a:xfrm>
          <a:prstGeom prst="rect">
            <a:avLst/>
          </a:prstGeom>
          <a:blipFill>
            <a:blip r:embed="rId13" cstate="print"/>
            <a:stretch>
              <a:fillRect/>
            </a:stretch>
          </a:blipFill>
        </p:spPr>
        <p:txBody>
          <a:bodyPr wrap="square" lIns="0" tIns="0" rIns="0" bIns="0" rtlCol="0"/>
          <a:lstStyle/>
          <a:p>
            <a:endParaRPr/>
          </a:p>
        </p:txBody>
      </p:sp>
      <p:sp>
        <p:nvSpPr>
          <p:cNvPr id="38" name="object 38"/>
          <p:cNvSpPr/>
          <p:nvPr/>
        </p:nvSpPr>
        <p:spPr>
          <a:xfrm>
            <a:off x="1491996" y="4177284"/>
            <a:ext cx="411480" cy="119380"/>
          </a:xfrm>
          <a:custGeom>
            <a:avLst/>
            <a:gdLst/>
            <a:ahLst/>
            <a:cxnLst/>
            <a:rect l="l" t="t" r="r" b="b"/>
            <a:pathLst>
              <a:path w="411480" h="119379">
                <a:moveTo>
                  <a:pt x="5841" y="0"/>
                </a:moveTo>
                <a:lnTo>
                  <a:pt x="1015" y="0"/>
                </a:lnTo>
                <a:lnTo>
                  <a:pt x="0" y="3937"/>
                </a:lnTo>
                <a:lnTo>
                  <a:pt x="410972" y="118872"/>
                </a:lnTo>
                <a:lnTo>
                  <a:pt x="411479" y="111506"/>
                </a:lnTo>
                <a:lnTo>
                  <a:pt x="5841" y="0"/>
                </a:lnTo>
                <a:close/>
              </a:path>
            </a:pathLst>
          </a:custGeom>
          <a:solidFill>
            <a:srgbClr val="000099"/>
          </a:solidFill>
        </p:spPr>
        <p:txBody>
          <a:bodyPr wrap="square" lIns="0" tIns="0" rIns="0" bIns="0" rtlCol="0"/>
          <a:lstStyle/>
          <a:p>
            <a:endParaRPr/>
          </a:p>
        </p:txBody>
      </p:sp>
      <p:sp>
        <p:nvSpPr>
          <p:cNvPr id="39" name="object 39"/>
          <p:cNvSpPr/>
          <p:nvPr/>
        </p:nvSpPr>
        <p:spPr>
          <a:xfrm>
            <a:off x="1901951" y="4169664"/>
            <a:ext cx="167640" cy="121920"/>
          </a:xfrm>
          <a:custGeom>
            <a:avLst/>
            <a:gdLst/>
            <a:ahLst/>
            <a:cxnLst/>
            <a:rect l="l" t="t" r="r" b="b"/>
            <a:pathLst>
              <a:path w="167639" h="121920">
                <a:moveTo>
                  <a:pt x="167386" y="0"/>
                </a:moveTo>
                <a:lnTo>
                  <a:pt x="0" y="117856"/>
                </a:lnTo>
                <a:lnTo>
                  <a:pt x="381" y="121919"/>
                </a:lnTo>
                <a:lnTo>
                  <a:pt x="2412" y="121919"/>
                </a:lnTo>
                <a:lnTo>
                  <a:pt x="167640" y="7619"/>
                </a:lnTo>
                <a:lnTo>
                  <a:pt x="167386" y="0"/>
                </a:lnTo>
                <a:close/>
              </a:path>
            </a:pathLst>
          </a:custGeom>
          <a:solidFill>
            <a:srgbClr val="000099"/>
          </a:solidFill>
        </p:spPr>
        <p:txBody>
          <a:bodyPr wrap="square" lIns="0" tIns="0" rIns="0" bIns="0" rtlCol="0"/>
          <a:lstStyle/>
          <a:p>
            <a:endParaRPr/>
          </a:p>
        </p:txBody>
      </p:sp>
      <p:sp>
        <p:nvSpPr>
          <p:cNvPr id="40" name="object 40"/>
          <p:cNvSpPr/>
          <p:nvPr/>
        </p:nvSpPr>
        <p:spPr>
          <a:xfrm>
            <a:off x="5158184" y="4292606"/>
            <a:ext cx="2337435" cy="1391285"/>
          </a:xfrm>
          <a:custGeom>
            <a:avLst/>
            <a:gdLst/>
            <a:ahLst/>
            <a:cxnLst/>
            <a:rect l="l" t="t" r="r" b="b"/>
            <a:pathLst>
              <a:path w="2337434" h="1391285">
                <a:moveTo>
                  <a:pt x="2236878" y="1007371"/>
                </a:moveTo>
                <a:lnTo>
                  <a:pt x="853513" y="1007371"/>
                </a:lnTo>
                <a:lnTo>
                  <a:pt x="904850" y="1007796"/>
                </a:lnTo>
                <a:lnTo>
                  <a:pt x="952701" y="1009192"/>
                </a:lnTo>
                <a:lnTo>
                  <a:pt x="996260" y="1011738"/>
                </a:lnTo>
                <a:lnTo>
                  <a:pt x="1034716" y="1015611"/>
                </a:lnTo>
                <a:lnTo>
                  <a:pt x="1102662" y="1027417"/>
                </a:lnTo>
                <a:lnTo>
                  <a:pt x="1156463" y="1042766"/>
                </a:lnTo>
                <a:lnTo>
                  <a:pt x="1200154" y="1061112"/>
                </a:lnTo>
                <a:lnTo>
                  <a:pt x="1237769" y="1081908"/>
                </a:lnTo>
                <a:lnTo>
                  <a:pt x="1310909" y="1128665"/>
                </a:lnTo>
                <a:lnTo>
                  <a:pt x="1397564" y="1177916"/>
                </a:lnTo>
                <a:lnTo>
                  <a:pt x="1442277" y="1206171"/>
                </a:lnTo>
                <a:lnTo>
                  <a:pt x="1487945" y="1236682"/>
                </a:lnTo>
                <a:lnTo>
                  <a:pt x="1533874" y="1267833"/>
                </a:lnTo>
                <a:lnTo>
                  <a:pt x="1579368" y="1298008"/>
                </a:lnTo>
                <a:lnTo>
                  <a:pt x="1623732" y="1325591"/>
                </a:lnTo>
                <a:lnTo>
                  <a:pt x="1666272" y="1348964"/>
                </a:lnTo>
                <a:lnTo>
                  <a:pt x="1706292" y="1366512"/>
                </a:lnTo>
                <a:lnTo>
                  <a:pt x="1766593" y="1383621"/>
                </a:lnTo>
                <a:lnTo>
                  <a:pt x="1823912" y="1391107"/>
                </a:lnTo>
                <a:lnTo>
                  <a:pt x="1878044" y="1390874"/>
                </a:lnTo>
                <a:lnTo>
                  <a:pt x="1928780" y="1384826"/>
                </a:lnTo>
                <a:lnTo>
                  <a:pt x="1975913" y="1374869"/>
                </a:lnTo>
                <a:lnTo>
                  <a:pt x="2019974" y="1362271"/>
                </a:lnTo>
                <a:lnTo>
                  <a:pt x="2061273" y="1345763"/>
                </a:lnTo>
                <a:lnTo>
                  <a:pt x="2099275" y="1323441"/>
                </a:lnTo>
                <a:lnTo>
                  <a:pt x="2133442" y="1293400"/>
                </a:lnTo>
                <a:lnTo>
                  <a:pt x="2163238" y="1253736"/>
                </a:lnTo>
                <a:lnTo>
                  <a:pt x="2181379" y="1217485"/>
                </a:lnTo>
                <a:lnTo>
                  <a:pt x="2196961" y="1174440"/>
                </a:lnTo>
                <a:lnTo>
                  <a:pt x="2210504" y="1126500"/>
                </a:lnTo>
                <a:lnTo>
                  <a:pt x="2222527" y="1075566"/>
                </a:lnTo>
                <a:lnTo>
                  <a:pt x="2233551" y="1023537"/>
                </a:lnTo>
                <a:lnTo>
                  <a:pt x="2236878" y="1007371"/>
                </a:lnTo>
                <a:close/>
              </a:path>
              <a:path w="2337434" h="1391285">
                <a:moveTo>
                  <a:pt x="1711595" y="0"/>
                </a:moveTo>
                <a:lnTo>
                  <a:pt x="1669128" y="345"/>
                </a:lnTo>
                <a:lnTo>
                  <a:pt x="1628679" y="1961"/>
                </a:lnTo>
                <a:lnTo>
                  <a:pt x="1585172" y="5143"/>
                </a:lnTo>
                <a:lnTo>
                  <a:pt x="1533529" y="10188"/>
                </a:lnTo>
                <a:lnTo>
                  <a:pt x="1236184" y="44784"/>
                </a:lnTo>
                <a:lnTo>
                  <a:pt x="1128520" y="59420"/>
                </a:lnTo>
                <a:lnTo>
                  <a:pt x="1074777" y="67524"/>
                </a:lnTo>
                <a:lnTo>
                  <a:pt x="1022173" y="76149"/>
                </a:lnTo>
                <a:lnTo>
                  <a:pt x="971514" y="85295"/>
                </a:lnTo>
                <a:lnTo>
                  <a:pt x="923610" y="94962"/>
                </a:lnTo>
                <a:lnTo>
                  <a:pt x="879268" y="105148"/>
                </a:lnTo>
                <a:lnTo>
                  <a:pt x="823342" y="119565"/>
                </a:lnTo>
                <a:lnTo>
                  <a:pt x="768583" y="134986"/>
                </a:lnTo>
                <a:lnTo>
                  <a:pt x="715480" y="151325"/>
                </a:lnTo>
                <a:lnTo>
                  <a:pt x="664522" y="168494"/>
                </a:lnTo>
                <a:lnTo>
                  <a:pt x="616198" y="186408"/>
                </a:lnTo>
                <a:lnTo>
                  <a:pt x="570997" y="204980"/>
                </a:lnTo>
                <a:lnTo>
                  <a:pt x="529408" y="224122"/>
                </a:lnTo>
                <a:lnTo>
                  <a:pt x="491921" y="243748"/>
                </a:lnTo>
                <a:lnTo>
                  <a:pt x="459025" y="263771"/>
                </a:lnTo>
                <a:lnTo>
                  <a:pt x="423052" y="296215"/>
                </a:lnTo>
                <a:lnTo>
                  <a:pt x="402129" y="331848"/>
                </a:lnTo>
                <a:lnTo>
                  <a:pt x="389588" y="368991"/>
                </a:lnTo>
                <a:lnTo>
                  <a:pt x="378761" y="405964"/>
                </a:lnTo>
                <a:lnTo>
                  <a:pt x="362981" y="441089"/>
                </a:lnTo>
                <a:lnTo>
                  <a:pt x="335581" y="472686"/>
                </a:lnTo>
                <a:lnTo>
                  <a:pt x="299492" y="494781"/>
                </a:lnTo>
                <a:lnTo>
                  <a:pt x="254555" y="512499"/>
                </a:lnTo>
                <a:lnTo>
                  <a:pt x="154308" y="543860"/>
                </a:lnTo>
                <a:lnTo>
                  <a:pt x="107085" y="562031"/>
                </a:lnTo>
                <a:lnTo>
                  <a:pt x="67186" y="584880"/>
                </a:lnTo>
                <a:lnTo>
                  <a:pt x="38655" y="614672"/>
                </a:lnTo>
                <a:lnTo>
                  <a:pt x="20154" y="654901"/>
                </a:lnTo>
                <a:lnTo>
                  <a:pt x="7651" y="704773"/>
                </a:lnTo>
                <a:lnTo>
                  <a:pt x="986" y="760123"/>
                </a:lnTo>
                <a:lnTo>
                  <a:pt x="0" y="816787"/>
                </a:lnTo>
                <a:lnTo>
                  <a:pt x="4532" y="870598"/>
                </a:lnTo>
                <a:lnTo>
                  <a:pt x="14422" y="917391"/>
                </a:lnTo>
                <a:lnTo>
                  <a:pt x="29511" y="953000"/>
                </a:lnTo>
                <a:lnTo>
                  <a:pt x="78241" y="996608"/>
                </a:lnTo>
                <a:lnTo>
                  <a:pt x="157395" y="1009595"/>
                </a:lnTo>
                <a:lnTo>
                  <a:pt x="326207" y="1017162"/>
                </a:lnTo>
                <a:lnTo>
                  <a:pt x="367957" y="1017716"/>
                </a:lnTo>
                <a:lnTo>
                  <a:pt x="414302" y="1017452"/>
                </a:lnTo>
                <a:lnTo>
                  <a:pt x="799498" y="1007737"/>
                </a:lnTo>
                <a:lnTo>
                  <a:pt x="2236878" y="1007371"/>
                </a:lnTo>
                <a:lnTo>
                  <a:pt x="2244094" y="972312"/>
                </a:lnTo>
                <a:lnTo>
                  <a:pt x="2254678" y="923790"/>
                </a:lnTo>
                <a:lnTo>
                  <a:pt x="2266965" y="870381"/>
                </a:lnTo>
                <a:lnTo>
                  <a:pt x="2278634" y="818122"/>
                </a:lnTo>
                <a:lnTo>
                  <a:pt x="2289428" y="766088"/>
                </a:lnTo>
                <a:lnTo>
                  <a:pt x="2299090" y="713356"/>
                </a:lnTo>
                <a:lnTo>
                  <a:pt x="2307362" y="659001"/>
                </a:lnTo>
                <a:lnTo>
                  <a:pt x="2313987" y="602099"/>
                </a:lnTo>
                <a:lnTo>
                  <a:pt x="2318974" y="555948"/>
                </a:lnTo>
                <a:lnTo>
                  <a:pt x="2324738" y="506228"/>
                </a:lnTo>
                <a:lnTo>
                  <a:pt x="2330342" y="454458"/>
                </a:lnTo>
                <a:lnTo>
                  <a:pt x="2334847" y="402154"/>
                </a:lnTo>
                <a:lnTo>
                  <a:pt x="2337316" y="350832"/>
                </a:lnTo>
                <a:lnTo>
                  <a:pt x="2336811" y="302008"/>
                </a:lnTo>
                <a:lnTo>
                  <a:pt x="2332395" y="257200"/>
                </a:lnTo>
                <a:lnTo>
                  <a:pt x="2323131" y="217924"/>
                </a:lnTo>
                <a:lnTo>
                  <a:pt x="2303635" y="173081"/>
                </a:lnTo>
                <a:lnTo>
                  <a:pt x="2277613" y="134340"/>
                </a:lnTo>
                <a:lnTo>
                  <a:pt x="2245756" y="101180"/>
                </a:lnTo>
                <a:lnTo>
                  <a:pt x="2208756" y="73079"/>
                </a:lnTo>
                <a:lnTo>
                  <a:pt x="2167303" y="49514"/>
                </a:lnTo>
                <a:lnTo>
                  <a:pt x="2122090" y="29964"/>
                </a:lnTo>
                <a:lnTo>
                  <a:pt x="2078377" y="17256"/>
                </a:lnTo>
                <a:lnTo>
                  <a:pt x="2028774" y="8975"/>
                </a:lnTo>
                <a:lnTo>
                  <a:pt x="1975246" y="4169"/>
                </a:lnTo>
                <a:lnTo>
                  <a:pt x="1919756" y="1884"/>
                </a:lnTo>
                <a:lnTo>
                  <a:pt x="1864269" y="1167"/>
                </a:lnTo>
                <a:lnTo>
                  <a:pt x="1711595" y="0"/>
                </a:lnTo>
                <a:close/>
              </a:path>
            </a:pathLst>
          </a:custGeom>
          <a:solidFill>
            <a:srgbClr val="00CCFF"/>
          </a:solidFill>
        </p:spPr>
        <p:txBody>
          <a:bodyPr wrap="square" lIns="0" tIns="0" rIns="0" bIns="0" rtlCol="0"/>
          <a:lstStyle/>
          <a:p>
            <a:endParaRPr/>
          </a:p>
        </p:txBody>
      </p:sp>
      <p:sp>
        <p:nvSpPr>
          <p:cNvPr id="41" name="object 41"/>
          <p:cNvSpPr/>
          <p:nvPr/>
        </p:nvSpPr>
        <p:spPr>
          <a:xfrm>
            <a:off x="6627876" y="5199888"/>
            <a:ext cx="207645" cy="125095"/>
          </a:xfrm>
          <a:custGeom>
            <a:avLst/>
            <a:gdLst/>
            <a:ahLst/>
            <a:cxnLst/>
            <a:rect l="l" t="t" r="r" b="b"/>
            <a:pathLst>
              <a:path w="207645" h="125095">
                <a:moveTo>
                  <a:pt x="0" y="0"/>
                </a:moveTo>
                <a:lnTo>
                  <a:pt x="207264" y="124968"/>
                </a:lnTo>
              </a:path>
            </a:pathLst>
          </a:custGeom>
          <a:ln w="9144">
            <a:solidFill>
              <a:srgbClr val="000000"/>
            </a:solidFill>
          </a:ln>
        </p:spPr>
        <p:txBody>
          <a:bodyPr wrap="square" lIns="0" tIns="0" rIns="0" bIns="0" rtlCol="0"/>
          <a:lstStyle/>
          <a:p>
            <a:endParaRPr/>
          </a:p>
        </p:txBody>
      </p:sp>
      <p:sp>
        <p:nvSpPr>
          <p:cNvPr id="42" name="object 42"/>
          <p:cNvSpPr/>
          <p:nvPr/>
        </p:nvSpPr>
        <p:spPr>
          <a:xfrm>
            <a:off x="6699504" y="4302252"/>
            <a:ext cx="1156716" cy="220980"/>
          </a:xfrm>
          <a:prstGeom prst="rect">
            <a:avLst/>
          </a:prstGeom>
          <a:blipFill>
            <a:blip r:embed="rId14" cstate="print"/>
            <a:stretch>
              <a:fillRect/>
            </a:stretch>
          </a:blipFill>
        </p:spPr>
        <p:txBody>
          <a:bodyPr wrap="square" lIns="0" tIns="0" rIns="0" bIns="0" rtlCol="0"/>
          <a:lstStyle/>
          <a:p>
            <a:endParaRPr/>
          </a:p>
        </p:txBody>
      </p:sp>
      <p:sp>
        <p:nvSpPr>
          <p:cNvPr id="43" name="object 43"/>
          <p:cNvSpPr/>
          <p:nvPr/>
        </p:nvSpPr>
        <p:spPr>
          <a:xfrm>
            <a:off x="5923788" y="4146803"/>
            <a:ext cx="185927" cy="432816"/>
          </a:xfrm>
          <a:prstGeom prst="rect">
            <a:avLst/>
          </a:prstGeom>
          <a:blipFill>
            <a:blip r:embed="rId15" cstate="print"/>
            <a:stretch>
              <a:fillRect/>
            </a:stretch>
          </a:blipFill>
        </p:spPr>
        <p:txBody>
          <a:bodyPr wrap="square" lIns="0" tIns="0" rIns="0" bIns="0" rtlCol="0"/>
          <a:lstStyle/>
          <a:p>
            <a:endParaRPr/>
          </a:p>
        </p:txBody>
      </p:sp>
      <p:sp>
        <p:nvSpPr>
          <p:cNvPr id="44" name="object 44"/>
          <p:cNvSpPr/>
          <p:nvPr/>
        </p:nvSpPr>
        <p:spPr>
          <a:xfrm>
            <a:off x="5707379" y="4072128"/>
            <a:ext cx="565403" cy="117348"/>
          </a:xfrm>
          <a:prstGeom prst="rect">
            <a:avLst/>
          </a:prstGeom>
          <a:blipFill>
            <a:blip r:embed="rId16" cstate="print"/>
            <a:stretch>
              <a:fillRect/>
            </a:stretch>
          </a:blipFill>
        </p:spPr>
        <p:txBody>
          <a:bodyPr wrap="square" lIns="0" tIns="0" rIns="0" bIns="0" rtlCol="0"/>
          <a:lstStyle/>
          <a:p>
            <a:endParaRPr/>
          </a:p>
        </p:txBody>
      </p:sp>
      <p:sp>
        <p:nvSpPr>
          <p:cNvPr id="45" name="object 45"/>
          <p:cNvSpPr/>
          <p:nvPr/>
        </p:nvSpPr>
        <p:spPr>
          <a:xfrm>
            <a:off x="6415278" y="4685538"/>
            <a:ext cx="203200" cy="553720"/>
          </a:xfrm>
          <a:custGeom>
            <a:avLst/>
            <a:gdLst/>
            <a:ahLst/>
            <a:cxnLst/>
            <a:rect l="l" t="t" r="r" b="b"/>
            <a:pathLst>
              <a:path w="203200" h="553720">
                <a:moveTo>
                  <a:pt x="202692" y="0"/>
                </a:moveTo>
                <a:lnTo>
                  <a:pt x="0" y="553212"/>
                </a:lnTo>
              </a:path>
            </a:pathLst>
          </a:custGeom>
          <a:ln w="19812">
            <a:solidFill>
              <a:srgbClr val="000000"/>
            </a:solidFill>
          </a:ln>
        </p:spPr>
        <p:txBody>
          <a:bodyPr wrap="square" lIns="0" tIns="0" rIns="0" bIns="0" rtlCol="0"/>
          <a:lstStyle/>
          <a:p>
            <a:endParaRPr/>
          </a:p>
        </p:txBody>
      </p:sp>
      <p:sp>
        <p:nvSpPr>
          <p:cNvPr id="46" name="object 46"/>
          <p:cNvSpPr/>
          <p:nvPr/>
        </p:nvSpPr>
        <p:spPr>
          <a:xfrm>
            <a:off x="6617969" y="4685538"/>
            <a:ext cx="203200" cy="551815"/>
          </a:xfrm>
          <a:custGeom>
            <a:avLst/>
            <a:gdLst/>
            <a:ahLst/>
            <a:cxnLst/>
            <a:rect l="l" t="t" r="r" b="b"/>
            <a:pathLst>
              <a:path w="203200" h="551814">
                <a:moveTo>
                  <a:pt x="0" y="0"/>
                </a:moveTo>
                <a:lnTo>
                  <a:pt x="202691" y="551688"/>
                </a:lnTo>
              </a:path>
            </a:pathLst>
          </a:custGeom>
          <a:ln w="19812">
            <a:solidFill>
              <a:srgbClr val="000000"/>
            </a:solidFill>
          </a:ln>
        </p:spPr>
        <p:txBody>
          <a:bodyPr wrap="square" lIns="0" tIns="0" rIns="0" bIns="0" rtlCol="0"/>
          <a:lstStyle/>
          <a:p>
            <a:endParaRPr/>
          </a:p>
        </p:txBody>
      </p:sp>
      <p:sp>
        <p:nvSpPr>
          <p:cNvPr id="47" name="object 47"/>
          <p:cNvSpPr/>
          <p:nvPr/>
        </p:nvSpPr>
        <p:spPr>
          <a:xfrm>
            <a:off x="6415278" y="5237226"/>
            <a:ext cx="203200" cy="59690"/>
          </a:xfrm>
          <a:custGeom>
            <a:avLst/>
            <a:gdLst/>
            <a:ahLst/>
            <a:cxnLst/>
            <a:rect l="l" t="t" r="r" b="b"/>
            <a:pathLst>
              <a:path w="203200" h="59689">
                <a:moveTo>
                  <a:pt x="0" y="0"/>
                </a:moveTo>
                <a:lnTo>
                  <a:pt x="202692" y="59436"/>
                </a:lnTo>
              </a:path>
            </a:pathLst>
          </a:custGeom>
          <a:ln w="19812">
            <a:solidFill>
              <a:srgbClr val="000000"/>
            </a:solidFill>
          </a:ln>
        </p:spPr>
        <p:txBody>
          <a:bodyPr wrap="square" lIns="0" tIns="0" rIns="0" bIns="0" rtlCol="0"/>
          <a:lstStyle/>
          <a:p>
            <a:endParaRPr/>
          </a:p>
        </p:txBody>
      </p:sp>
      <p:sp>
        <p:nvSpPr>
          <p:cNvPr id="48" name="object 48"/>
          <p:cNvSpPr/>
          <p:nvPr/>
        </p:nvSpPr>
        <p:spPr>
          <a:xfrm>
            <a:off x="6617969" y="5237226"/>
            <a:ext cx="203200" cy="59690"/>
          </a:xfrm>
          <a:custGeom>
            <a:avLst/>
            <a:gdLst/>
            <a:ahLst/>
            <a:cxnLst/>
            <a:rect l="l" t="t" r="r" b="b"/>
            <a:pathLst>
              <a:path w="203200" h="59689">
                <a:moveTo>
                  <a:pt x="202691" y="0"/>
                </a:moveTo>
                <a:lnTo>
                  <a:pt x="0" y="59436"/>
                </a:lnTo>
              </a:path>
            </a:pathLst>
          </a:custGeom>
          <a:ln w="19812">
            <a:solidFill>
              <a:srgbClr val="000000"/>
            </a:solidFill>
          </a:ln>
        </p:spPr>
        <p:txBody>
          <a:bodyPr wrap="square" lIns="0" tIns="0" rIns="0" bIns="0" rtlCol="0"/>
          <a:lstStyle/>
          <a:p>
            <a:endParaRPr/>
          </a:p>
        </p:txBody>
      </p:sp>
      <p:sp>
        <p:nvSpPr>
          <p:cNvPr id="49" name="object 49"/>
          <p:cNvSpPr/>
          <p:nvPr/>
        </p:nvSpPr>
        <p:spPr>
          <a:xfrm>
            <a:off x="6617969" y="4699253"/>
            <a:ext cx="0" cy="597535"/>
          </a:xfrm>
          <a:custGeom>
            <a:avLst/>
            <a:gdLst/>
            <a:ahLst/>
            <a:cxnLst/>
            <a:rect l="l" t="t" r="r" b="b"/>
            <a:pathLst>
              <a:path h="597535">
                <a:moveTo>
                  <a:pt x="0" y="0"/>
                </a:moveTo>
                <a:lnTo>
                  <a:pt x="0" y="597408"/>
                </a:lnTo>
              </a:path>
            </a:pathLst>
          </a:custGeom>
          <a:ln w="19812">
            <a:solidFill>
              <a:srgbClr val="000000"/>
            </a:solidFill>
          </a:ln>
        </p:spPr>
        <p:txBody>
          <a:bodyPr wrap="square" lIns="0" tIns="0" rIns="0" bIns="0" rtlCol="0"/>
          <a:lstStyle/>
          <a:p>
            <a:endParaRPr/>
          </a:p>
        </p:txBody>
      </p:sp>
      <p:sp>
        <p:nvSpPr>
          <p:cNvPr id="50" name="object 50"/>
          <p:cNvSpPr/>
          <p:nvPr/>
        </p:nvSpPr>
        <p:spPr>
          <a:xfrm>
            <a:off x="6405371" y="4989576"/>
            <a:ext cx="425195" cy="259080"/>
          </a:xfrm>
          <a:prstGeom prst="rect">
            <a:avLst/>
          </a:prstGeom>
          <a:blipFill>
            <a:blip r:embed="rId17" cstate="print"/>
            <a:stretch>
              <a:fillRect/>
            </a:stretch>
          </a:blipFill>
        </p:spPr>
        <p:txBody>
          <a:bodyPr wrap="square" lIns="0" tIns="0" rIns="0" bIns="0" rtlCol="0"/>
          <a:lstStyle/>
          <a:p>
            <a:endParaRPr/>
          </a:p>
        </p:txBody>
      </p:sp>
      <p:sp>
        <p:nvSpPr>
          <p:cNvPr id="51" name="object 51"/>
          <p:cNvSpPr/>
          <p:nvPr/>
        </p:nvSpPr>
        <p:spPr>
          <a:xfrm>
            <a:off x="6617969" y="4915661"/>
            <a:ext cx="78105" cy="22860"/>
          </a:xfrm>
          <a:custGeom>
            <a:avLst/>
            <a:gdLst/>
            <a:ahLst/>
            <a:cxnLst/>
            <a:rect l="l" t="t" r="r" b="b"/>
            <a:pathLst>
              <a:path w="78104" h="22860">
                <a:moveTo>
                  <a:pt x="0" y="22860"/>
                </a:moveTo>
                <a:lnTo>
                  <a:pt x="77724" y="0"/>
                </a:lnTo>
              </a:path>
            </a:pathLst>
          </a:custGeom>
          <a:ln w="19812">
            <a:solidFill>
              <a:srgbClr val="000000"/>
            </a:solidFill>
          </a:ln>
        </p:spPr>
        <p:txBody>
          <a:bodyPr wrap="square" lIns="0" tIns="0" rIns="0" bIns="0" rtlCol="0"/>
          <a:lstStyle/>
          <a:p>
            <a:endParaRPr/>
          </a:p>
        </p:txBody>
      </p:sp>
      <p:sp>
        <p:nvSpPr>
          <p:cNvPr id="52" name="object 52"/>
          <p:cNvSpPr/>
          <p:nvPr/>
        </p:nvSpPr>
        <p:spPr>
          <a:xfrm>
            <a:off x="6617969" y="4801361"/>
            <a:ext cx="48895" cy="17145"/>
          </a:xfrm>
          <a:custGeom>
            <a:avLst/>
            <a:gdLst/>
            <a:ahLst/>
            <a:cxnLst/>
            <a:rect l="l" t="t" r="r" b="b"/>
            <a:pathLst>
              <a:path w="48895" h="17145">
                <a:moveTo>
                  <a:pt x="0" y="16763"/>
                </a:moveTo>
                <a:lnTo>
                  <a:pt x="48768" y="0"/>
                </a:lnTo>
              </a:path>
            </a:pathLst>
          </a:custGeom>
          <a:ln w="19812">
            <a:solidFill>
              <a:srgbClr val="000000"/>
            </a:solidFill>
          </a:ln>
        </p:spPr>
        <p:txBody>
          <a:bodyPr wrap="square" lIns="0" tIns="0" rIns="0" bIns="0" rtlCol="0"/>
          <a:lstStyle/>
          <a:p>
            <a:endParaRPr/>
          </a:p>
        </p:txBody>
      </p:sp>
      <p:sp>
        <p:nvSpPr>
          <p:cNvPr id="53" name="object 53"/>
          <p:cNvSpPr/>
          <p:nvPr/>
        </p:nvSpPr>
        <p:spPr>
          <a:xfrm>
            <a:off x="6531102" y="4908041"/>
            <a:ext cx="94615" cy="30480"/>
          </a:xfrm>
          <a:custGeom>
            <a:avLst/>
            <a:gdLst/>
            <a:ahLst/>
            <a:cxnLst/>
            <a:rect l="l" t="t" r="r" b="b"/>
            <a:pathLst>
              <a:path w="94615" h="30479">
                <a:moveTo>
                  <a:pt x="0" y="0"/>
                </a:moveTo>
                <a:lnTo>
                  <a:pt x="94488" y="30479"/>
                </a:lnTo>
              </a:path>
            </a:pathLst>
          </a:custGeom>
          <a:ln w="19812">
            <a:solidFill>
              <a:srgbClr val="000000"/>
            </a:solidFill>
          </a:ln>
        </p:spPr>
        <p:txBody>
          <a:bodyPr wrap="square" lIns="0" tIns="0" rIns="0" bIns="0" rtlCol="0"/>
          <a:lstStyle/>
          <a:p>
            <a:endParaRPr/>
          </a:p>
        </p:txBody>
      </p:sp>
      <p:sp>
        <p:nvSpPr>
          <p:cNvPr id="54" name="object 54"/>
          <p:cNvSpPr/>
          <p:nvPr/>
        </p:nvSpPr>
        <p:spPr>
          <a:xfrm>
            <a:off x="6572250" y="4796790"/>
            <a:ext cx="55244" cy="29209"/>
          </a:xfrm>
          <a:custGeom>
            <a:avLst/>
            <a:gdLst/>
            <a:ahLst/>
            <a:cxnLst/>
            <a:rect l="l" t="t" r="r" b="b"/>
            <a:pathLst>
              <a:path w="55245" h="29210">
                <a:moveTo>
                  <a:pt x="0" y="0"/>
                </a:moveTo>
                <a:lnTo>
                  <a:pt x="54864" y="28956"/>
                </a:lnTo>
              </a:path>
            </a:pathLst>
          </a:custGeom>
          <a:ln w="19811">
            <a:solidFill>
              <a:srgbClr val="000000"/>
            </a:solidFill>
          </a:ln>
        </p:spPr>
        <p:txBody>
          <a:bodyPr wrap="square" lIns="0" tIns="0" rIns="0" bIns="0" rtlCol="0"/>
          <a:lstStyle/>
          <a:p>
            <a:endParaRPr/>
          </a:p>
        </p:txBody>
      </p:sp>
      <p:sp>
        <p:nvSpPr>
          <p:cNvPr id="55" name="object 55"/>
          <p:cNvSpPr/>
          <p:nvPr/>
        </p:nvSpPr>
        <p:spPr>
          <a:xfrm>
            <a:off x="6316979" y="4465320"/>
            <a:ext cx="623316" cy="437388"/>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6576059" y="4637532"/>
            <a:ext cx="79248" cy="71628"/>
          </a:xfrm>
          <a:prstGeom prst="rect">
            <a:avLst/>
          </a:prstGeom>
          <a:blipFill>
            <a:blip r:embed="rId19" cstate="print"/>
            <a:stretch>
              <a:fillRect/>
            </a:stretch>
          </a:blipFill>
        </p:spPr>
        <p:txBody>
          <a:bodyPr wrap="square" lIns="0" tIns="0" rIns="0" bIns="0" rtlCol="0"/>
          <a:lstStyle/>
          <a:p>
            <a:endParaRPr/>
          </a:p>
        </p:txBody>
      </p:sp>
      <p:sp>
        <p:nvSpPr>
          <p:cNvPr id="57" name="object 57"/>
          <p:cNvSpPr/>
          <p:nvPr/>
        </p:nvSpPr>
        <p:spPr>
          <a:xfrm>
            <a:off x="5282184" y="4725923"/>
            <a:ext cx="723900" cy="294131"/>
          </a:xfrm>
          <a:prstGeom prst="rect">
            <a:avLst/>
          </a:prstGeom>
          <a:blipFill>
            <a:blip r:embed="rId20" cstate="print"/>
            <a:stretch>
              <a:fillRect/>
            </a:stretch>
          </a:blipFill>
        </p:spPr>
        <p:txBody>
          <a:bodyPr wrap="square" lIns="0" tIns="0" rIns="0" bIns="0" rtlCol="0"/>
          <a:lstStyle/>
          <a:p>
            <a:endParaRPr/>
          </a:p>
        </p:txBody>
      </p:sp>
      <p:sp>
        <p:nvSpPr>
          <p:cNvPr id="58" name="object 58"/>
          <p:cNvSpPr/>
          <p:nvPr/>
        </p:nvSpPr>
        <p:spPr>
          <a:xfrm>
            <a:off x="5314734" y="5043339"/>
            <a:ext cx="601995" cy="228685"/>
          </a:xfrm>
          <a:prstGeom prst="rect">
            <a:avLst/>
          </a:prstGeom>
          <a:blipFill>
            <a:blip r:embed="rId21" cstate="print"/>
            <a:stretch>
              <a:fillRect/>
            </a:stretch>
          </a:blipFill>
        </p:spPr>
        <p:txBody>
          <a:bodyPr wrap="square" lIns="0" tIns="0" rIns="0" bIns="0" rtlCol="0"/>
          <a:lstStyle/>
          <a:p>
            <a:endParaRPr/>
          </a:p>
        </p:txBody>
      </p:sp>
      <p:sp>
        <p:nvSpPr>
          <p:cNvPr id="59" name="object 59"/>
          <p:cNvSpPr/>
          <p:nvPr/>
        </p:nvSpPr>
        <p:spPr>
          <a:xfrm>
            <a:off x="5510784" y="4844796"/>
            <a:ext cx="489204" cy="283464"/>
          </a:xfrm>
          <a:prstGeom prst="rect">
            <a:avLst/>
          </a:prstGeom>
          <a:blipFill>
            <a:blip r:embed="rId22" cstate="print"/>
            <a:stretch>
              <a:fillRect/>
            </a:stretch>
          </a:blipFill>
        </p:spPr>
        <p:txBody>
          <a:bodyPr wrap="square" lIns="0" tIns="0" rIns="0" bIns="0" rtlCol="0"/>
          <a:lstStyle/>
          <a:p>
            <a:endParaRPr/>
          </a:p>
        </p:txBody>
      </p:sp>
      <p:sp>
        <p:nvSpPr>
          <p:cNvPr id="60" name="object 60"/>
          <p:cNvSpPr/>
          <p:nvPr/>
        </p:nvSpPr>
        <p:spPr>
          <a:xfrm>
            <a:off x="5602223" y="4840223"/>
            <a:ext cx="406908" cy="283463"/>
          </a:xfrm>
          <a:prstGeom prst="rect">
            <a:avLst/>
          </a:prstGeom>
          <a:blipFill>
            <a:blip r:embed="rId23" cstate="print"/>
            <a:stretch>
              <a:fillRect/>
            </a:stretch>
          </a:blipFill>
        </p:spPr>
        <p:txBody>
          <a:bodyPr wrap="square" lIns="0" tIns="0" rIns="0" bIns="0" rtlCol="0"/>
          <a:lstStyle/>
          <a:p>
            <a:endParaRPr/>
          </a:p>
        </p:txBody>
      </p:sp>
      <p:sp>
        <p:nvSpPr>
          <p:cNvPr id="61" name="object 61"/>
          <p:cNvSpPr/>
          <p:nvPr/>
        </p:nvSpPr>
        <p:spPr>
          <a:xfrm>
            <a:off x="5510784" y="4840223"/>
            <a:ext cx="113030" cy="212090"/>
          </a:xfrm>
          <a:custGeom>
            <a:avLst/>
            <a:gdLst/>
            <a:ahLst/>
            <a:cxnLst/>
            <a:rect l="l" t="t" r="r" b="b"/>
            <a:pathLst>
              <a:path w="113029" h="212089">
                <a:moveTo>
                  <a:pt x="92963" y="0"/>
                </a:moveTo>
                <a:lnTo>
                  <a:pt x="0" y="209169"/>
                </a:lnTo>
                <a:lnTo>
                  <a:pt x="18287" y="211836"/>
                </a:lnTo>
                <a:lnTo>
                  <a:pt x="112775" y="5714"/>
                </a:lnTo>
                <a:lnTo>
                  <a:pt x="92963" y="0"/>
                </a:lnTo>
                <a:close/>
              </a:path>
            </a:pathLst>
          </a:custGeom>
          <a:solidFill>
            <a:srgbClr val="000099"/>
          </a:solidFill>
        </p:spPr>
        <p:txBody>
          <a:bodyPr wrap="square" lIns="0" tIns="0" rIns="0" bIns="0" rtlCol="0"/>
          <a:lstStyle/>
          <a:p>
            <a:endParaRPr/>
          </a:p>
        </p:txBody>
      </p:sp>
      <p:sp>
        <p:nvSpPr>
          <p:cNvPr id="62" name="object 62"/>
          <p:cNvSpPr/>
          <p:nvPr/>
        </p:nvSpPr>
        <p:spPr>
          <a:xfrm>
            <a:off x="5509259" y="5041391"/>
            <a:ext cx="415178" cy="83819"/>
          </a:xfrm>
          <a:prstGeom prst="rect">
            <a:avLst/>
          </a:prstGeom>
          <a:blipFill>
            <a:blip r:embed="rId24" cstate="print"/>
            <a:stretch>
              <a:fillRect/>
            </a:stretch>
          </a:blipFill>
        </p:spPr>
        <p:txBody>
          <a:bodyPr wrap="square" lIns="0" tIns="0" rIns="0" bIns="0" rtlCol="0"/>
          <a:lstStyle/>
          <a:p>
            <a:endParaRPr/>
          </a:p>
        </p:txBody>
      </p:sp>
      <p:sp>
        <p:nvSpPr>
          <p:cNvPr id="63" name="object 63"/>
          <p:cNvSpPr/>
          <p:nvPr/>
        </p:nvSpPr>
        <p:spPr>
          <a:xfrm>
            <a:off x="5897879" y="4879847"/>
            <a:ext cx="114300" cy="247015"/>
          </a:xfrm>
          <a:custGeom>
            <a:avLst/>
            <a:gdLst/>
            <a:ahLst/>
            <a:cxnLst/>
            <a:rect l="l" t="t" r="r" b="b"/>
            <a:pathLst>
              <a:path w="114300" h="247014">
                <a:moveTo>
                  <a:pt x="114300" y="0"/>
                </a:moveTo>
                <a:lnTo>
                  <a:pt x="110362" y="0"/>
                </a:lnTo>
                <a:lnTo>
                  <a:pt x="0" y="245109"/>
                </a:lnTo>
                <a:lnTo>
                  <a:pt x="12192" y="246887"/>
                </a:lnTo>
                <a:lnTo>
                  <a:pt x="114300" y="0"/>
                </a:lnTo>
                <a:close/>
              </a:path>
            </a:pathLst>
          </a:custGeom>
          <a:solidFill>
            <a:srgbClr val="4D4D4D"/>
          </a:solidFill>
        </p:spPr>
        <p:txBody>
          <a:bodyPr wrap="square" lIns="0" tIns="0" rIns="0" bIns="0" rtlCol="0"/>
          <a:lstStyle/>
          <a:p>
            <a:endParaRPr/>
          </a:p>
        </p:txBody>
      </p:sp>
      <p:sp>
        <p:nvSpPr>
          <p:cNvPr id="64" name="object 64"/>
          <p:cNvSpPr/>
          <p:nvPr/>
        </p:nvSpPr>
        <p:spPr>
          <a:xfrm>
            <a:off x="5510784" y="5053584"/>
            <a:ext cx="396239" cy="80772"/>
          </a:xfrm>
          <a:prstGeom prst="rect">
            <a:avLst/>
          </a:prstGeom>
          <a:blipFill>
            <a:blip r:embed="rId25" cstate="print"/>
            <a:stretch>
              <a:fillRect/>
            </a:stretch>
          </a:blipFill>
        </p:spPr>
        <p:txBody>
          <a:bodyPr wrap="square" lIns="0" tIns="0" rIns="0" bIns="0" rtlCol="0"/>
          <a:lstStyle/>
          <a:p>
            <a:endParaRPr/>
          </a:p>
        </p:txBody>
      </p:sp>
      <p:sp>
        <p:nvSpPr>
          <p:cNvPr id="65" name="object 65"/>
          <p:cNvSpPr/>
          <p:nvPr/>
        </p:nvSpPr>
        <p:spPr>
          <a:xfrm>
            <a:off x="5503164" y="5140452"/>
            <a:ext cx="135890" cy="48895"/>
          </a:xfrm>
          <a:custGeom>
            <a:avLst/>
            <a:gdLst/>
            <a:ahLst/>
            <a:cxnLst/>
            <a:rect l="l" t="t" r="r" b="b"/>
            <a:pathLst>
              <a:path w="135889" h="48895">
                <a:moveTo>
                  <a:pt x="52832" y="0"/>
                </a:moveTo>
                <a:lnTo>
                  <a:pt x="0" y="27305"/>
                </a:lnTo>
                <a:lnTo>
                  <a:pt x="84709" y="48768"/>
                </a:lnTo>
                <a:lnTo>
                  <a:pt x="135636" y="18542"/>
                </a:lnTo>
                <a:lnTo>
                  <a:pt x="52832" y="0"/>
                </a:lnTo>
                <a:close/>
              </a:path>
            </a:pathLst>
          </a:custGeom>
          <a:solidFill>
            <a:srgbClr val="000099"/>
          </a:solidFill>
        </p:spPr>
        <p:txBody>
          <a:bodyPr wrap="square" lIns="0" tIns="0" rIns="0" bIns="0" rtlCol="0"/>
          <a:lstStyle/>
          <a:p>
            <a:endParaRPr/>
          </a:p>
        </p:txBody>
      </p:sp>
      <p:sp>
        <p:nvSpPr>
          <p:cNvPr id="66" name="object 66"/>
          <p:cNvSpPr/>
          <p:nvPr/>
        </p:nvSpPr>
        <p:spPr>
          <a:xfrm>
            <a:off x="5506211" y="5140452"/>
            <a:ext cx="129539" cy="47243"/>
          </a:xfrm>
          <a:prstGeom prst="rect">
            <a:avLst/>
          </a:prstGeom>
          <a:blipFill>
            <a:blip r:embed="rId26" cstate="print"/>
            <a:stretch>
              <a:fillRect/>
            </a:stretch>
          </a:blipFill>
        </p:spPr>
        <p:txBody>
          <a:bodyPr wrap="square" lIns="0" tIns="0" rIns="0" bIns="0" rtlCol="0"/>
          <a:lstStyle/>
          <a:p>
            <a:endParaRPr/>
          </a:p>
        </p:txBody>
      </p:sp>
      <p:sp>
        <p:nvSpPr>
          <p:cNvPr id="67" name="object 67"/>
          <p:cNvSpPr/>
          <p:nvPr/>
        </p:nvSpPr>
        <p:spPr>
          <a:xfrm>
            <a:off x="5515355" y="5158740"/>
            <a:ext cx="47625" cy="15240"/>
          </a:xfrm>
          <a:custGeom>
            <a:avLst/>
            <a:gdLst/>
            <a:ahLst/>
            <a:cxnLst/>
            <a:rect l="l" t="t" r="r" b="b"/>
            <a:pathLst>
              <a:path w="47625" h="15239">
                <a:moveTo>
                  <a:pt x="13716" y="0"/>
                </a:moveTo>
                <a:lnTo>
                  <a:pt x="0" y="6731"/>
                </a:lnTo>
                <a:lnTo>
                  <a:pt x="33528" y="15240"/>
                </a:lnTo>
                <a:lnTo>
                  <a:pt x="47244" y="7620"/>
                </a:lnTo>
                <a:lnTo>
                  <a:pt x="13716" y="0"/>
                </a:lnTo>
                <a:close/>
              </a:path>
            </a:pathLst>
          </a:custGeom>
          <a:solidFill>
            <a:srgbClr val="4F81BC"/>
          </a:solidFill>
        </p:spPr>
        <p:txBody>
          <a:bodyPr wrap="square" lIns="0" tIns="0" rIns="0" bIns="0" rtlCol="0"/>
          <a:lstStyle/>
          <a:p>
            <a:endParaRPr/>
          </a:p>
        </p:txBody>
      </p:sp>
      <p:sp>
        <p:nvSpPr>
          <p:cNvPr id="68" name="object 68"/>
          <p:cNvSpPr/>
          <p:nvPr/>
        </p:nvSpPr>
        <p:spPr>
          <a:xfrm>
            <a:off x="5513832" y="5166359"/>
            <a:ext cx="35560" cy="9525"/>
          </a:xfrm>
          <a:custGeom>
            <a:avLst/>
            <a:gdLst/>
            <a:ahLst/>
            <a:cxnLst/>
            <a:rect l="l" t="t" r="r" b="b"/>
            <a:pathLst>
              <a:path w="35560" h="9525">
                <a:moveTo>
                  <a:pt x="2158" y="0"/>
                </a:moveTo>
                <a:lnTo>
                  <a:pt x="0" y="1269"/>
                </a:lnTo>
                <a:lnTo>
                  <a:pt x="32512" y="9143"/>
                </a:lnTo>
                <a:lnTo>
                  <a:pt x="35051" y="7746"/>
                </a:lnTo>
                <a:lnTo>
                  <a:pt x="2158" y="0"/>
                </a:lnTo>
                <a:close/>
              </a:path>
            </a:pathLst>
          </a:custGeom>
          <a:solidFill>
            <a:srgbClr val="000099"/>
          </a:solidFill>
        </p:spPr>
        <p:txBody>
          <a:bodyPr wrap="square" lIns="0" tIns="0" rIns="0" bIns="0" rtlCol="0"/>
          <a:lstStyle/>
          <a:p>
            <a:endParaRPr/>
          </a:p>
        </p:txBody>
      </p:sp>
      <p:sp>
        <p:nvSpPr>
          <p:cNvPr id="69" name="object 69"/>
          <p:cNvSpPr/>
          <p:nvPr/>
        </p:nvSpPr>
        <p:spPr>
          <a:xfrm>
            <a:off x="5553455" y="5167884"/>
            <a:ext cx="45720" cy="15240"/>
          </a:xfrm>
          <a:custGeom>
            <a:avLst/>
            <a:gdLst/>
            <a:ahLst/>
            <a:cxnLst/>
            <a:rect l="l" t="t" r="r" b="b"/>
            <a:pathLst>
              <a:path w="45720" h="15239">
                <a:moveTo>
                  <a:pt x="12573" y="0"/>
                </a:moveTo>
                <a:lnTo>
                  <a:pt x="0" y="6858"/>
                </a:lnTo>
                <a:lnTo>
                  <a:pt x="32385" y="15240"/>
                </a:lnTo>
                <a:lnTo>
                  <a:pt x="45720" y="7747"/>
                </a:lnTo>
                <a:lnTo>
                  <a:pt x="12573" y="0"/>
                </a:lnTo>
                <a:close/>
              </a:path>
            </a:pathLst>
          </a:custGeom>
          <a:solidFill>
            <a:srgbClr val="4F81BC"/>
          </a:solidFill>
        </p:spPr>
        <p:txBody>
          <a:bodyPr wrap="square" lIns="0" tIns="0" rIns="0" bIns="0" rtlCol="0"/>
          <a:lstStyle/>
          <a:p>
            <a:endParaRPr/>
          </a:p>
        </p:txBody>
      </p:sp>
      <p:sp>
        <p:nvSpPr>
          <p:cNvPr id="70" name="object 70"/>
          <p:cNvSpPr/>
          <p:nvPr/>
        </p:nvSpPr>
        <p:spPr>
          <a:xfrm>
            <a:off x="5551932" y="5175503"/>
            <a:ext cx="35560" cy="9525"/>
          </a:xfrm>
          <a:custGeom>
            <a:avLst/>
            <a:gdLst/>
            <a:ahLst/>
            <a:cxnLst/>
            <a:rect l="l" t="t" r="r" b="b"/>
            <a:pathLst>
              <a:path w="35560" h="9525">
                <a:moveTo>
                  <a:pt x="2158" y="0"/>
                </a:moveTo>
                <a:lnTo>
                  <a:pt x="0" y="1270"/>
                </a:lnTo>
                <a:lnTo>
                  <a:pt x="32512" y="9144"/>
                </a:lnTo>
                <a:lnTo>
                  <a:pt x="35051" y="7747"/>
                </a:lnTo>
                <a:lnTo>
                  <a:pt x="2158" y="0"/>
                </a:lnTo>
                <a:close/>
              </a:path>
            </a:pathLst>
          </a:custGeom>
          <a:solidFill>
            <a:srgbClr val="000099"/>
          </a:solidFill>
        </p:spPr>
        <p:txBody>
          <a:bodyPr wrap="square" lIns="0" tIns="0" rIns="0" bIns="0" rtlCol="0"/>
          <a:lstStyle/>
          <a:p>
            <a:endParaRPr/>
          </a:p>
        </p:txBody>
      </p:sp>
      <p:sp>
        <p:nvSpPr>
          <p:cNvPr id="71" name="object 71"/>
          <p:cNvSpPr/>
          <p:nvPr/>
        </p:nvSpPr>
        <p:spPr>
          <a:xfrm>
            <a:off x="5733288" y="5148071"/>
            <a:ext cx="163195" cy="105410"/>
          </a:xfrm>
          <a:custGeom>
            <a:avLst/>
            <a:gdLst/>
            <a:ahLst/>
            <a:cxnLst/>
            <a:rect l="l" t="t" r="r" b="b"/>
            <a:pathLst>
              <a:path w="163195" h="105410">
                <a:moveTo>
                  <a:pt x="163067" y="0"/>
                </a:moveTo>
                <a:lnTo>
                  <a:pt x="508" y="98043"/>
                </a:lnTo>
                <a:lnTo>
                  <a:pt x="0" y="105155"/>
                </a:lnTo>
                <a:lnTo>
                  <a:pt x="162560" y="8000"/>
                </a:lnTo>
                <a:lnTo>
                  <a:pt x="163067" y="0"/>
                </a:lnTo>
                <a:close/>
              </a:path>
            </a:pathLst>
          </a:custGeom>
          <a:solidFill>
            <a:srgbClr val="000099"/>
          </a:solidFill>
        </p:spPr>
        <p:txBody>
          <a:bodyPr wrap="square" lIns="0" tIns="0" rIns="0" bIns="0" rtlCol="0"/>
          <a:lstStyle/>
          <a:p>
            <a:endParaRPr/>
          </a:p>
        </p:txBody>
      </p:sp>
      <p:sp>
        <p:nvSpPr>
          <p:cNvPr id="72" name="object 72"/>
          <p:cNvSpPr/>
          <p:nvPr/>
        </p:nvSpPr>
        <p:spPr>
          <a:xfrm>
            <a:off x="5318759" y="5155691"/>
            <a:ext cx="416559" cy="97790"/>
          </a:xfrm>
          <a:custGeom>
            <a:avLst/>
            <a:gdLst/>
            <a:ahLst/>
            <a:cxnLst/>
            <a:rect l="l" t="t" r="r" b="b"/>
            <a:pathLst>
              <a:path w="416560" h="97789">
                <a:moveTo>
                  <a:pt x="5968" y="0"/>
                </a:moveTo>
                <a:lnTo>
                  <a:pt x="1015" y="0"/>
                </a:lnTo>
                <a:lnTo>
                  <a:pt x="0" y="3174"/>
                </a:lnTo>
                <a:lnTo>
                  <a:pt x="415543" y="97535"/>
                </a:lnTo>
                <a:lnTo>
                  <a:pt x="416051" y="91439"/>
                </a:lnTo>
                <a:lnTo>
                  <a:pt x="5968" y="0"/>
                </a:lnTo>
                <a:close/>
              </a:path>
            </a:pathLst>
          </a:custGeom>
          <a:solidFill>
            <a:srgbClr val="000099"/>
          </a:solidFill>
        </p:spPr>
        <p:txBody>
          <a:bodyPr wrap="square" lIns="0" tIns="0" rIns="0" bIns="0" rtlCol="0"/>
          <a:lstStyle/>
          <a:p>
            <a:endParaRPr/>
          </a:p>
        </p:txBody>
      </p:sp>
      <p:sp>
        <p:nvSpPr>
          <p:cNvPr id="73" name="object 73"/>
          <p:cNvSpPr/>
          <p:nvPr/>
        </p:nvSpPr>
        <p:spPr>
          <a:xfrm>
            <a:off x="5318759" y="5058155"/>
            <a:ext cx="193548" cy="99060"/>
          </a:xfrm>
          <a:prstGeom prst="rect">
            <a:avLst/>
          </a:prstGeom>
          <a:blipFill>
            <a:blip r:embed="rId27" cstate="print"/>
            <a:stretch>
              <a:fillRect/>
            </a:stretch>
          </a:blipFill>
        </p:spPr>
        <p:txBody>
          <a:bodyPr wrap="square" lIns="0" tIns="0" rIns="0" bIns="0" rtlCol="0"/>
          <a:lstStyle/>
          <a:p>
            <a:endParaRPr/>
          </a:p>
        </p:txBody>
      </p:sp>
      <p:sp>
        <p:nvSpPr>
          <p:cNvPr id="74" name="object 74"/>
          <p:cNvSpPr/>
          <p:nvPr/>
        </p:nvSpPr>
        <p:spPr>
          <a:xfrm>
            <a:off x="5332476" y="5141976"/>
            <a:ext cx="394970" cy="93345"/>
          </a:xfrm>
          <a:custGeom>
            <a:avLst/>
            <a:gdLst/>
            <a:ahLst/>
            <a:cxnLst/>
            <a:rect l="l" t="t" r="r" b="b"/>
            <a:pathLst>
              <a:path w="394970" h="93345">
                <a:moveTo>
                  <a:pt x="5587" y="0"/>
                </a:moveTo>
                <a:lnTo>
                  <a:pt x="888" y="0"/>
                </a:lnTo>
                <a:lnTo>
                  <a:pt x="0" y="3048"/>
                </a:lnTo>
                <a:lnTo>
                  <a:pt x="394208" y="92964"/>
                </a:lnTo>
                <a:lnTo>
                  <a:pt x="394715" y="87122"/>
                </a:lnTo>
                <a:lnTo>
                  <a:pt x="5587" y="0"/>
                </a:lnTo>
                <a:close/>
              </a:path>
            </a:pathLst>
          </a:custGeom>
          <a:solidFill>
            <a:srgbClr val="000099"/>
          </a:solidFill>
        </p:spPr>
        <p:txBody>
          <a:bodyPr wrap="square" lIns="0" tIns="0" rIns="0" bIns="0" rtlCol="0"/>
          <a:lstStyle/>
          <a:p>
            <a:endParaRPr/>
          </a:p>
        </p:txBody>
      </p:sp>
      <p:sp>
        <p:nvSpPr>
          <p:cNvPr id="75" name="object 75"/>
          <p:cNvSpPr/>
          <p:nvPr/>
        </p:nvSpPr>
        <p:spPr>
          <a:xfrm>
            <a:off x="5727191" y="5135879"/>
            <a:ext cx="160020" cy="96520"/>
          </a:xfrm>
          <a:custGeom>
            <a:avLst/>
            <a:gdLst/>
            <a:ahLst/>
            <a:cxnLst/>
            <a:rect l="l" t="t" r="r" b="b"/>
            <a:pathLst>
              <a:path w="160020" h="96520">
                <a:moveTo>
                  <a:pt x="159893" y="0"/>
                </a:moveTo>
                <a:lnTo>
                  <a:pt x="0" y="92837"/>
                </a:lnTo>
                <a:lnTo>
                  <a:pt x="381" y="96012"/>
                </a:lnTo>
                <a:lnTo>
                  <a:pt x="2286" y="96012"/>
                </a:lnTo>
                <a:lnTo>
                  <a:pt x="160020" y="5969"/>
                </a:lnTo>
                <a:lnTo>
                  <a:pt x="159893" y="0"/>
                </a:lnTo>
                <a:close/>
              </a:path>
            </a:pathLst>
          </a:custGeom>
          <a:solidFill>
            <a:srgbClr val="000099"/>
          </a:solidFill>
        </p:spPr>
        <p:txBody>
          <a:bodyPr wrap="square" lIns="0" tIns="0" rIns="0" bIns="0" rtlCol="0"/>
          <a:lstStyle/>
          <a:p>
            <a:endParaRPr/>
          </a:p>
        </p:txBody>
      </p:sp>
      <p:sp>
        <p:nvSpPr>
          <p:cNvPr id="76" name="object 76"/>
          <p:cNvSpPr/>
          <p:nvPr/>
        </p:nvSpPr>
        <p:spPr>
          <a:xfrm>
            <a:off x="6716268" y="5410200"/>
            <a:ext cx="528827" cy="123443"/>
          </a:xfrm>
          <a:prstGeom prst="rect">
            <a:avLst/>
          </a:prstGeom>
          <a:blipFill>
            <a:blip r:embed="rId28" cstate="print"/>
            <a:stretch>
              <a:fillRect/>
            </a:stretch>
          </a:blipFill>
        </p:spPr>
        <p:txBody>
          <a:bodyPr wrap="square" lIns="0" tIns="0" rIns="0" bIns="0" rtlCol="0"/>
          <a:lstStyle/>
          <a:p>
            <a:endParaRPr/>
          </a:p>
        </p:txBody>
      </p:sp>
      <p:sp>
        <p:nvSpPr>
          <p:cNvPr id="77" name="object 77"/>
          <p:cNvSpPr/>
          <p:nvPr/>
        </p:nvSpPr>
        <p:spPr>
          <a:xfrm>
            <a:off x="6716268" y="5410200"/>
            <a:ext cx="528955" cy="123825"/>
          </a:xfrm>
          <a:custGeom>
            <a:avLst/>
            <a:gdLst/>
            <a:ahLst/>
            <a:cxnLst/>
            <a:rect l="l" t="t" r="r" b="b"/>
            <a:pathLst>
              <a:path w="528954" h="123825">
                <a:moveTo>
                  <a:pt x="0" y="61721"/>
                </a:moveTo>
                <a:lnTo>
                  <a:pt x="36096" y="30592"/>
                </a:lnTo>
                <a:lnTo>
                  <a:pt x="77438" y="18097"/>
                </a:lnTo>
                <a:lnTo>
                  <a:pt x="130951" y="8438"/>
                </a:lnTo>
                <a:lnTo>
                  <a:pt x="194115" y="2208"/>
                </a:lnTo>
                <a:lnTo>
                  <a:pt x="264413" y="0"/>
                </a:lnTo>
                <a:lnTo>
                  <a:pt x="334712" y="2208"/>
                </a:lnTo>
                <a:lnTo>
                  <a:pt x="397876" y="8438"/>
                </a:lnTo>
                <a:lnTo>
                  <a:pt x="451389" y="18097"/>
                </a:lnTo>
                <a:lnTo>
                  <a:pt x="492731" y="30592"/>
                </a:lnTo>
                <a:lnTo>
                  <a:pt x="528827" y="61721"/>
                </a:lnTo>
                <a:lnTo>
                  <a:pt x="519384" y="78112"/>
                </a:lnTo>
                <a:lnTo>
                  <a:pt x="451389" y="105346"/>
                </a:lnTo>
                <a:lnTo>
                  <a:pt x="397876" y="115005"/>
                </a:lnTo>
                <a:lnTo>
                  <a:pt x="334712" y="121235"/>
                </a:lnTo>
                <a:lnTo>
                  <a:pt x="264413" y="123443"/>
                </a:lnTo>
                <a:lnTo>
                  <a:pt x="194115" y="121235"/>
                </a:lnTo>
                <a:lnTo>
                  <a:pt x="130951" y="115005"/>
                </a:lnTo>
                <a:lnTo>
                  <a:pt x="77438" y="105346"/>
                </a:lnTo>
                <a:lnTo>
                  <a:pt x="36096" y="92851"/>
                </a:lnTo>
                <a:lnTo>
                  <a:pt x="0" y="61721"/>
                </a:lnTo>
                <a:close/>
              </a:path>
            </a:pathLst>
          </a:custGeom>
          <a:ln w="9144">
            <a:solidFill>
              <a:srgbClr val="000000"/>
            </a:solidFill>
          </a:ln>
        </p:spPr>
        <p:txBody>
          <a:bodyPr wrap="square" lIns="0" tIns="0" rIns="0" bIns="0" rtlCol="0"/>
          <a:lstStyle/>
          <a:p>
            <a:endParaRPr/>
          </a:p>
        </p:txBody>
      </p:sp>
      <p:sp>
        <p:nvSpPr>
          <p:cNvPr id="78" name="object 78"/>
          <p:cNvSpPr/>
          <p:nvPr/>
        </p:nvSpPr>
        <p:spPr>
          <a:xfrm>
            <a:off x="6714743" y="5311140"/>
            <a:ext cx="531876" cy="161544"/>
          </a:xfrm>
          <a:prstGeom prst="rect">
            <a:avLst/>
          </a:prstGeom>
          <a:blipFill>
            <a:blip r:embed="rId29" cstate="print"/>
            <a:stretch>
              <a:fillRect/>
            </a:stretch>
          </a:blipFill>
        </p:spPr>
        <p:txBody>
          <a:bodyPr wrap="square" lIns="0" tIns="0" rIns="0" bIns="0" rtlCol="0"/>
          <a:lstStyle/>
          <a:p>
            <a:endParaRPr/>
          </a:p>
        </p:txBody>
      </p:sp>
      <p:sp>
        <p:nvSpPr>
          <p:cNvPr id="79" name="object 79"/>
          <p:cNvSpPr/>
          <p:nvPr/>
        </p:nvSpPr>
        <p:spPr>
          <a:xfrm>
            <a:off x="6714743" y="5311140"/>
            <a:ext cx="527685" cy="144780"/>
          </a:xfrm>
          <a:custGeom>
            <a:avLst/>
            <a:gdLst/>
            <a:ahLst/>
            <a:cxnLst/>
            <a:rect l="l" t="t" r="r" b="b"/>
            <a:pathLst>
              <a:path w="527684" h="144779">
                <a:moveTo>
                  <a:pt x="0" y="72390"/>
                </a:moveTo>
                <a:lnTo>
                  <a:pt x="35983" y="35842"/>
                </a:lnTo>
                <a:lnTo>
                  <a:pt x="77200" y="21193"/>
                </a:lnTo>
                <a:lnTo>
                  <a:pt x="130555" y="9877"/>
                </a:lnTo>
                <a:lnTo>
                  <a:pt x="193542" y="2584"/>
                </a:lnTo>
                <a:lnTo>
                  <a:pt x="263651" y="0"/>
                </a:lnTo>
                <a:lnTo>
                  <a:pt x="333761" y="2584"/>
                </a:lnTo>
                <a:lnTo>
                  <a:pt x="396747" y="9877"/>
                </a:lnTo>
                <a:lnTo>
                  <a:pt x="450103" y="21193"/>
                </a:lnTo>
                <a:lnTo>
                  <a:pt x="491320" y="35842"/>
                </a:lnTo>
                <a:lnTo>
                  <a:pt x="527303" y="72390"/>
                </a:lnTo>
                <a:lnTo>
                  <a:pt x="517890" y="91642"/>
                </a:lnTo>
                <a:lnTo>
                  <a:pt x="450103" y="123586"/>
                </a:lnTo>
                <a:lnTo>
                  <a:pt x="396748" y="134902"/>
                </a:lnTo>
                <a:lnTo>
                  <a:pt x="333761" y="142195"/>
                </a:lnTo>
                <a:lnTo>
                  <a:pt x="263651" y="144780"/>
                </a:lnTo>
                <a:lnTo>
                  <a:pt x="193542" y="142195"/>
                </a:lnTo>
                <a:lnTo>
                  <a:pt x="130556" y="134902"/>
                </a:lnTo>
                <a:lnTo>
                  <a:pt x="77200" y="123586"/>
                </a:lnTo>
                <a:lnTo>
                  <a:pt x="35983" y="108937"/>
                </a:lnTo>
                <a:lnTo>
                  <a:pt x="0" y="72390"/>
                </a:lnTo>
                <a:close/>
              </a:path>
            </a:pathLst>
          </a:custGeom>
          <a:ln w="9144">
            <a:solidFill>
              <a:srgbClr val="000000"/>
            </a:solidFill>
          </a:ln>
        </p:spPr>
        <p:txBody>
          <a:bodyPr wrap="square" lIns="0" tIns="0" rIns="0" bIns="0" rtlCol="0"/>
          <a:lstStyle/>
          <a:p>
            <a:endParaRPr/>
          </a:p>
        </p:txBody>
      </p:sp>
      <p:sp>
        <p:nvSpPr>
          <p:cNvPr id="80" name="object 80"/>
          <p:cNvSpPr/>
          <p:nvPr/>
        </p:nvSpPr>
        <p:spPr>
          <a:xfrm>
            <a:off x="6819900" y="5347715"/>
            <a:ext cx="299085" cy="68580"/>
          </a:xfrm>
          <a:custGeom>
            <a:avLst/>
            <a:gdLst/>
            <a:ahLst/>
            <a:cxnLst/>
            <a:rect l="l" t="t" r="r" b="b"/>
            <a:pathLst>
              <a:path w="299084" h="68579">
                <a:moveTo>
                  <a:pt x="0" y="68580"/>
                </a:moveTo>
                <a:lnTo>
                  <a:pt x="92455" y="68580"/>
                </a:lnTo>
                <a:lnTo>
                  <a:pt x="185039" y="0"/>
                </a:lnTo>
                <a:lnTo>
                  <a:pt x="298703" y="0"/>
                </a:lnTo>
              </a:path>
            </a:pathLst>
          </a:custGeom>
          <a:ln w="12192">
            <a:solidFill>
              <a:srgbClr val="000000"/>
            </a:solidFill>
          </a:ln>
        </p:spPr>
        <p:txBody>
          <a:bodyPr wrap="square" lIns="0" tIns="0" rIns="0" bIns="0" rtlCol="0"/>
          <a:lstStyle/>
          <a:p>
            <a:endParaRPr/>
          </a:p>
        </p:txBody>
      </p:sp>
      <p:sp>
        <p:nvSpPr>
          <p:cNvPr id="81" name="object 81"/>
          <p:cNvSpPr/>
          <p:nvPr/>
        </p:nvSpPr>
        <p:spPr>
          <a:xfrm>
            <a:off x="6833616" y="5347715"/>
            <a:ext cx="271780" cy="68580"/>
          </a:xfrm>
          <a:custGeom>
            <a:avLst/>
            <a:gdLst/>
            <a:ahLst/>
            <a:cxnLst/>
            <a:rect l="l" t="t" r="r" b="b"/>
            <a:pathLst>
              <a:path w="271779" h="68579">
                <a:moveTo>
                  <a:pt x="0" y="0"/>
                </a:moveTo>
                <a:lnTo>
                  <a:pt x="92328" y="0"/>
                </a:lnTo>
                <a:lnTo>
                  <a:pt x="184657" y="68580"/>
                </a:lnTo>
                <a:lnTo>
                  <a:pt x="271272" y="68580"/>
                </a:lnTo>
              </a:path>
            </a:pathLst>
          </a:custGeom>
          <a:ln w="12191">
            <a:solidFill>
              <a:srgbClr val="000000"/>
            </a:solidFill>
          </a:ln>
        </p:spPr>
        <p:txBody>
          <a:bodyPr wrap="square" lIns="0" tIns="0" rIns="0" bIns="0" rtlCol="0"/>
          <a:lstStyle/>
          <a:p>
            <a:endParaRPr/>
          </a:p>
        </p:txBody>
      </p:sp>
      <p:sp>
        <p:nvSpPr>
          <p:cNvPr id="82" name="object 82"/>
          <p:cNvSpPr/>
          <p:nvPr/>
        </p:nvSpPr>
        <p:spPr>
          <a:xfrm>
            <a:off x="6716268" y="5378196"/>
            <a:ext cx="0" cy="99060"/>
          </a:xfrm>
          <a:custGeom>
            <a:avLst/>
            <a:gdLst/>
            <a:ahLst/>
            <a:cxnLst/>
            <a:rect l="l" t="t" r="r" b="b"/>
            <a:pathLst>
              <a:path h="99060">
                <a:moveTo>
                  <a:pt x="0" y="0"/>
                </a:moveTo>
                <a:lnTo>
                  <a:pt x="0" y="99059"/>
                </a:lnTo>
              </a:path>
            </a:pathLst>
          </a:custGeom>
          <a:ln w="9144">
            <a:solidFill>
              <a:srgbClr val="000000"/>
            </a:solidFill>
          </a:ln>
        </p:spPr>
        <p:txBody>
          <a:bodyPr wrap="square" lIns="0" tIns="0" rIns="0" bIns="0" rtlCol="0"/>
          <a:lstStyle/>
          <a:p>
            <a:endParaRPr/>
          </a:p>
        </p:txBody>
      </p:sp>
      <p:sp>
        <p:nvSpPr>
          <p:cNvPr id="83" name="object 83"/>
          <p:cNvSpPr/>
          <p:nvPr/>
        </p:nvSpPr>
        <p:spPr>
          <a:xfrm>
            <a:off x="7242047" y="5384291"/>
            <a:ext cx="0" cy="96520"/>
          </a:xfrm>
          <a:custGeom>
            <a:avLst/>
            <a:gdLst/>
            <a:ahLst/>
            <a:cxnLst/>
            <a:rect l="l" t="t" r="r" b="b"/>
            <a:pathLst>
              <a:path h="96520">
                <a:moveTo>
                  <a:pt x="0" y="0"/>
                </a:moveTo>
                <a:lnTo>
                  <a:pt x="0" y="96012"/>
                </a:lnTo>
              </a:path>
            </a:pathLst>
          </a:custGeom>
          <a:ln w="9144">
            <a:solidFill>
              <a:srgbClr val="000000"/>
            </a:solidFill>
          </a:ln>
        </p:spPr>
        <p:txBody>
          <a:bodyPr wrap="square" lIns="0" tIns="0" rIns="0" bIns="0" rtlCol="0"/>
          <a:lstStyle/>
          <a:p>
            <a:endParaRPr/>
          </a:p>
        </p:txBody>
      </p:sp>
      <p:sp>
        <p:nvSpPr>
          <p:cNvPr id="84" name="object 84"/>
          <p:cNvSpPr/>
          <p:nvPr/>
        </p:nvSpPr>
        <p:spPr>
          <a:xfrm>
            <a:off x="7010400" y="5526023"/>
            <a:ext cx="0" cy="497205"/>
          </a:xfrm>
          <a:custGeom>
            <a:avLst/>
            <a:gdLst/>
            <a:ahLst/>
            <a:cxnLst/>
            <a:rect l="l" t="t" r="r" b="b"/>
            <a:pathLst>
              <a:path h="497204">
                <a:moveTo>
                  <a:pt x="0" y="0"/>
                </a:moveTo>
                <a:lnTo>
                  <a:pt x="0" y="496823"/>
                </a:lnTo>
              </a:path>
            </a:pathLst>
          </a:custGeom>
          <a:ln w="9144">
            <a:solidFill>
              <a:srgbClr val="000000"/>
            </a:solidFill>
          </a:ln>
        </p:spPr>
        <p:txBody>
          <a:bodyPr wrap="square" lIns="0" tIns="0" rIns="0" bIns="0" rtlCol="0"/>
          <a:lstStyle/>
          <a:p>
            <a:endParaRPr/>
          </a:p>
        </p:txBody>
      </p:sp>
      <p:sp>
        <p:nvSpPr>
          <p:cNvPr id="85" name="object 85"/>
          <p:cNvSpPr txBox="1"/>
          <p:nvPr/>
        </p:nvSpPr>
        <p:spPr>
          <a:xfrm>
            <a:off x="6791959" y="5903467"/>
            <a:ext cx="1006475" cy="300355"/>
          </a:xfrm>
          <a:prstGeom prst="rect">
            <a:avLst/>
          </a:prstGeom>
        </p:spPr>
        <p:txBody>
          <a:bodyPr vert="horz" wrap="square" lIns="0" tIns="12700" rIns="0" bIns="0" rtlCol="0">
            <a:spAutoFit/>
          </a:bodyPr>
          <a:lstStyle/>
          <a:p>
            <a:pPr marL="12700">
              <a:lnSpc>
                <a:spcPct val="100000"/>
              </a:lnSpc>
              <a:spcBef>
                <a:spcPts val="100"/>
              </a:spcBef>
            </a:pPr>
            <a:r>
              <a:rPr sz="1800" i="1" spc="-114" dirty="0">
                <a:latin typeface="Trebuchet MS"/>
                <a:cs typeface="Trebuchet MS"/>
              </a:rPr>
              <a:t>to</a:t>
            </a:r>
            <a:r>
              <a:rPr sz="1800" i="1" spc="-190" dirty="0">
                <a:latin typeface="Trebuchet MS"/>
                <a:cs typeface="Trebuchet MS"/>
              </a:rPr>
              <a:t> </a:t>
            </a:r>
            <a:r>
              <a:rPr sz="1800" i="1" spc="-110" dirty="0">
                <a:latin typeface="Trebuchet MS"/>
                <a:cs typeface="Trebuchet MS"/>
              </a:rPr>
              <a:t>Internet</a:t>
            </a:r>
            <a:endParaRPr sz="1800">
              <a:latin typeface="Trebuchet MS"/>
              <a:cs typeface="Trebuchet MS"/>
            </a:endParaRPr>
          </a:p>
        </p:txBody>
      </p:sp>
      <p:sp>
        <p:nvSpPr>
          <p:cNvPr id="86" name="object 86"/>
          <p:cNvSpPr txBox="1"/>
          <p:nvPr/>
        </p:nvSpPr>
        <p:spPr>
          <a:xfrm>
            <a:off x="340868" y="5289739"/>
            <a:ext cx="5965190" cy="1513235"/>
          </a:xfrm>
          <a:prstGeom prst="rect">
            <a:avLst/>
          </a:prstGeom>
        </p:spPr>
        <p:txBody>
          <a:bodyPr vert="horz" wrap="square" lIns="0" tIns="12700" rIns="0" bIns="0" rtlCol="0">
            <a:spAutoFit/>
          </a:bodyPr>
          <a:lstStyle/>
          <a:p>
            <a:pPr marR="800735" algn="ctr">
              <a:lnSpc>
                <a:spcPts val="2135"/>
              </a:lnSpc>
              <a:spcBef>
                <a:spcPts val="100"/>
              </a:spcBef>
            </a:pPr>
            <a:r>
              <a:rPr sz="1800" i="1" spc="-114" dirty="0">
                <a:latin typeface="Trebuchet MS"/>
                <a:cs typeface="Trebuchet MS"/>
              </a:rPr>
              <a:t>to</a:t>
            </a:r>
            <a:r>
              <a:rPr sz="1800" i="1" spc="-130" dirty="0">
                <a:latin typeface="Trebuchet MS"/>
                <a:cs typeface="Trebuchet MS"/>
              </a:rPr>
              <a:t> </a:t>
            </a:r>
            <a:r>
              <a:rPr sz="1800" i="1" spc="-110" dirty="0">
                <a:latin typeface="Trebuchet MS"/>
                <a:cs typeface="Trebuchet MS"/>
              </a:rPr>
              <a:t>Internet</a:t>
            </a:r>
            <a:endParaRPr sz="1800" dirty="0">
              <a:latin typeface="Trebuchet MS"/>
              <a:cs typeface="Trebuchet MS"/>
            </a:endParaRPr>
          </a:p>
          <a:p>
            <a:pPr marL="12700">
              <a:lnSpc>
                <a:spcPts val="2135"/>
              </a:lnSpc>
            </a:pPr>
            <a:r>
              <a:rPr sz="1800" i="1" spc="-60" dirty="0">
                <a:solidFill>
                  <a:srgbClr val="CC0000"/>
                </a:solidFill>
                <a:latin typeface="Trebuchet MS"/>
                <a:cs typeface="Trebuchet MS"/>
              </a:rPr>
              <a:t>IEEE </a:t>
            </a:r>
            <a:r>
              <a:rPr sz="1800" i="1" spc="-95" dirty="0">
                <a:solidFill>
                  <a:srgbClr val="CC0000"/>
                </a:solidFill>
                <a:latin typeface="Trebuchet MS"/>
                <a:cs typeface="Trebuchet MS"/>
              </a:rPr>
              <a:t>802.16:</a:t>
            </a:r>
            <a:r>
              <a:rPr sz="1800" i="1" spc="-195" dirty="0">
                <a:solidFill>
                  <a:srgbClr val="CC0000"/>
                </a:solidFill>
                <a:latin typeface="Trebuchet MS"/>
                <a:cs typeface="Trebuchet MS"/>
              </a:rPr>
              <a:t> </a:t>
            </a:r>
            <a:r>
              <a:rPr sz="1800" i="1" spc="-35" dirty="0">
                <a:solidFill>
                  <a:srgbClr val="CC0000"/>
                </a:solidFill>
                <a:latin typeface="Trebuchet MS"/>
                <a:cs typeface="Trebuchet MS"/>
              </a:rPr>
              <a:t>(WiMAX)</a:t>
            </a:r>
            <a:endParaRPr sz="1800" dirty="0">
              <a:latin typeface="Trebuchet MS"/>
              <a:cs typeface="Trebuchet MS"/>
            </a:endParaRPr>
          </a:p>
          <a:p>
            <a:pPr marL="756285" indent="-286385">
              <a:lnSpc>
                <a:spcPct val="100000"/>
              </a:lnSpc>
              <a:spcBef>
                <a:spcPts val="115"/>
              </a:spcBef>
              <a:buClr>
                <a:srgbClr val="000099"/>
              </a:buClr>
              <a:buFont typeface="Wingdings"/>
              <a:buChar char=""/>
              <a:tabLst>
                <a:tab pos="756285" algn="l"/>
                <a:tab pos="756920" algn="l"/>
                <a:tab pos="4126229" algn="l"/>
              </a:tabLst>
            </a:pPr>
            <a:r>
              <a:rPr sz="2000" spc="30" dirty="0">
                <a:latin typeface="Trebuchet MS"/>
                <a:cs typeface="Trebuchet MS"/>
              </a:rPr>
              <a:t>Works </a:t>
            </a:r>
            <a:r>
              <a:rPr sz="2000" spc="-105" dirty="0">
                <a:latin typeface="Trebuchet MS"/>
                <a:cs typeface="Trebuchet MS"/>
              </a:rPr>
              <a:t>with </a:t>
            </a:r>
            <a:r>
              <a:rPr sz="2000" spc="-110" dirty="0">
                <a:latin typeface="Trebuchet MS"/>
                <a:cs typeface="Trebuchet MS"/>
              </a:rPr>
              <a:t>distances </a:t>
            </a:r>
            <a:r>
              <a:rPr sz="2000" spc="-105" dirty="0">
                <a:latin typeface="Trebuchet MS"/>
                <a:cs typeface="Trebuchet MS"/>
              </a:rPr>
              <a:t>of</a:t>
            </a:r>
            <a:r>
              <a:rPr sz="2000" spc="-35" dirty="0">
                <a:latin typeface="Trebuchet MS"/>
                <a:cs typeface="Trebuchet MS"/>
              </a:rPr>
              <a:t> </a:t>
            </a:r>
            <a:r>
              <a:rPr sz="2000" spc="-145" dirty="0">
                <a:latin typeface="Trebuchet MS"/>
                <a:cs typeface="Trebuchet MS"/>
              </a:rPr>
              <a:t>10’s</a:t>
            </a:r>
            <a:r>
              <a:rPr sz="2000" spc="-70" dirty="0">
                <a:latin typeface="Trebuchet MS"/>
                <a:cs typeface="Trebuchet MS"/>
              </a:rPr>
              <a:t> </a:t>
            </a:r>
            <a:r>
              <a:rPr sz="2000" spc="-105" dirty="0">
                <a:latin typeface="Trebuchet MS"/>
                <a:cs typeface="Trebuchet MS"/>
              </a:rPr>
              <a:t>of	</a:t>
            </a:r>
            <a:r>
              <a:rPr sz="2000" spc="-85" dirty="0">
                <a:latin typeface="Trebuchet MS"/>
                <a:cs typeface="Trebuchet MS"/>
              </a:rPr>
              <a:t>kilometers</a:t>
            </a:r>
            <a:endParaRPr sz="2000" dirty="0">
              <a:latin typeface="Trebuchet MS"/>
              <a:cs typeface="Trebuchet MS"/>
            </a:endParaRPr>
          </a:p>
          <a:p>
            <a:pPr marL="756285" indent="-286385">
              <a:lnSpc>
                <a:spcPct val="100000"/>
              </a:lnSpc>
              <a:spcBef>
                <a:spcPts val="120"/>
              </a:spcBef>
              <a:buClr>
                <a:srgbClr val="000099"/>
              </a:buClr>
              <a:buFont typeface="Wingdings"/>
              <a:buChar char=""/>
              <a:tabLst>
                <a:tab pos="756285" algn="l"/>
                <a:tab pos="756920" algn="l"/>
              </a:tabLst>
            </a:pPr>
            <a:r>
              <a:rPr sz="2000" spc="-60" dirty="0">
                <a:latin typeface="Trebuchet MS"/>
                <a:cs typeface="Trebuchet MS"/>
              </a:rPr>
              <a:t>Operates </a:t>
            </a:r>
            <a:r>
              <a:rPr sz="2000" spc="-114" dirty="0">
                <a:latin typeface="Trebuchet MS"/>
                <a:cs typeface="Trebuchet MS"/>
              </a:rPr>
              <a:t>independent </a:t>
            </a:r>
            <a:r>
              <a:rPr sz="2000" spc="-105" dirty="0">
                <a:latin typeface="Trebuchet MS"/>
                <a:cs typeface="Trebuchet MS"/>
              </a:rPr>
              <a:t>of </a:t>
            </a:r>
            <a:r>
              <a:rPr sz="2000" spc="-120" dirty="0">
                <a:latin typeface="Trebuchet MS"/>
                <a:cs typeface="Trebuchet MS"/>
              </a:rPr>
              <a:t>cellular</a:t>
            </a:r>
            <a:r>
              <a:rPr sz="2000" spc="-20" dirty="0">
                <a:latin typeface="Trebuchet MS"/>
                <a:cs typeface="Trebuchet MS"/>
              </a:rPr>
              <a:t> </a:t>
            </a:r>
            <a:r>
              <a:rPr sz="2000" spc="-60" dirty="0">
                <a:latin typeface="Trebuchet MS"/>
                <a:cs typeface="Trebuchet MS"/>
              </a:rPr>
              <a:t>networks</a:t>
            </a:r>
            <a:endParaRPr sz="2000" dirty="0">
              <a:latin typeface="Trebuchet MS"/>
              <a:cs typeface="Trebuchet MS"/>
            </a:endParaRPr>
          </a:p>
          <a:p>
            <a:pPr marL="756285" indent="-286385">
              <a:lnSpc>
                <a:spcPct val="100000"/>
              </a:lnSpc>
              <a:spcBef>
                <a:spcPts val="120"/>
              </a:spcBef>
              <a:buClr>
                <a:srgbClr val="000099"/>
              </a:buClr>
              <a:buFont typeface="Wingdings"/>
              <a:buChar char=""/>
              <a:tabLst>
                <a:tab pos="756285" algn="l"/>
                <a:tab pos="756920" algn="l"/>
              </a:tabLst>
            </a:pPr>
            <a:r>
              <a:rPr sz="2000" spc="-80" dirty="0">
                <a:latin typeface="Trebuchet MS"/>
                <a:cs typeface="Trebuchet MS"/>
              </a:rPr>
              <a:t>Provides </a:t>
            </a:r>
            <a:r>
              <a:rPr sz="2000" spc="-105" dirty="0">
                <a:latin typeface="Trebuchet MS"/>
                <a:cs typeface="Trebuchet MS"/>
              </a:rPr>
              <a:t>speed of </a:t>
            </a:r>
            <a:r>
              <a:rPr sz="2000" spc="-50" dirty="0">
                <a:latin typeface="Trebuchet MS"/>
                <a:cs typeface="Trebuchet MS"/>
              </a:rPr>
              <a:t>5 </a:t>
            </a:r>
            <a:r>
              <a:rPr sz="2000" spc="265" dirty="0">
                <a:latin typeface="Trebuchet MS"/>
                <a:cs typeface="Trebuchet MS"/>
              </a:rPr>
              <a:t>–</a:t>
            </a:r>
            <a:r>
              <a:rPr sz="2000" spc="180" dirty="0">
                <a:latin typeface="Trebuchet MS"/>
                <a:cs typeface="Trebuchet MS"/>
              </a:rPr>
              <a:t> </a:t>
            </a:r>
            <a:r>
              <a:rPr lang="en-IN" sz="2000" spc="180" dirty="0" smtClean="0">
                <a:latin typeface="Trebuchet MS"/>
                <a:cs typeface="Trebuchet MS"/>
              </a:rPr>
              <a:t>10 mbps or higher</a:t>
            </a:r>
            <a:endParaRPr sz="1800" baseline="27777" dirty="0">
              <a:latin typeface="Arial"/>
              <a:cs typeface="Aria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317585" cy="1082293"/>
          </a:xfrm>
        </p:spPr>
        <p:txBody>
          <a:bodyPr/>
          <a:lstStyle/>
          <a:p>
            <a:r>
              <a:rPr lang="en-IN" b="1" spc="-170" dirty="0">
                <a:latin typeface="Times New Roman" panose="02020603050405020304" pitchFamily="18" charset="0"/>
                <a:cs typeface="Times New Roman" panose="02020603050405020304" pitchFamily="18" charset="0"/>
              </a:rPr>
              <a:t>Wireless </a:t>
            </a:r>
            <a:r>
              <a:rPr lang="en-IN" b="1" spc="-305" dirty="0">
                <a:latin typeface="Times New Roman" panose="02020603050405020304" pitchFamily="18" charset="0"/>
                <a:cs typeface="Times New Roman" panose="02020603050405020304" pitchFamily="18" charset="0"/>
              </a:rPr>
              <a:t>access</a:t>
            </a:r>
            <a:r>
              <a:rPr lang="en-IN" b="1" spc="-265" dirty="0">
                <a:latin typeface="Times New Roman" panose="02020603050405020304" pitchFamily="18" charset="0"/>
                <a:cs typeface="Times New Roman" panose="02020603050405020304" pitchFamily="18" charset="0"/>
              </a:rPr>
              <a:t> </a:t>
            </a:r>
            <a:r>
              <a:rPr lang="en-IN" b="1" spc="-114" dirty="0">
                <a:latin typeface="Times New Roman" panose="02020603050405020304" pitchFamily="18" charset="0"/>
                <a:cs typeface="Times New Roman" panose="02020603050405020304" pitchFamily="18" charset="0"/>
              </a:rPr>
              <a:t>networks</a:t>
            </a:r>
            <a:endParaRPr lang="en-IN" dirty="0"/>
          </a:p>
        </p:txBody>
      </p:sp>
      <p:sp>
        <p:nvSpPr>
          <p:cNvPr id="3" name="Text Placeholder 2"/>
          <p:cNvSpPr>
            <a:spLocks noGrp="1"/>
          </p:cNvSpPr>
          <p:nvPr>
            <p:ph type="body" idx="1"/>
          </p:nvPr>
        </p:nvSpPr>
        <p:spPr>
          <a:xfrm>
            <a:off x="0" y="990600"/>
            <a:ext cx="9144000" cy="5416868"/>
          </a:xfrm>
        </p:spPr>
        <p:txBody>
          <a:bodyPr/>
          <a:lstStyle/>
          <a:p>
            <a:r>
              <a:rPr lang="en-IN" dirty="0" smtClean="0">
                <a:solidFill>
                  <a:schemeClr val="tx1"/>
                </a:solidFill>
                <a:latin typeface="Times New Roman" panose="02020603050405020304" pitchFamily="18" charset="0"/>
                <a:cs typeface="Times New Roman" panose="02020603050405020304" pitchFamily="18" charset="0"/>
              </a:rPr>
              <a:t>There are 2 types of wireless internet access</a:t>
            </a:r>
          </a:p>
          <a:p>
            <a:pPr marL="514350" indent="-514350">
              <a:buAutoNum type="arabicPeriod"/>
            </a:pPr>
            <a:r>
              <a:rPr lang="en-IN" dirty="0" smtClean="0">
                <a:solidFill>
                  <a:srgbClr val="FF0000"/>
                </a:solidFill>
                <a:latin typeface="Times New Roman" panose="02020603050405020304" pitchFamily="18" charset="0"/>
                <a:cs typeface="Times New Roman" panose="02020603050405020304" pitchFamily="18" charset="0"/>
              </a:rPr>
              <a:t>Wireless LAN   2. </a:t>
            </a:r>
            <a:r>
              <a:rPr lang="en-IN" spc="-110" dirty="0">
                <a:solidFill>
                  <a:srgbClr val="FF0000"/>
                </a:solidFill>
                <a:latin typeface="Times New Roman" panose="02020603050405020304" pitchFamily="18" charset="0"/>
                <a:cs typeface="Times New Roman" panose="02020603050405020304" pitchFamily="18" charset="0"/>
              </a:rPr>
              <a:t>wide-area </a:t>
            </a:r>
            <a:r>
              <a:rPr lang="en-IN" spc="-85" dirty="0">
                <a:solidFill>
                  <a:srgbClr val="FF0000"/>
                </a:solidFill>
                <a:latin typeface="Times New Roman" panose="02020603050405020304" pitchFamily="18" charset="0"/>
                <a:cs typeface="Times New Roman" panose="02020603050405020304" pitchFamily="18" charset="0"/>
              </a:rPr>
              <a:t>wireless</a:t>
            </a:r>
            <a:r>
              <a:rPr lang="en-IN" spc="25" dirty="0">
                <a:solidFill>
                  <a:srgbClr val="FF0000"/>
                </a:solidFill>
                <a:latin typeface="Times New Roman" panose="02020603050405020304" pitchFamily="18" charset="0"/>
                <a:cs typeface="Times New Roman" panose="02020603050405020304" pitchFamily="18" charset="0"/>
              </a:rPr>
              <a:t> </a:t>
            </a:r>
            <a:r>
              <a:rPr lang="en-IN" spc="-95" dirty="0" smtClean="0">
                <a:solidFill>
                  <a:srgbClr val="FF0000"/>
                </a:solidFill>
                <a:latin typeface="Times New Roman" panose="02020603050405020304" pitchFamily="18" charset="0"/>
                <a:cs typeface="Times New Roman" panose="02020603050405020304" pitchFamily="18" charset="0"/>
              </a:rPr>
              <a:t>access</a:t>
            </a:r>
          </a:p>
          <a:p>
            <a:r>
              <a:rPr lang="en-IN" spc="-95" dirty="0">
                <a:solidFill>
                  <a:schemeClr val="tx1"/>
                </a:solidFill>
                <a:latin typeface="Times New Roman" panose="02020603050405020304" pitchFamily="18" charset="0"/>
                <a:cs typeface="Times New Roman" panose="02020603050405020304" pitchFamily="18" charset="0"/>
              </a:rPr>
              <a:t> </a:t>
            </a:r>
            <a:r>
              <a:rPr lang="en-IN" spc="-95" dirty="0" smtClean="0">
                <a:solidFill>
                  <a:schemeClr val="tx1"/>
                </a:solidFill>
                <a:latin typeface="Times New Roman" panose="02020603050405020304" pitchFamily="18" charset="0"/>
                <a:cs typeface="Times New Roman" panose="02020603050405020304" pitchFamily="18" charset="0"/>
              </a:rPr>
              <a:t>1. In a wireless LAN, wireless users transmit/receive packets to/from an </a:t>
            </a:r>
            <a:r>
              <a:rPr lang="en-IN" b="1" spc="-95" dirty="0" smtClean="0">
                <a:solidFill>
                  <a:schemeClr val="tx1"/>
                </a:solidFill>
                <a:latin typeface="Times New Roman" panose="02020603050405020304" pitchFamily="18" charset="0"/>
                <a:cs typeface="Times New Roman" panose="02020603050405020304" pitchFamily="18" charset="0"/>
              </a:rPr>
              <a:t>access point</a:t>
            </a:r>
            <a:r>
              <a:rPr lang="en-IN" spc="-95" dirty="0">
                <a:solidFill>
                  <a:schemeClr val="tx1"/>
                </a:solidFill>
                <a:latin typeface="Times New Roman" panose="02020603050405020304" pitchFamily="18" charset="0"/>
                <a:cs typeface="Times New Roman" panose="02020603050405020304" pitchFamily="18" charset="0"/>
              </a:rPr>
              <a:t> </a:t>
            </a:r>
            <a:r>
              <a:rPr lang="en-IN" spc="-95" dirty="0" smtClean="0">
                <a:solidFill>
                  <a:schemeClr val="tx1"/>
                </a:solidFill>
                <a:latin typeface="Times New Roman" panose="02020603050405020304" pitchFamily="18" charset="0"/>
                <a:cs typeface="Times New Roman" panose="02020603050405020304" pitchFamily="18" charset="0"/>
              </a:rPr>
              <a:t>  that in turn is connected to the wired internet. Users—within a </a:t>
            </a:r>
            <a:r>
              <a:rPr lang="en-IN" b="1" spc="-95" dirty="0" smtClean="0">
                <a:solidFill>
                  <a:schemeClr val="tx1"/>
                </a:solidFill>
                <a:latin typeface="Times New Roman" panose="02020603050405020304" pitchFamily="18" charset="0"/>
                <a:cs typeface="Times New Roman" panose="02020603050405020304" pitchFamily="18" charset="0"/>
              </a:rPr>
              <a:t>few tens of meters </a:t>
            </a:r>
            <a:r>
              <a:rPr lang="en-IN" spc="-95" dirty="0" smtClean="0">
                <a:solidFill>
                  <a:schemeClr val="tx1"/>
                </a:solidFill>
                <a:latin typeface="Times New Roman" panose="02020603050405020304" pitchFamily="18" charset="0"/>
                <a:cs typeface="Times New Roman" panose="02020603050405020304" pitchFamily="18" charset="0"/>
              </a:rPr>
              <a:t>of the access point.</a:t>
            </a:r>
          </a:p>
          <a:p>
            <a:r>
              <a:rPr lang="en-IN" spc="-95" dirty="0" smtClean="0">
                <a:solidFill>
                  <a:schemeClr val="tx1"/>
                </a:solidFill>
                <a:latin typeface="Times New Roman" panose="02020603050405020304" pitchFamily="18" charset="0"/>
                <a:cs typeface="Times New Roman" panose="02020603050405020304" pitchFamily="18" charset="0"/>
              </a:rPr>
              <a:t>2. Here, packets are transmitted to a </a:t>
            </a:r>
            <a:r>
              <a:rPr lang="en-IN" b="1" spc="-95" dirty="0" smtClean="0">
                <a:solidFill>
                  <a:schemeClr val="tx1"/>
                </a:solidFill>
                <a:latin typeface="Times New Roman" panose="02020603050405020304" pitchFamily="18" charset="0"/>
                <a:cs typeface="Times New Roman" panose="02020603050405020304" pitchFamily="18" charset="0"/>
              </a:rPr>
              <a:t>base station </a:t>
            </a:r>
            <a:r>
              <a:rPr lang="en-IN" spc="-95" dirty="0" smtClean="0">
                <a:solidFill>
                  <a:schemeClr val="tx1"/>
                </a:solidFill>
                <a:latin typeface="Times New Roman" panose="02020603050405020304" pitchFamily="18" charset="0"/>
                <a:cs typeface="Times New Roman" panose="02020603050405020304" pitchFamily="18" charset="0"/>
              </a:rPr>
              <a:t>over the same wireless infrastructure used for cellular telephony.</a:t>
            </a:r>
          </a:p>
          <a:p>
            <a:r>
              <a:rPr lang="en-IN" spc="-95" dirty="0" smtClean="0">
                <a:solidFill>
                  <a:schemeClr val="tx1"/>
                </a:solidFill>
                <a:latin typeface="Times New Roman" panose="02020603050405020304" pitchFamily="18" charset="0"/>
                <a:cs typeface="Times New Roman" panose="02020603050405020304" pitchFamily="18" charset="0"/>
              </a:rPr>
              <a:t>Base station managed by the cellular network provider. </a:t>
            </a:r>
          </a:p>
          <a:p>
            <a:r>
              <a:rPr lang="en-IN" spc="-95" dirty="0">
                <a:solidFill>
                  <a:schemeClr val="tx1"/>
                </a:solidFill>
                <a:latin typeface="Times New Roman" panose="02020603050405020304" pitchFamily="18" charset="0"/>
                <a:cs typeface="Times New Roman" panose="02020603050405020304" pitchFamily="18" charset="0"/>
              </a:rPr>
              <a:t>Users—within a </a:t>
            </a:r>
            <a:r>
              <a:rPr lang="en-IN" b="1" spc="-95" dirty="0">
                <a:solidFill>
                  <a:schemeClr val="tx1"/>
                </a:solidFill>
                <a:latin typeface="Times New Roman" panose="02020603050405020304" pitchFamily="18" charset="0"/>
                <a:cs typeface="Times New Roman" panose="02020603050405020304" pitchFamily="18" charset="0"/>
              </a:rPr>
              <a:t>few tens of </a:t>
            </a:r>
            <a:r>
              <a:rPr lang="en-IN" b="1" spc="-95" dirty="0" smtClean="0">
                <a:solidFill>
                  <a:schemeClr val="tx1"/>
                </a:solidFill>
                <a:latin typeface="Times New Roman" panose="02020603050405020304" pitchFamily="18" charset="0"/>
                <a:cs typeface="Times New Roman" panose="02020603050405020304" pitchFamily="18" charset="0"/>
              </a:rPr>
              <a:t>kilometres </a:t>
            </a:r>
            <a:r>
              <a:rPr lang="en-IN" spc="-95" dirty="0">
                <a:solidFill>
                  <a:schemeClr val="tx1"/>
                </a:solidFill>
                <a:latin typeface="Times New Roman" panose="02020603050405020304" pitchFamily="18" charset="0"/>
                <a:cs typeface="Times New Roman" panose="02020603050405020304" pitchFamily="18" charset="0"/>
              </a:rPr>
              <a:t>of </a:t>
            </a:r>
            <a:r>
              <a:rPr lang="en-IN" spc="-95" dirty="0" smtClean="0">
                <a:solidFill>
                  <a:schemeClr val="tx1"/>
                </a:solidFill>
                <a:latin typeface="Times New Roman" panose="02020603050405020304" pitchFamily="18" charset="0"/>
                <a:cs typeface="Times New Roman" panose="02020603050405020304" pitchFamily="18" charset="0"/>
              </a:rPr>
              <a:t>the </a:t>
            </a:r>
            <a:r>
              <a:rPr lang="en-IN" spc="-95" dirty="0">
                <a:solidFill>
                  <a:schemeClr val="tx1"/>
                </a:solidFill>
                <a:latin typeface="Times New Roman" panose="02020603050405020304" pitchFamily="18" charset="0"/>
                <a:cs typeface="Times New Roman" panose="02020603050405020304" pitchFamily="18" charset="0"/>
              </a:rPr>
              <a:t>base station </a:t>
            </a:r>
            <a:r>
              <a:rPr lang="en-IN" spc="-95" dirty="0" smtClean="0">
                <a:solidFill>
                  <a:schemeClr val="tx1"/>
                </a:solidFill>
                <a:latin typeface="Times New Roman" panose="02020603050405020304" pitchFamily="18" charset="0"/>
                <a:cs typeface="Times New Roman" panose="02020603050405020304" pitchFamily="18" charset="0"/>
              </a:rPr>
              <a:t>.</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35432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61899"/>
            <a:ext cx="8317585" cy="696594"/>
          </a:xfrm>
        </p:spPr>
        <p:txBody>
          <a:bodyPr/>
          <a:lstStyle/>
          <a:p>
            <a:r>
              <a:rPr lang="en-IN" b="1" spc="-305" dirty="0">
                <a:solidFill>
                  <a:srgbClr val="002939"/>
                </a:solidFill>
                <a:latin typeface="Times New Roman" panose="02020603050405020304" pitchFamily="18" charset="0"/>
                <a:cs typeface="Times New Roman" panose="02020603050405020304" pitchFamily="18" charset="0"/>
              </a:rPr>
              <a:t>Connecting </a:t>
            </a:r>
            <a:r>
              <a:rPr lang="en-IN" b="1" spc="-300" dirty="0">
                <a:solidFill>
                  <a:srgbClr val="002939"/>
                </a:solidFill>
                <a:latin typeface="Times New Roman" panose="02020603050405020304" pitchFamily="18" charset="0"/>
                <a:cs typeface="Times New Roman" panose="02020603050405020304" pitchFamily="18" charset="0"/>
              </a:rPr>
              <a:t>Devices</a:t>
            </a:r>
            <a:endParaRPr lang="en-IN" dirty="0"/>
          </a:p>
        </p:txBody>
      </p:sp>
      <p:sp>
        <p:nvSpPr>
          <p:cNvPr id="3" name="Text Placeholder 2"/>
          <p:cNvSpPr>
            <a:spLocks noGrp="1"/>
          </p:cNvSpPr>
          <p:nvPr>
            <p:ph type="body" idx="1"/>
          </p:nvPr>
        </p:nvSpPr>
        <p:spPr>
          <a:xfrm>
            <a:off x="0" y="1371600"/>
            <a:ext cx="9067800" cy="3447098"/>
          </a:xfrm>
        </p:spPr>
        <p:txBody>
          <a:bodyPr/>
          <a:lstStyle/>
          <a:p>
            <a:pPr marL="457200" indent="-457200">
              <a:buFont typeface="Arial" panose="020B0604020202020204" pitchFamily="34" charset="0"/>
              <a:buChar char="•"/>
            </a:pPr>
            <a:r>
              <a:rPr lang="en-US" dirty="0" smtClean="0">
                <a:solidFill>
                  <a:schemeClr val="tx1"/>
                </a:solidFill>
              </a:rPr>
              <a:t>Each </a:t>
            </a:r>
            <a:r>
              <a:rPr lang="en-US" dirty="0">
                <a:solidFill>
                  <a:schemeClr val="tx1"/>
                </a:solidFill>
              </a:rPr>
              <a:t>computer is </a:t>
            </a:r>
            <a:r>
              <a:rPr lang="en-US" dirty="0" smtClean="0">
                <a:solidFill>
                  <a:schemeClr val="tx1"/>
                </a:solidFill>
              </a:rPr>
              <a:t>connected </a:t>
            </a:r>
            <a:r>
              <a:rPr lang="en-US" dirty="0">
                <a:solidFill>
                  <a:schemeClr val="tx1"/>
                </a:solidFill>
              </a:rPr>
              <a:t>through cabling or wirelessly to a </a:t>
            </a:r>
            <a:r>
              <a:rPr lang="en-US" b="1" dirty="0">
                <a:solidFill>
                  <a:schemeClr val="tx1"/>
                </a:solidFill>
              </a:rPr>
              <a:t>central device </a:t>
            </a:r>
            <a:r>
              <a:rPr lang="en-US" dirty="0">
                <a:solidFill>
                  <a:schemeClr val="tx1"/>
                </a:solidFill>
              </a:rPr>
              <a:t>called a </a:t>
            </a:r>
            <a:r>
              <a:rPr lang="en-US" b="1" dirty="0">
                <a:solidFill>
                  <a:srgbClr val="FF0000"/>
                </a:solidFill>
              </a:rPr>
              <a:t>H</a:t>
            </a:r>
            <a:r>
              <a:rPr lang="en-US" b="1" dirty="0" smtClean="0">
                <a:solidFill>
                  <a:srgbClr val="FF0000"/>
                </a:solidFill>
              </a:rPr>
              <a:t>ub</a:t>
            </a:r>
            <a:r>
              <a:rPr lang="en-US" dirty="0" smtClean="0"/>
              <a:t>.</a:t>
            </a:r>
          </a:p>
          <a:p>
            <a:pPr marL="457200" indent="-457200">
              <a:buFont typeface="Arial" panose="020B0604020202020204" pitchFamily="34" charset="0"/>
              <a:buChar char="•"/>
            </a:pPr>
            <a:r>
              <a:rPr lang="en-IN" b="1" dirty="0" smtClean="0">
                <a:solidFill>
                  <a:srgbClr val="FF0000"/>
                </a:solidFill>
              </a:rPr>
              <a:t>Router</a:t>
            </a:r>
            <a:r>
              <a:rPr lang="en-IN" dirty="0" smtClean="0">
                <a:solidFill>
                  <a:srgbClr val="FF0000"/>
                </a:solidFill>
              </a:rPr>
              <a:t>-</a:t>
            </a:r>
            <a:r>
              <a:rPr lang="en-IN" dirty="0" smtClean="0">
                <a:solidFill>
                  <a:schemeClr val="tx1"/>
                </a:solidFill>
              </a:rPr>
              <a:t>Which connects the network to other networks.</a:t>
            </a:r>
          </a:p>
          <a:p>
            <a:pPr marL="457200" indent="-457200">
              <a:buFont typeface="Arial" panose="020B0604020202020204" pitchFamily="34" charset="0"/>
              <a:buChar char="•"/>
            </a:pPr>
            <a:r>
              <a:rPr lang="en-IN" b="1" dirty="0" smtClean="0">
                <a:solidFill>
                  <a:srgbClr val="FF0000"/>
                </a:solidFill>
              </a:rPr>
              <a:t>Switch</a:t>
            </a:r>
            <a:r>
              <a:rPr lang="en-IN" dirty="0" smtClean="0">
                <a:solidFill>
                  <a:schemeClr val="tx1"/>
                </a:solidFill>
              </a:rPr>
              <a:t>—which connects devices together.</a:t>
            </a:r>
          </a:p>
          <a:p>
            <a:pPr marL="457200" indent="-457200">
              <a:buFont typeface="Arial" panose="020B0604020202020204" pitchFamily="34" charset="0"/>
              <a:buChar char="•"/>
            </a:pPr>
            <a:r>
              <a:rPr lang="en-IN" b="1" dirty="0" smtClean="0">
                <a:solidFill>
                  <a:srgbClr val="FF0000"/>
                </a:solidFill>
              </a:rPr>
              <a:t>Modem</a:t>
            </a:r>
            <a:r>
              <a:rPr lang="en-IN" dirty="0" smtClean="0">
                <a:solidFill>
                  <a:schemeClr val="tx1"/>
                </a:solidFill>
              </a:rPr>
              <a:t>(modulator-demodulator) that changes the form of data.</a:t>
            </a:r>
            <a:endParaRPr lang="en-IN" dirty="0">
              <a:solidFill>
                <a:schemeClr val="tx1"/>
              </a:solidFill>
            </a:endParaRPr>
          </a:p>
        </p:txBody>
      </p:sp>
    </p:spTree>
    <p:extLst>
      <p:ext uri="{BB962C8B-B14F-4D97-AF65-F5344CB8AC3E}">
        <p14:creationId xmlns:p14="http://schemas.microsoft.com/office/powerpoint/2010/main" val="678116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740" y="352171"/>
            <a:ext cx="4962525" cy="574040"/>
          </a:xfrm>
          <a:prstGeom prst="rect">
            <a:avLst/>
          </a:prstGeom>
        </p:spPr>
        <p:txBody>
          <a:bodyPr vert="horz" wrap="square" lIns="0" tIns="12700" rIns="0" bIns="0" rtlCol="0">
            <a:spAutoFit/>
          </a:bodyPr>
          <a:lstStyle/>
          <a:p>
            <a:pPr marL="12700">
              <a:lnSpc>
                <a:spcPct val="100000"/>
              </a:lnSpc>
              <a:spcBef>
                <a:spcPts val="100"/>
              </a:spcBef>
            </a:pPr>
            <a:r>
              <a:rPr sz="3600" spc="-90" dirty="0">
                <a:solidFill>
                  <a:srgbClr val="000099"/>
                </a:solidFill>
                <a:latin typeface="Trebuchet MS"/>
                <a:cs typeface="Trebuchet MS"/>
              </a:rPr>
              <a:t>Access </a:t>
            </a:r>
            <a:r>
              <a:rPr sz="3600" spc="-295" dirty="0">
                <a:solidFill>
                  <a:srgbClr val="000099"/>
                </a:solidFill>
                <a:latin typeface="Trebuchet MS"/>
                <a:cs typeface="Trebuchet MS"/>
              </a:rPr>
              <a:t>net: </a:t>
            </a:r>
            <a:r>
              <a:rPr sz="3600" spc="-145" dirty="0">
                <a:solidFill>
                  <a:srgbClr val="000099"/>
                </a:solidFill>
                <a:latin typeface="Trebuchet MS"/>
                <a:cs typeface="Trebuchet MS"/>
              </a:rPr>
              <a:t>home</a:t>
            </a:r>
            <a:r>
              <a:rPr sz="3600" spc="-295" dirty="0">
                <a:solidFill>
                  <a:srgbClr val="000099"/>
                </a:solidFill>
                <a:latin typeface="Trebuchet MS"/>
                <a:cs typeface="Trebuchet MS"/>
              </a:rPr>
              <a:t> </a:t>
            </a:r>
            <a:r>
              <a:rPr sz="3600" spc="-114" dirty="0">
                <a:solidFill>
                  <a:srgbClr val="000099"/>
                </a:solidFill>
                <a:latin typeface="Trebuchet MS"/>
                <a:cs typeface="Trebuchet MS"/>
              </a:rPr>
              <a:t>network</a:t>
            </a:r>
            <a:endParaRPr sz="3600">
              <a:latin typeface="Trebuchet MS"/>
              <a:cs typeface="Trebuchet MS"/>
            </a:endParaRPr>
          </a:p>
        </p:txBody>
      </p:sp>
      <p:sp>
        <p:nvSpPr>
          <p:cNvPr id="4" name="object 4"/>
          <p:cNvSpPr/>
          <p:nvPr/>
        </p:nvSpPr>
        <p:spPr>
          <a:xfrm>
            <a:off x="754380" y="1158239"/>
            <a:ext cx="5649595" cy="769620"/>
          </a:xfrm>
          <a:custGeom>
            <a:avLst/>
            <a:gdLst/>
            <a:ahLst/>
            <a:cxnLst/>
            <a:rect l="l" t="t" r="r" b="b"/>
            <a:pathLst>
              <a:path w="5649595" h="769619">
                <a:moveTo>
                  <a:pt x="2824734" y="0"/>
                </a:moveTo>
                <a:lnTo>
                  <a:pt x="0" y="769620"/>
                </a:lnTo>
                <a:lnTo>
                  <a:pt x="5649468" y="769620"/>
                </a:lnTo>
                <a:lnTo>
                  <a:pt x="2824734" y="0"/>
                </a:lnTo>
                <a:close/>
              </a:path>
            </a:pathLst>
          </a:custGeom>
          <a:solidFill>
            <a:srgbClr val="DDDDDD"/>
          </a:solidFill>
        </p:spPr>
        <p:txBody>
          <a:bodyPr wrap="square" lIns="0" tIns="0" rIns="0" bIns="0" rtlCol="0"/>
          <a:lstStyle/>
          <a:p>
            <a:endParaRPr/>
          </a:p>
        </p:txBody>
      </p:sp>
      <p:sp>
        <p:nvSpPr>
          <p:cNvPr id="5" name="object 5"/>
          <p:cNvSpPr txBox="1"/>
          <p:nvPr/>
        </p:nvSpPr>
        <p:spPr>
          <a:xfrm>
            <a:off x="6312153" y="3152089"/>
            <a:ext cx="2084705" cy="590550"/>
          </a:xfrm>
          <a:prstGeom prst="rect">
            <a:avLst/>
          </a:prstGeom>
        </p:spPr>
        <p:txBody>
          <a:bodyPr vert="horz" wrap="square" lIns="0" tIns="13335" rIns="0" bIns="0" rtlCol="0">
            <a:spAutoFit/>
          </a:bodyPr>
          <a:lstStyle/>
          <a:p>
            <a:pPr algn="ctr">
              <a:lnSpc>
                <a:spcPts val="2220"/>
              </a:lnSpc>
              <a:spcBef>
                <a:spcPts val="105"/>
              </a:spcBef>
            </a:pPr>
            <a:r>
              <a:rPr sz="2000" spc="20" dirty="0">
                <a:latin typeface="Arial"/>
                <a:cs typeface="Arial"/>
              </a:rPr>
              <a:t>to/from </a:t>
            </a:r>
            <a:r>
              <a:rPr sz="2000" spc="-95" dirty="0">
                <a:latin typeface="Arial"/>
                <a:cs typeface="Arial"/>
              </a:rPr>
              <a:t>headend</a:t>
            </a:r>
            <a:r>
              <a:rPr sz="2000" spc="-290" dirty="0">
                <a:latin typeface="Arial"/>
                <a:cs typeface="Arial"/>
              </a:rPr>
              <a:t> </a:t>
            </a:r>
            <a:r>
              <a:rPr sz="2000" spc="-20" dirty="0">
                <a:latin typeface="Arial"/>
                <a:cs typeface="Arial"/>
              </a:rPr>
              <a:t>or</a:t>
            </a:r>
            <a:endParaRPr sz="2000">
              <a:latin typeface="Arial"/>
              <a:cs typeface="Arial"/>
            </a:endParaRPr>
          </a:p>
          <a:p>
            <a:pPr algn="ctr">
              <a:lnSpc>
                <a:spcPts val="2220"/>
              </a:lnSpc>
            </a:pPr>
            <a:r>
              <a:rPr sz="2000" spc="-55" dirty="0">
                <a:latin typeface="Arial"/>
                <a:cs typeface="Arial"/>
              </a:rPr>
              <a:t>central</a:t>
            </a:r>
            <a:r>
              <a:rPr sz="2000" spc="-105" dirty="0">
                <a:latin typeface="Arial"/>
                <a:cs typeface="Arial"/>
              </a:rPr>
              <a:t> </a:t>
            </a:r>
            <a:r>
              <a:rPr sz="2000" spc="-45" dirty="0">
                <a:latin typeface="Arial"/>
                <a:cs typeface="Arial"/>
              </a:rPr>
              <a:t>office</a:t>
            </a:r>
            <a:endParaRPr sz="2000">
              <a:latin typeface="Arial"/>
              <a:cs typeface="Arial"/>
            </a:endParaRPr>
          </a:p>
        </p:txBody>
      </p:sp>
      <p:sp>
        <p:nvSpPr>
          <p:cNvPr id="6" name="object 6"/>
          <p:cNvSpPr/>
          <p:nvPr/>
        </p:nvSpPr>
        <p:spPr>
          <a:xfrm>
            <a:off x="1188719" y="1912620"/>
            <a:ext cx="4782820" cy="2662555"/>
          </a:xfrm>
          <a:custGeom>
            <a:avLst/>
            <a:gdLst/>
            <a:ahLst/>
            <a:cxnLst/>
            <a:rect l="l" t="t" r="r" b="b"/>
            <a:pathLst>
              <a:path w="4782820" h="2662554">
                <a:moveTo>
                  <a:pt x="0" y="2662428"/>
                </a:moveTo>
                <a:lnTo>
                  <a:pt x="4782311" y="2662428"/>
                </a:lnTo>
                <a:lnTo>
                  <a:pt x="4782311" y="0"/>
                </a:lnTo>
                <a:lnTo>
                  <a:pt x="0" y="0"/>
                </a:lnTo>
                <a:lnTo>
                  <a:pt x="0" y="2662428"/>
                </a:lnTo>
                <a:close/>
              </a:path>
            </a:pathLst>
          </a:custGeom>
          <a:solidFill>
            <a:srgbClr val="DDDDDD"/>
          </a:solidFill>
        </p:spPr>
        <p:txBody>
          <a:bodyPr wrap="square" lIns="0" tIns="0" rIns="0" bIns="0" rtlCol="0"/>
          <a:lstStyle/>
          <a:p>
            <a:endParaRPr/>
          </a:p>
        </p:txBody>
      </p:sp>
      <p:sp>
        <p:nvSpPr>
          <p:cNvPr id="7" name="object 7"/>
          <p:cNvSpPr/>
          <p:nvPr/>
        </p:nvSpPr>
        <p:spPr>
          <a:xfrm>
            <a:off x="4745735" y="3374135"/>
            <a:ext cx="1018540" cy="241300"/>
          </a:xfrm>
          <a:custGeom>
            <a:avLst/>
            <a:gdLst/>
            <a:ahLst/>
            <a:cxnLst/>
            <a:rect l="l" t="t" r="r" b="b"/>
            <a:pathLst>
              <a:path w="1018539" h="241300">
                <a:moveTo>
                  <a:pt x="0" y="240791"/>
                </a:moveTo>
                <a:lnTo>
                  <a:pt x="1018032" y="240791"/>
                </a:lnTo>
                <a:lnTo>
                  <a:pt x="1018032" y="0"/>
                </a:lnTo>
                <a:lnTo>
                  <a:pt x="0" y="0"/>
                </a:lnTo>
                <a:lnTo>
                  <a:pt x="0" y="240791"/>
                </a:lnTo>
                <a:close/>
              </a:path>
            </a:pathLst>
          </a:custGeom>
          <a:solidFill>
            <a:srgbClr val="FFFF99"/>
          </a:solidFill>
        </p:spPr>
        <p:txBody>
          <a:bodyPr wrap="square" lIns="0" tIns="0" rIns="0" bIns="0" rtlCol="0"/>
          <a:lstStyle/>
          <a:p>
            <a:endParaRPr/>
          </a:p>
        </p:txBody>
      </p:sp>
      <p:sp>
        <p:nvSpPr>
          <p:cNvPr id="8" name="object 8"/>
          <p:cNvSpPr/>
          <p:nvPr/>
        </p:nvSpPr>
        <p:spPr>
          <a:xfrm>
            <a:off x="4745735" y="3374135"/>
            <a:ext cx="1018540" cy="241300"/>
          </a:xfrm>
          <a:custGeom>
            <a:avLst/>
            <a:gdLst/>
            <a:ahLst/>
            <a:cxnLst/>
            <a:rect l="l" t="t" r="r" b="b"/>
            <a:pathLst>
              <a:path w="1018539" h="241300">
                <a:moveTo>
                  <a:pt x="0" y="240791"/>
                </a:moveTo>
                <a:lnTo>
                  <a:pt x="1018032" y="240791"/>
                </a:lnTo>
                <a:lnTo>
                  <a:pt x="1018032" y="0"/>
                </a:lnTo>
                <a:lnTo>
                  <a:pt x="0" y="0"/>
                </a:lnTo>
                <a:lnTo>
                  <a:pt x="0" y="240791"/>
                </a:lnTo>
                <a:close/>
              </a:path>
            </a:pathLst>
          </a:custGeom>
          <a:ln w="9144">
            <a:solidFill>
              <a:srgbClr val="000000"/>
            </a:solidFill>
          </a:ln>
        </p:spPr>
        <p:txBody>
          <a:bodyPr wrap="square" lIns="0" tIns="0" rIns="0" bIns="0" rtlCol="0"/>
          <a:lstStyle/>
          <a:p>
            <a:endParaRPr/>
          </a:p>
        </p:txBody>
      </p:sp>
      <p:sp>
        <p:nvSpPr>
          <p:cNvPr id="9" name="object 9"/>
          <p:cNvSpPr/>
          <p:nvPr/>
        </p:nvSpPr>
        <p:spPr>
          <a:xfrm>
            <a:off x="4828032" y="3448811"/>
            <a:ext cx="67310" cy="60960"/>
          </a:xfrm>
          <a:custGeom>
            <a:avLst/>
            <a:gdLst/>
            <a:ahLst/>
            <a:cxnLst/>
            <a:rect l="l" t="t" r="r" b="b"/>
            <a:pathLst>
              <a:path w="67310" h="60960">
                <a:moveTo>
                  <a:pt x="0" y="60960"/>
                </a:moveTo>
                <a:lnTo>
                  <a:pt x="67055" y="60960"/>
                </a:lnTo>
                <a:lnTo>
                  <a:pt x="67055" y="0"/>
                </a:lnTo>
                <a:lnTo>
                  <a:pt x="0" y="0"/>
                </a:lnTo>
                <a:lnTo>
                  <a:pt x="0" y="60960"/>
                </a:lnTo>
                <a:close/>
              </a:path>
            </a:pathLst>
          </a:custGeom>
          <a:solidFill>
            <a:srgbClr val="FF0000"/>
          </a:solidFill>
        </p:spPr>
        <p:txBody>
          <a:bodyPr wrap="square" lIns="0" tIns="0" rIns="0" bIns="0" rtlCol="0"/>
          <a:lstStyle/>
          <a:p>
            <a:endParaRPr/>
          </a:p>
        </p:txBody>
      </p:sp>
      <p:sp>
        <p:nvSpPr>
          <p:cNvPr id="10" name="object 10"/>
          <p:cNvSpPr/>
          <p:nvPr/>
        </p:nvSpPr>
        <p:spPr>
          <a:xfrm>
            <a:off x="4914900" y="3448811"/>
            <a:ext cx="66040" cy="60960"/>
          </a:xfrm>
          <a:custGeom>
            <a:avLst/>
            <a:gdLst/>
            <a:ahLst/>
            <a:cxnLst/>
            <a:rect l="l" t="t" r="r" b="b"/>
            <a:pathLst>
              <a:path w="66039" h="60960">
                <a:moveTo>
                  <a:pt x="0" y="60960"/>
                </a:moveTo>
                <a:lnTo>
                  <a:pt x="65532" y="60960"/>
                </a:lnTo>
                <a:lnTo>
                  <a:pt x="65532" y="0"/>
                </a:lnTo>
                <a:lnTo>
                  <a:pt x="0" y="0"/>
                </a:lnTo>
                <a:lnTo>
                  <a:pt x="0" y="60960"/>
                </a:lnTo>
                <a:close/>
              </a:path>
            </a:pathLst>
          </a:custGeom>
          <a:solidFill>
            <a:srgbClr val="33CC33"/>
          </a:solidFill>
        </p:spPr>
        <p:txBody>
          <a:bodyPr wrap="square" lIns="0" tIns="0" rIns="0" bIns="0" rtlCol="0"/>
          <a:lstStyle/>
          <a:p>
            <a:endParaRPr/>
          </a:p>
        </p:txBody>
      </p:sp>
      <p:sp>
        <p:nvSpPr>
          <p:cNvPr id="11" name="object 11"/>
          <p:cNvSpPr/>
          <p:nvPr/>
        </p:nvSpPr>
        <p:spPr>
          <a:xfrm>
            <a:off x="5000244" y="3445764"/>
            <a:ext cx="66040" cy="59690"/>
          </a:xfrm>
          <a:custGeom>
            <a:avLst/>
            <a:gdLst/>
            <a:ahLst/>
            <a:cxnLst/>
            <a:rect l="l" t="t" r="r" b="b"/>
            <a:pathLst>
              <a:path w="66039" h="59689">
                <a:moveTo>
                  <a:pt x="0" y="59436"/>
                </a:moveTo>
                <a:lnTo>
                  <a:pt x="65532" y="59436"/>
                </a:lnTo>
                <a:lnTo>
                  <a:pt x="65532" y="0"/>
                </a:lnTo>
                <a:lnTo>
                  <a:pt x="0" y="0"/>
                </a:lnTo>
                <a:lnTo>
                  <a:pt x="0" y="59436"/>
                </a:lnTo>
                <a:close/>
              </a:path>
            </a:pathLst>
          </a:custGeom>
          <a:solidFill>
            <a:srgbClr val="FF0000"/>
          </a:solidFill>
        </p:spPr>
        <p:txBody>
          <a:bodyPr wrap="square" lIns="0" tIns="0" rIns="0" bIns="0" rtlCol="0"/>
          <a:lstStyle/>
          <a:p>
            <a:endParaRPr/>
          </a:p>
        </p:txBody>
      </p:sp>
      <p:sp>
        <p:nvSpPr>
          <p:cNvPr id="12" name="object 12"/>
          <p:cNvSpPr/>
          <p:nvPr/>
        </p:nvSpPr>
        <p:spPr>
          <a:xfrm>
            <a:off x="5087111" y="3445764"/>
            <a:ext cx="66040" cy="59690"/>
          </a:xfrm>
          <a:custGeom>
            <a:avLst/>
            <a:gdLst/>
            <a:ahLst/>
            <a:cxnLst/>
            <a:rect l="l" t="t" r="r" b="b"/>
            <a:pathLst>
              <a:path w="66039" h="59689">
                <a:moveTo>
                  <a:pt x="0" y="59436"/>
                </a:moveTo>
                <a:lnTo>
                  <a:pt x="65532" y="59436"/>
                </a:lnTo>
                <a:lnTo>
                  <a:pt x="65532" y="0"/>
                </a:lnTo>
                <a:lnTo>
                  <a:pt x="0" y="0"/>
                </a:lnTo>
                <a:lnTo>
                  <a:pt x="0" y="59436"/>
                </a:lnTo>
                <a:close/>
              </a:path>
            </a:pathLst>
          </a:custGeom>
          <a:solidFill>
            <a:srgbClr val="FF0000"/>
          </a:solidFill>
        </p:spPr>
        <p:txBody>
          <a:bodyPr wrap="square" lIns="0" tIns="0" rIns="0" bIns="0" rtlCol="0"/>
          <a:lstStyle/>
          <a:p>
            <a:endParaRPr/>
          </a:p>
        </p:txBody>
      </p:sp>
      <p:sp>
        <p:nvSpPr>
          <p:cNvPr id="13" name="object 13"/>
          <p:cNvSpPr/>
          <p:nvPr/>
        </p:nvSpPr>
        <p:spPr>
          <a:xfrm>
            <a:off x="4745735" y="3252215"/>
            <a:ext cx="1003300" cy="117475"/>
          </a:xfrm>
          <a:custGeom>
            <a:avLst/>
            <a:gdLst/>
            <a:ahLst/>
            <a:cxnLst/>
            <a:rect l="l" t="t" r="r" b="b"/>
            <a:pathLst>
              <a:path w="1003300" h="117475">
                <a:moveTo>
                  <a:pt x="752093" y="0"/>
                </a:moveTo>
                <a:lnTo>
                  <a:pt x="250698" y="0"/>
                </a:lnTo>
                <a:lnTo>
                  <a:pt x="0" y="117348"/>
                </a:lnTo>
                <a:lnTo>
                  <a:pt x="1002791" y="117348"/>
                </a:lnTo>
                <a:lnTo>
                  <a:pt x="752093" y="0"/>
                </a:lnTo>
                <a:close/>
              </a:path>
            </a:pathLst>
          </a:custGeom>
          <a:solidFill>
            <a:srgbClr val="FFFF99"/>
          </a:solidFill>
        </p:spPr>
        <p:txBody>
          <a:bodyPr wrap="square" lIns="0" tIns="0" rIns="0" bIns="0" rtlCol="0"/>
          <a:lstStyle/>
          <a:p>
            <a:endParaRPr/>
          </a:p>
        </p:txBody>
      </p:sp>
      <p:sp>
        <p:nvSpPr>
          <p:cNvPr id="14" name="object 14"/>
          <p:cNvSpPr/>
          <p:nvPr/>
        </p:nvSpPr>
        <p:spPr>
          <a:xfrm>
            <a:off x="4745735" y="3252215"/>
            <a:ext cx="1003300" cy="117475"/>
          </a:xfrm>
          <a:custGeom>
            <a:avLst/>
            <a:gdLst/>
            <a:ahLst/>
            <a:cxnLst/>
            <a:rect l="l" t="t" r="r" b="b"/>
            <a:pathLst>
              <a:path w="1003300" h="117475">
                <a:moveTo>
                  <a:pt x="0" y="117348"/>
                </a:moveTo>
                <a:lnTo>
                  <a:pt x="250698" y="0"/>
                </a:lnTo>
                <a:lnTo>
                  <a:pt x="752093" y="0"/>
                </a:lnTo>
                <a:lnTo>
                  <a:pt x="1002791" y="117348"/>
                </a:lnTo>
                <a:lnTo>
                  <a:pt x="0" y="117348"/>
                </a:lnTo>
                <a:close/>
              </a:path>
            </a:pathLst>
          </a:custGeom>
          <a:ln w="9144">
            <a:solidFill>
              <a:srgbClr val="000000"/>
            </a:solidFill>
          </a:ln>
        </p:spPr>
        <p:txBody>
          <a:bodyPr wrap="square" lIns="0" tIns="0" rIns="0" bIns="0" rtlCol="0"/>
          <a:lstStyle/>
          <a:p>
            <a:endParaRPr/>
          </a:p>
        </p:txBody>
      </p:sp>
      <p:sp>
        <p:nvSpPr>
          <p:cNvPr id="15" name="object 15"/>
          <p:cNvSpPr/>
          <p:nvPr/>
        </p:nvSpPr>
        <p:spPr>
          <a:xfrm>
            <a:off x="5759958" y="3490721"/>
            <a:ext cx="1529080" cy="0"/>
          </a:xfrm>
          <a:custGeom>
            <a:avLst/>
            <a:gdLst/>
            <a:ahLst/>
            <a:cxnLst/>
            <a:rect l="l" t="t" r="r" b="b"/>
            <a:pathLst>
              <a:path w="1529079">
                <a:moveTo>
                  <a:pt x="1528571" y="0"/>
                </a:moveTo>
                <a:lnTo>
                  <a:pt x="0" y="0"/>
                </a:lnTo>
              </a:path>
            </a:pathLst>
          </a:custGeom>
          <a:ln w="19812">
            <a:solidFill>
              <a:srgbClr val="000000"/>
            </a:solidFill>
          </a:ln>
        </p:spPr>
        <p:txBody>
          <a:bodyPr wrap="square" lIns="0" tIns="0" rIns="0" bIns="0" rtlCol="0"/>
          <a:lstStyle/>
          <a:p>
            <a:endParaRPr/>
          </a:p>
        </p:txBody>
      </p:sp>
      <p:sp>
        <p:nvSpPr>
          <p:cNvPr id="16" name="object 16"/>
          <p:cNvSpPr/>
          <p:nvPr/>
        </p:nvSpPr>
        <p:spPr>
          <a:xfrm>
            <a:off x="4288535" y="3494532"/>
            <a:ext cx="457200" cy="0"/>
          </a:xfrm>
          <a:custGeom>
            <a:avLst/>
            <a:gdLst/>
            <a:ahLst/>
            <a:cxnLst/>
            <a:rect l="l" t="t" r="r" b="b"/>
            <a:pathLst>
              <a:path w="457200">
                <a:moveTo>
                  <a:pt x="457200" y="0"/>
                </a:moveTo>
                <a:lnTo>
                  <a:pt x="0" y="0"/>
                </a:lnTo>
              </a:path>
            </a:pathLst>
          </a:custGeom>
          <a:ln w="9144">
            <a:solidFill>
              <a:srgbClr val="000000"/>
            </a:solidFill>
          </a:ln>
        </p:spPr>
        <p:txBody>
          <a:bodyPr wrap="square" lIns="0" tIns="0" rIns="0" bIns="0" rtlCol="0"/>
          <a:lstStyle/>
          <a:p>
            <a:endParaRPr/>
          </a:p>
        </p:txBody>
      </p:sp>
      <p:sp>
        <p:nvSpPr>
          <p:cNvPr id="17" name="object 17"/>
          <p:cNvSpPr/>
          <p:nvPr/>
        </p:nvSpPr>
        <p:spPr>
          <a:xfrm>
            <a:off x="3275076" y="3427476"/>
            <a:ext cx="1057656" cy="256031"/>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3275076" y="3427476"/>
            <a:ext cx="1057910" cy="256540"/>
          </a:xfrm>
          <a:custGeom>
            <a:avLst/>
            <a:gdLst/>
            <a:ahLst/>
            <a:cxnLst/>
            <a:rect l="l" t="t" r="r" b="b"/>
            <a:pathLst>
              <a:path w="1057910" h="256539">
                <a:moveTo>
                  <a:pt x="0" y="128015"/>
                </a:moveTo>
                <a:lnTo>
                  <a:pt x="18887" y="93971"/>
                </a:lnTo>
                <a:lnTo>
                  <a:pt x="72192" y="63387"/>
                </a:lnTo>
                <a:lnTo>
                  <a:pt x="110176" y="49773"/>
                </a:lnTo>
                <a:lnTo>
                  <a:pt x="154876" y="37480"/>
                </a:lnTo>
                <a:lnTo>
                  <a:pt x="205661" y="26662"/>
                </a:lnTo>
                <a:lnTo>
                  <a:pt x="261902" y="17469"/>
                </a:lnTo>
                <a:lnTo>
                  <a:pt x="322968" y="10054"/>
                </a:lnTo>
                <a:lnTo>
                  <a:pt x="388231" y="4570"/>
                </a:lnTo>
                <a:lnTo>
                  <a:pt x="457061" y="1167"/>
                </a:lnTo>
                <a:lnTo>
                  <a:pt x="528827" y="0"/>
                </a:lnTo>
                <a:lnTo>
                  <a:pt x="600594" y="1167"/>
                </a:lnTo>
                <a:lnTo>
                  <a:pt x="669424" y="4570"/>
                </a:lnTo>
                <a:lnTo>
                  <a:pt x="734687" y="10054"/>
                </a:lnTo>
                <a:lnTo>
                  <a:pt x="795753" y="17469"/>
                </a:lnTo>
                <a:lnTo>
                  <a:pt x="851994" y="26662"/>
                </a:lnTo>
                <a:lnTo>
                  <a:pt x="902779" y="37480"/>
                </a:lnTo>
                <a:lnTo>
                  <a:pt x="947479" y="49773"/>
                </a:lnTo>
                <a:lnTo>
                  <a:pt x="985463" y="63387"/>
                </a:lnTo>
                <a:lnTo>
                  <a:pt x="1038768" y="93971"/>
                </a:lnTo>
                <a:lnTo>
                  <a:pt x="1057656" y="128015"/>
                </a:lnTo>
                <a:lnTo>
                  <a:pt x="1052829" y="145394"/>
                </a:lnTo>
                <a:lnTo>
                  <a:pt x="1016103" y="177861"/>
                </a:lnTo>
                <a:lnTo>
                  <a:pt x="947479" y="206258"/>
                </a:lnTo>
                <a:lnTo>
                  <a:pt x="902779" y="218551"/>
                </a:lnTo>
                <a:lnTo>
                  <a:pt x="851994" y="229369"/>
                </a:lnTo>
                <a:lnTo>
                  <a:pt x="795753" y="238562"/>
                </a:lnTo>
                <a:lnTo>
                  <a:pt x="734687" y="245977"/>
                </a:lnTo>
                <a:lnTo>
                  <a:pt x="669424" y="251461"/>
                </a:lnTo>
                <a:lnTo>
                  <a:pt x="600594" y="254864"/>
                </a:lnTo>
                <a:lnTo>
                  <a:pt x="528827" y="256031"/>
                </a:lnTo>
                <a:lnTo>
                  <a:pt x="457061" y="254864"/>
                </a:lnTo>
                <a:lnTo>
                  <a:pt x="388231" y="251461"/>
                </a:lnTo>
                <a:lnTo>
                  <a:pt x="322968" y="245977"/>
                </a:lnTo>
                <a:lnTo>
                  <a:pt x="261902" y="238562"/>
                </a:lnTo>
                <a:lnTo>
                  <a:pt x="205661" y="229369"/>
                </a:lnTo>
                <a:lnTo>
                  <a:pt x="154876" y="218551"/>
                </a:lnTo>
                <a:lnTo>
                  <a:pt x="110176" y="206258"/>
                </a:lnTo>
                <a:lnTo>
                  <a:pt x="72192" y="192644"/>
                </a:lnTo>
                <a:lnTo>
                  <a:pt x="18887" y="162060"/>
                </a:lnTo>
                <a:lnTo>
                  <a:pt x="0" y="128015"/>
                </a:lnTo>
                <a:close/>
              </a:path>
            </a:pathLst>
          </a:custGeom>
          <a:ln w="9144">
            <a:solidFill>
              <a:srgbClr val="000000"/>
            </a:solidFill>
          </a:ln>
        </p:spPr>
        <p:txBody>
          <a:bodyPr wrap="square" lIns="0" tIns="0" rIns="0" bIns="0" rtlCol="0"/>
          <a:lstStyle/>
          <a:p>
            <a:endParaRPr/>
          </a:p>
        </p:txBody>
      </p:sp>
      <p:sp>
        <p:nvSpPr>
          <p:cNvPr id="19" name="object 19"/>
          <p:cNvSpPr/>
          <p:nvPr/>
        </p:nvSpPr>
        <p:spPr>
          <a:xfrm>
            <a:off x="3273552" y="3227832"/>
            <a:ext cx="1065276" cy="32765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3273552" y="3227832"/>
            <a:ext cx="1057910" cy="297180"/>
          </a:xfrm>
          <a:custGeom>
            <a:avLst/>
            <a:gdLst/>
            <a:ahLst/>
            <a:cxnLst/>
            <a:rect l="l" t="t" r="r" b="b"/>
            <a:pathLst>
              <a:path w="1057910" h="297179">
                <a:moveTo>
                  <a:pt x="0" y="148589"/>
                </a:moveTo>
                <a:lnTo>
                  <a:pt x="18887" y="109096"/>
                </a:lnTo>
                <a:lnTo>
                  <a:pt x="72192" y="73603"/>
                </a:lnTo>
                <a:lnTo>
                  <a:pt x="110176" y="57800"/>
                </a:lnTo>
                <a:lnTo>
                  <a:pt x="154876" y="43529"/>
                </a:lnTo>
                <a:lnTo>
                  <a:pt x="205661" y="30967"/>
                </a:lnTo>
                <a:lnTo>
                  <a:pt x="261902" y="20291"/>
                </a:lnTo>
                <a:lnTo>
                  <a:pt x="322968" y="11680"/>
                </a:lnTo>
                <a:lnTo>
                  <a:pt x="388231" y="5309"/>
                </a:lnTo>
                <a:lnTo>
                  <a:pt x="457061" y="1356"/>
                </a:lnTo>
                <a:lnTo>
                  <a:pt x="528827" y="0"/>
                </a:lnTo>
                <a:lnTo>
                  <a:pt x="600594" y="1356"/>
                </a:lnTo>
                <a:lnTo>
                  <a:pt x="669424" y="5309"/>
                </a:lnTo>
                <a:lnTo>
                  <a:pt x="734687" y="11680"/>
                </a:lnTo>
                <a:lnTo>
                  <a:pt x="795753" y="20291"/>
                </a:lnTo>
                <a:lnTo>
                  <a:pt x="851994" y="30967"/>
                </a:lnTo>
                <a:lnTo>
                  <a:pt x="902779" y="43529"/>
                </a:lnTo>
                <a:lnTo>
                  <a:pt x="947479" y="57800"/>
                </a:lnTo>
                <a:lnTo>
                  <a:pt x="985463" y="73603"/>
                </a:lnTo>
                <a:lnTo>
                  <a:pt x="1038768" y="109096"/>
                </a:lnTo>
                <a:lnTo>
                  <a:pt x="1057656" y="148589"/>
                </a:lnTo>
                <a:lnTo>
                  <a:pt x="1052829" y="168748"/>
                </a:lnTo>
                <a:lnTo>
                  <a:pt x="1016103" y="206418"/>
                </a:lnTo>
                <a:lnTo>
                  <a:pt x="947479" y="239379"/>
                </a:lnTo>
                <a:lnTo>
                  <a:pt x="902779" y="253650"/>
                </a:lnTo>
                <a:lnTo>
                  <a:pt x="851994" y="266212"/>
                </a:lnTo>
                <a:lnTo>
                  <a:pt x="795753" y="276888"/>
                </a:lnTo>
                <a:lnTo>
                  <a:pt x="734687" y="285499"/>
                </a:lnTo>
                <a:lnTo>
                  <a:pt x="669424" y="291870"/>
                </a:lnTo>
                <a:lnTo>
                  <a:pt x="600594" y="295823"/>
                </a:lnTo>
                <a:lnTo>
                  <a:pt x="528827" y="297179"/>
                </a:lnTo>
                <a:lnTo>
                  <a:pt x="457061" y="295823"/>
                </a:lnTo>
                <a:lnTo>
                  <a:pt x="388231" y="291870"/>
                </a:lnTo>
                <a:lnTo>
                  <a:pt x="322968" y="285499"/>
                </a:lnTo>
                <a:lnTo>
                  <a:pt x="261902" y="276888"/>
                </a:lnTo>
                <a:lnTo>
                  <a:pt x="205661" y="266212"/>
                </a:lnTo>
                <a:lnTo>
                  <a:pt x="154876" y="253650"/>
                </a:lnTo>
                <a:lnTo>
                  <a:pt x="110176" y="239379"/>
                </a:lnTo>
                <a:lnTo>
                  <a:pt x="72192" y="223576"/>
                </a:lnTo>
                <a:lnTo>
                  <a:pt x="18887" y="188083"/>
                </a:lnTo>
                <a:lnTo>
                  <a:pt x="0" y="148589"/>
                </a:lnTo>
                <a:close/>
              </a:path>
            </a:pathLst>
          </a:custGeom>
          <a:ln w="9144">
            <a:solidFill>
              <a:srgbClr val="000000"/>
            </a:solidFill>
          </a:ln>
        </p:spPr>
        <p:txBody>
          <a:bodyPr wrap="square" lIns="0" tIns="0" rIns="0" bIns="0" rtlCol="0"/>
          <a:lstStyle/>
          <a:p>
            <a:endParaRPr/>
          </a:p>
        </p:txBody>
      </p:sp>
      <p:sp>
        <p:nvSpPr>
          <p:cNvPr id="21" name="object 21"/>
          <p:cNvSpPr/>
          <p:nvPr/>
        </p:nvSpPr>
        <p:spPr>
          <a:xfrm>
            <a:off x="3489197" y="3303270"/>
            <a:ext cx="594360" cy="140335"/>
          </a:xfrm>
          <a:custGeom>
            <a:avLst/>
            <a:gdLst/>
            <a:ahLst/>
            <a:cxnLst/>
            <a:rect l="l" t="t" r="r" b="b"/>
            <a:pathLst>
              <a:path w="594360" h="140335">
                <a:moveTo>
                  <a:pt x="0" y="140207"/>
                </a:moveTo>
                <a:lnTo>
                  <a:pt x="184023" y="140207"/>
                </a:lnTo>
                <a:lnTo>
                  <a:pt x="368173" y="0"/>
                </a:lnTo>
                <a:lnTo>
                  <a:pt x="594360" y="0"/>
                </a:lnTo>
              </a:path>
            </a:pathLst>
          </a:custGeom>
          <a:ln w="28956">
            <a:solidFill>
              <a:srgbClr val="000000"/>
            </a:solidFill>
          </a:ln>
        </p:spPr>
        <p:txBody>
          <a:bodyPr wrap="square" lIns="0" tIns="0" rIns="0" bIns="0" rtlCol="0"/>
          <a:lstStyle/>
          <a:p>
            <a:endParaRPr/>
          </a:p>
        </p:txBody>
      </p:sp>
      <p:sp>
        <p:nvSpPr>
          <p:cNvPr id="22" name="object 22"/>
          <p:cNvSpPr/>
          <p:nvPr/>
        </p:nvSpPr>
        <p:spPr>
          <a:xfrm>
            <a:off x="3516629" y="3303270"/>
            <a:ext cx="541020" cy="140335"/>
          </a:xfrm>
          <a:custGeom>
            <a:avLst/>
            <a:gdLst/>
            <a:ahLst/>
            <a:cxnLst/>
            <a:rect l="l" t="t" r="r" b="b"/>
            <a:pathLst>
              <a:path w="541020" h="140335">
                <a:moveTo>
                  <a:pt x="0" y="0"/>
                </a:moveTo>
                <a:lnTo>
                  <a:pt x="184150" y="0"/>
                </a:lnTo>
                <a:lnTo>
                  <a:pt x="368300" y="140207"/>
                </a:lnTo>
                <a:lnTo>
                  <a:pt x="541020" y="140207"/>
                </a:lnTo>
              </a:path>
            </a:pathLst>
          </a:custGeom>
          <a:ln w="28955">
            <a:solidFill>
              <a:srgbClr val="000000"/>
            </a:solidFill>
          </a:ln>
        </p:spPr>
        <p:txBody>
          <a:bodyPr wrap="square" lIns="0" tIns="0" rIns="0" bIns="0" rtlCol="0"/>
          <a:lstStyle/>
          <a:p>
            <a:endParaRPr/>
          </a:p>
        </p:txBody>
      </p:sp>
      <p:sp>
        <p:nvSpPr>
          <p:cNvPr id="23" name="object 23"/>
          <p:cNvSpPr/>
          <p:nvPr/>
        </p:nvSpPr>
        <p:spPr>
          <a:xfrm>
            <a:off x="3275076" y="3371088"/>
            <a:ext cx="0" cy="196850"/>
          </a:xfrm>
          <a:custGeom>
            <a:avLst/>
            <a:gdLst/>
            <a:ahLst/>
            <a:cxnLst/>
            <a:rect l="l" t="t" r="r" b="b"/>
            <a:pathLst>
              <a:path h="196850">
                <a:moveTo>
                  <a:pt x="0" y="0"/>
                </a:moveTo>
                <a:lnTo>
                  <a:pt x="0" y="196596"/>
                </a:lnTo>
              </a:path>
            </a:pathLst>
          </a:custGeom>
          <a:ln w="9144">
            <a:solidFill>
              <a:srgbClr val="000000"/>
            </a:solidFill>
          </a:ln>
        </p:spPr>
        <p:txBody>
          <a:bodyPr wrap="square" lIns="0" tIns="0" rIns="0" bIns="0" rtlCol="0"/>
          <a:lstStyle/>
          <a:p>
            <a:endParaRPr/>
          </a:p>
        </p:txBody>
      </p:sp>
      <p:sp>
        <p:nvSpPr>
          <p:cNvPr id="24" name="object 24"/>
          <p:cNvSpPr/>
          <p:nvPr/>
        </p:nvSpPr>
        <p:spPr>
          <a:xfrm>
            <a:off x="4331208" y="3375659"/>
            <a:ext cx="0" cy="196850"/>
          </a:xfrm>
          <a:custGeom>
            <a:avLst/>
            <a:gdLst/>
            <a:ahLst/>
            <a:cxnLst/>
            <a:rect l="l" t="t" r="r" b="b"/>
            <a:pathLst>
              <a:path h="196850">
                <a:moveTo>
                  <a:pt x="0" y="0"/>
                </a:moveTo>
                <a:lnTo>
                  <a:pt x="0" y="196595"/>
                </a:lnTo>
              </a:path>
            </a:pathLst>
          </a:custGeom>
          <a:ln w="9144">
            <a:solidFill>
              <a:srgbClr val="000000"/>
            </a:solidFill>
          </a:ln>
        </p:spPr>
        <p:txBody>
          <a:bodyPr wrap="square" lIns="0" tIns="0" rIns="0" bIns="0" rtlCol="0"/>
          <a:lstStyle/>
          <a:p>
            <a:endParaRPr/>
          </a:p>
        </p:txBody>
      </p:sp>
      <p:sp>
        <p:nvSpPr>
          <p:cNvPr id="25" name="object 25"/>
          <p:cNvSpPr/>
          <p:nvPr/>
        </p:nvSpPr>
        <p:spPr>
          <a:xfrm>
            <a:off x="2435351" y="3464052"/>
            <a:ext cx="822960" cy="0"/>
          </a:xfrm>
          <a:custGeom>
            <a:avLst/>
            <a:gdLst/>
            <a:ahLst/>
            <a:cxnLst/>
            <a:rect l="l" t="t" r="r" b="b"/>
            <a:pathLst>
              <a:path w="822960">
                <a:moveTo>
                  <a:pt x="822960" y="0"/>
                </a:moveTo>
                <a:lnTo>
                  <a:pt x="0" y="0"/>
                </a:lnTo>
              </a:path>
            </a:pathLst>
          </a:custGeom>
          <a:ln w="9144">
            <a:solidFill>
              <a:srgbClr val="000000"/>
            </a:solidFill>
          </a:ln>
        </p:spPr>
        <p:txBody>
          <a:bodyPr wrap="square" lIns="0" tIns="0" rIns="0" bIns="0" rtlCol="0"/>
          <a:lstStyle/>
          <a:p>
            <a:endParaRPr/>
          </a:p>
        </p:txBody>
      </p:sp>
      <p:sp>
        <p:nvSpPr>
          <p:cNvPr id="26" name="object 26"/>
          <p:cNvSpPr/>
          <p:nvPr/>
        </p:nvSpPr>
        <p:spPr>
          <a:xfrm>
            <a:off x="1876044" y="2991611"/>
            <a:ext cx="780288" cy="713232"/>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1815083" y="2884932"/>
            <a:ext cx="1068324" cy="246887"/>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3756659" y="2767583"/>
            <a:ext cx="0" cy="467995"/>
          </a:xfrm>
          <a:custGeom>
            <a:avLst/>
            <a:gdLst/>
            <a:ahLst/>
            <a:cxnLst/>
            <a:rect l="l" t="t" r="r" b="b"/>
            <a:pathLst>
              <a:path h="467994">
                <a:moveTo>
                  <a:pt x="0" y="467867"/>
                </a:moveTo>
                <a:lnTo>
                  <a:pt x="0" y="0"/>
                </a:lnTo>
              </a:path>
            </a:pathLst>
          </a:custGeom>
          <a:ln w="9144">
            <a:solidFill>
              <a:srgbClr val="000000"/>
            </a:solidFill>
          </a:ln>
        </p:spPr>
        <p:txBody>
          <a:bodyPr wrap="square" lIns="0" tIns="0" rIns="0" bIns="0" rtlCol="0"/>
          <a:lstStyle/>
          <a:p>
            <a:endParaRPr/>
          </a:p>
        </p:txBody>
      </p:sp>
      <p:sp>
        <p:nvSpPr>
          <p:cNvPr id="29" name="object 29"/>
          <p:cNvSpPr txBox="1"/>
          <p:nvPr/>
        </p:nvSpPr>
        <p:spPr>
          <a:xfrm>
            <a:off x="5405754" y="4627879"/>
            <a:ext cx="1936750" cy="299720"/>
          </a:xfrm>
          <a:prstGeom prst="rect">
            <a:avLst/>
          </a:prstGeom>
        </p:spPr>
        <p:txBody>
          <a:bodyPr vert="horz" wrap="square" lIns="0" tIns="12700" rIns="0" bIns="0" rtlCol="0">
            <a:spAutoFit/>
          </a:bodyPr>
          <a:lstStyle/>
          <a:p>
            <a:pPr marL="12700">
              <a:lnSpc>
                <a:spcPct val="100000"/>
              </a:lnSpc>
              <a:spcBef>
                <a:spcPts val="100"/>
              </a:spcBef>
            </a:pPr>
            <a:r>
              <a:rPr sz="1800" spc="-90" dirty="0">
                <a:latin typeface="Arial"/>
                <a:cs typeface="Arial"/>
              </a:rPr>
              <a:t>cable </a:t>
            </a:r>
            <a:r>
              <a:rPr sz="1800" spc="-15" dirty="0">
                <a:latin typeface="Arial"/>
                <a:cs typeface="Arial"/>
              </a:rPr>
              <a:t>or </a:t>
            </a:r>
            <a:r>
              <a:rPr sz="1800" spc="-275" dirty="0">
                <a:latin typeface="Arial"/>
                <a:cs typeface="Arial"/>
              </a:rPr>
              <a:t>DSL</a:t>
            </a:r>
            <a:r>
              <a:rPr sz="1800" spc="-215" dirty="0">
                <a:latin typeface="Arial"/>
                <a:cs typeface="Arial"/>
              </a:rPr>
              <a:t> </a:t>
            </a:r>
            <a:r>
              <a:rPr sz="1800" spc="-70" dirty="0">
                <a:latin typeface="Arial"/>
                <a:cs typeface="Arial"/>
              </a:rPr>
              <a:t>modem</a:t>
            </a:r>
            <a:endParaRPr sz="1800" dirty="0">
              <a:latin typeface="Arial"/>
              <a:cs typeface="Arial"/>
            </a:endParaRPr>
          </a:p>
        </p:txBody>
      </p:sp>
      <p:sp>
        <p:nvSpPr>
          <p:cNvPr id="30" name="object 30"/>
          <p:cNvSpPr/>
          <p:nvPr/>
        </p:nvSpPr>
        <p:spPr>
          <a:xfrm>
            <a:off x="5476494" y="3704082"/>
            <a:ext cx="0" cy="937260"/>
          </a:xfrm>
          <a:custGeom>
            <a:avLst/>
            <a:gdLst/>
            <a:ahLst/>
            <a:cxnLst/>
            <a:rect l="l" t="t" r="r" b="b"/>
            <a:pathLst>
              <a:path h="937260">
                <a:moveTo>
                  <a:pt x="0" y="0"/>
                </a:moveTo>
                <a:lnTo>
                  <a:pt x="0" y="937260"/>
                </a:lnTo>
              </a:path>
            </a:pathLst>
          </a:custGeom>
          <a:ln w="19812">
            <a:solidFill>
              <a:srgbClr val="CC0000"/>
            </a:solidFill>
          </a:ln>
        </p:spPr>
        <p:txBody>
          <a:bodyPr wrap="square" lIns="0" tIns="0" rIns="0" bIns="0" rtlCol="0"/>
          <a:lstStyle/>
          <a:p>
            <a:endParaRPr/>
          </a:p>
        </p:txBody>
      </p:sp>
      <p:sp>
        <p:nvSpPr>
          <p:cNvPr id="31" name="object 31"/>
          <p:cNvSpPr txBox="1"/>
          <p:nvPr/>
        </p:nvSpPr>
        <p:spPr>
          <a:xfrm>
            <a:off x="4140200" y="5132578"/>
            <a:ext cx="1870710" cy="299720"/>
          </a:xfrm>
          <a:prstGeom prst="rect">
            <a:avLst/>
          </a:prstGeom>
        </p:spPr>
        <p:txBody>
          <a:bodyPr vert="horz" wrap="square" lIns="0" tIns="12700" rIns="0" bIns="0" rtlCol="0">
            <a:spAutoFit/>
          </a:bodyPr>
          <a:lstStyle/>
          <a:p>
            <a:pPr marL="12700">
              <a:lnSpc>
                <a:spcPct val="100000"/>
              </a:lnSpc>
              <a:spcBef>
                <a:spcPts val="100"/>
              </a:spcBef>
            </a:pPr>
            <a:r>
              <a:rPr sz="1800" spc="-50" dirty="0">
                <a:latin typeface="Arial"/>
                <a:cs typeface="Arial"/>
              </a:rPr>
              <a:t>router, </a:t>
            </a:r>
            <a:r>
              <a:rPr sz="1800" spc="-35" dirty="0">
                <a:latin typeface="Arial"/>
                <a:cs typeface="Arial"/>
              </a:rPr>
              <a:t>firewall,</a:t>
            </a:r>
            <a:r>
              <a:rPr sz="1800" spc="-140" dirty="0">
                <a:latin typeface="Arial"/>
                <a:cs typeface="Arial"/>
              </a:rPr>
              <a:t> </a:t>
            </a:r>
            <a:r>
              <a:rPr sz="1800" spc="-220" dirty="0">
                <a:latin typeface="Arial"/>
                <a:cs typeface="Arial"/>
              </a:rPr>
              <a:t>NAT</a:t>
            </a:r>
            <a:endParaRPr sz="1800">
              <a:latin typeface="Arial"/>
              <a:cs typeface="Arial"/>
            </a:endParaRPr>
          </a:p>
        </p:txBody>
      </p:sp>
      <p:sp>
        <p:nvSpPr>
          <p:cNvPr id="32" name="object 32"/>
          <p:cNvSpPr/>
          <p:nvPr/>
        </p:nvSpPr>
        <p:spPr>
          <a:xfrm>
            <a:off x="4199382" y="3696461"/>
            <a:ext cx="0" cy="1489075"/>
          </a:xfrm>
          <a:custGeom>
            <a:avLst/>
            <a:gdLst/>
            <a:ahLst/>
            <a:cxnLst/>
            <a:rect l="l" t="t" r="r" b="b"/>
            <a:pathLst>
              <a:path h="1489075">
                <a:moveTo>
                  <a:pt x="0" y="0"/>
                </a:moveTo>
                <a:lnTo>
                  <a:pt x="0" y="1488948"/>
                </a:lnTo>
              </a:path>
            </a:pathLst>
          </a:custGeom>
          <a:ln w="19812">
            <a:solidFill>
              <a:srgbClr val="CC0000"/>
            </a:solidFill>
          </a:ln>
        </p:spPr>
        <p:txBody>
          <a:bodyPr wrap="square" lIns="0" tIns="0" rIns="0" bIns="0" rtlCol="0"/>
          <a:lstStyle/>
          <a:p>
            <a:endParaRPr/>
          </a:p>
        </p:txBody>
      </p:sp>
      <p:sp>
        <p:nvSpPr>
          <p:cNvPr id="33" name="object 33"/>
          <p:cNvSpPr/>
          <p:nvPr/>
        </p:nvSpPr>
        <p:spPr>
          <a:xfrm>
            <a:off x="3609594" y="4577334"/>
            <a:ext cx="0" cy="1079500"/>
          </a:xfrm>
          <a:custGeom>
            <a:avLst/>
            <a:gdLst/>
            <a:ahLst/>
            <a:cxnLst/>
            <a:rect l="l" t="t" r="r" b="b"/>
            <a:pathLst>
              <a:path h="1079500">
                <a:moveTo>
                  <a:pt x="0" y="0"/>
                </a:moveTo>
                <a:lnTo>
                  <a:pt x="0" y="1078992"/>
                </a:lnTo>
              </a:path>
            </a:pathLst>
          </a:custGeom>
          <a:ln w="19812">
            <a:solidFill>
              <a:srgbClr val="CC0000"/>
            </a:solidFill>
          </a:ln>
        </p:spPr>
        <p:txBody>
          <a:bodyPr wrap="square" lIns="0" tIns="0" rIns="0" bIns="0" rtlCol="0"/>
          <a:lstStyle/>
          <a:p>
            <a:endParaRPr/>
          </a:p>
        </p:txBody>
      </p:sp>
      <p:sp>
        <p:nvSpPr>
          <p:cNvPr id="34" name="object 34"/>
          <p:cNvSpPr txBox="1"/>
          <p:nvPr/>
        </p:nvSpPr>
        <p:spPr>
          <a:xfrm>
            <a:off x="3684523" y="5627319"/>
            <a:ext cx="2529205" cy="299720"/>
          </a:xfrm>
          <a:prstGeom prst="rect">
            <a:avLst/>
          </a:prstGeom>
        </p:spPr>
        <p:txBody>
          <a:bodyPr vert="horz" wrap="square" lIns="0" tIns="12700" rIns="0" bIns="0" rtlCol="0">
            <a:spAutoFit/>
          </a:bodyPr>
          <a:lstStyle/>
          <a:p>
            <a:pPr marL="12700">
              <a:lnSpc>
                <a:spcPct val="100000"/>
              </a:lnSpc>
              <a:spcBef>
                <a:spcPts val="100"/>
              </a:spcBef>
            </a:pPr>
            <a:r>
              <a:rPr sz="1800" spc="-35" dirty="0">
                <a:latin typeface="Arial"/>
                <a:cs typeface="Arial"/>
              </a:rPr>
              <a:t>wired </a:t>
            </a:r>
            <a:r>
              <a:rPr sz="1800" spc="-60" dirty="0">
                <a:latin typeface="Arial"/>
                <a:cs typeface="Arial"/>
              </a:rPr>
              <a:t>Ethernet </a:t>
            </a:r>
            <a:r>
              <a:rPr sz="1800" spc="-85" dirty="0">
                <a:latin typeface="Arial"/>
                <a:cs typeface="Arial"/>
              </a:rPr>
              <a:t>(100</a:t>
            </a:r>
            <a:r>
              <a:rPr sz="1800" spc="-195" dirty="0">
                <a:latin typeface="Arial"/>
                <a:cs typeface="Arial"/>
              </a:rPr>
              <a:t> </a:t>
            </a:r>
            <a:r>
              <a:rPr sz="1800" spc="-70" dirty="0">
                <a:latin typeface="Arial"/>
                <a:cs typeface="Arial"/>
              </a:rPr>
              <a:t>Mbps)</a:t>
            </a:r>
            <a:endParaRPr sz="1800">
              <a:latin typeface="Arial"/>
              <a:cs typeface="Arial"/>
            </a:endParaRPr>
          </a:p>
        </p:txBody>
      </p:sp>
      <p:sp>
        <p:nvSpPr>
          <p:cNvPr id="35" name="object 35"/>
          <p:cNvSpPr/>
          <p:nvPr/>
        </p:nvSpPr>
        <p:spPr>
          <a:xfrm>
            <a:off x="2160270" y="3726941"/>
            <a:ext cx="0" cy="1489075"/>
          </a:xfrm>
          <a:custGeom>
            <a:avLst/>
            <a:gdLst/>
            <a:ahLst/>
            <a:cxnLst/>
            <a:rect l="l" t="t" r="r" b="b"/>
            <a:pathLst>
              <a:path h="1489075">
                <a:moveTo>
                  <a:pt x="0" y="0"/>
                </a:moveTo>
                <a:lnTo>
                  <a:pt x="0" y="1488947"/>
                </a:lnTo>
              </a:path>
            </a:pathLst>
          </a:custGeom>
          <a:ln w="19812">
            <a:solidFill>
              <a:srgbClr val="CC0000"/>
            </a:solidFill>
          </a:ln>
        </p:spPr>
        <p:txBody>
          <a:bodyPr wrap="square" lIns="0" tIns="0" rIns="0" bIns="0" rtlCol="0"/>
          <a:lstStyle/>
          <a:p>
            <a:endParaRPr/>
          </a:p>
        </p:txBody>
      </p:sp>
      <p:sp>
        <p:nvSpPr>
          <p:cNvPr id="36" name="object 36"/>
          <p:cNvSpPr txBox="1"/>
          <p:nvPr/>
        </p:nvSpPr>
        <p:spPr>
          <a:xfrm>
            <a:off x="886764" y="5208778"/>
            <a:ext cx="1423670" cy="299720"/>
          </a:xfrm>
          <a:prstGeom prst="rect">
            <a:avLst/>
          </a:prstGeom>
        </p:spPr>
        <p:txBody>
          <a:bodyPr vert="horz" wrap="square" lIns="0" tIns="12700" rIns="0" bIns="0" rtlCol="0">
            <a:spAutoFit/>
          </a:bodyPr>
          <a:lstStyle/>
          <a:p>
            <a:pPr marL="12700">
              <a:lnSpc>
                <a:spcPct val="100000"/>
              </a:lnSpc>
              <a:spcBef>
                <a:spcPts val="100"/>
              </a:spcBef>
            </a:pPr>
            <a:r>
              <a:rPr sz="1800" spc="-80" dirty="0">
                <a:latin typeface="Arial"/>
                <a:cs typeface="Arial"/>
              </a:rPr>
              <a:t>wireless</a:t>
            </a:r>
            <a:r>
              <a:rPr sz="1800" spc="-135" dirty="0">
                <a:latin typeface="Arial"/>
                <a:cs typeface="Arial"/>
              </a:rPr>
              <a:t> </a:t>
            </a:r>
            <a:r>
              <a:rPr sz="1800" spc="-155" dirty="0">
                <a:latin typeface="Arial"/>
                <a:cs typeface="Arial"/>
              </a:rPr>
              <a:t>access</a:t>
            </a:r>
            <a:endParaRPr sz="1800">
              <a:latin typeface="Arial"/>
              <a:cs typeface="Arial"/>
            </a:endParaRPr>
          </a:p>
        </p:txBody>
      </p:sp>
      <p:sp>
        <p:nvSpPr>
          <p:cNvPr id="37" name="object 37"/>
          <p:cNvSpPr txBox="1"/>
          <p:nvPr/>
        </p:nvSpPr>
        <p:spPr>
          <a:xfrm>
            <a:off x="798372" y="5428284"/>
            <a:ext cx="151320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Arial"/>
                <a:cs typeface="Arial"/>
              </a:rPr>
              <a:t>point </a:t>
            </a:r>
            <a:r>
              <a:rPr sz="1800" spc="-85" dirty="0">
                <a:latin typeface="Arial"/>
                <a:cs typeface="Arial"/>
              </a:rPr>
              <a:t>(54</a:t>
            </a:r>
            <a:r>
              <a:rPr sz="1800" spc="-200" dirty="0">
                <a:latin typeface="Arial"/>
                <a:cs typeface="Arial"/>
              </a:rPr>
              <a:t> </a:t>
            </a:r>
            <a:r>
              <a:rPr sz="1800" spc="-70" dirty="0">
                <a:latin typeface="Arial"/>
                <a:cs typeface="Arial"/>
              </a:rPr>
              <a:t>Mbps)</a:t>
            </a:r>
            <a:endParaRPr sz="1800">
              <a:latin typeface="Arial"/>
              <a:cs typeface="Arial"/>
            </a:endParaRPr>
          </a:p>
        </p:txBody>
      </p:sp>
      <p:sp>
        <p:nvSpPr>
          <p:cNvPr id="38" name="object 38"/>
          <p:cNvSpPr txBox="1"/>
          <p:nvPr/>
        </p:nvSpPr>
        <p:spPr>
          <a:xfrm>
            <a:off x="459741" y="1256793"/>
            <a:ext cx="1603222" cy="629018"/>
          </a:xfrm>
          <a:prstGeom prst="rect">
            <a:avLst/>
          </a:prstGeom>
        </p:spPr>
        <p:txBody>
          <a:bodyPr vert="horz" wrap="square" lIns="0" tIns="13335" rIns="0" bIns="0" rtlCol="0">
            <a:spAutoFit/>
          </a:bodyPr>
          <a:lstStyle/>
          <a:p>
            <a:pPr marL="81280" marR="5080" indent="-69215">
              <a:lnSpc>
                <a:spcPct val="100000"/>
              </a:lnSpc>
              <a:spcBef>
                <a:spcPts val="105"/>
              </a:spcBef>
            </a:pPr>
            <a:r>
              <a:rPr sz="2000" dirty="0">
                <a:latin typeface="Arial"/>
                <a:cs typeface="Arial"/>
              </a:rPr>
              <a:t>w</a:t>
            </a:r>
            <a:r>
              <a:rPr sz="2000" spc="-10" dirty="0">
                <a:latin typeface="Arial"/>
                <a:cs typeface="Arial"/>
              </a:rPr>
              <a:t>i</a:t>
            </a:r>
            <a:r>
              <a:rPr sz="2000" dirty="0">
                <a:latin typeface="Arial"/>
                <a:cs typeface="Arial"/>
              </a:rPr>
              <a:t>r</a:t>
            </a:r>
            <a:r>
              <a:rPr sz="2000" spc="-75" dirty="0">
                <a:latin typeface="Arial"/>
                <a:cs typeface="Arial"/>
              </a:rPr>
              <a:t>e</a:t>
            </a:r>
            <a:r>
              <a:rPr sz="2000" spc="-40" dirty="0">
                <a:latin typeface="Arial"/>
                <a:cs typeface="Arial"/>
              </a:rPr>
              <a:t>l</a:t>
            </a:r>
            <a:r>
              <a:rPr sz="2000" spc="-150" dirty="0">
                <a:latin typeface="Arial"/>
                <a:cs typeface="Arial"/>
              </a:rPr>
              <a:t>ess  </a:t>
            </a:r>
            <a:r>
              <a:rPr sz="2000" spc="-95" dirty="0">
                <a:latin typeface="Arial"/>
                <a:cs typeface="Arial"/>
              </a:rPr>
              <a:t>d</a:t>
            </a:r>
            <a:r>
              <a:rPr sz="2000" spc="-105" dirty="0">
                <a:latin typeface="Arial"/>
                <a:cs typeface="Arial"/>
              </a:rPr>
              <a:t>e</a:t>
            </a:r>
            <a:r>
              <a:rPr sz="2000" spc="-55" dirty="0">
                <a:latin typeface="Arial"/>
                <a:cs typeface="Arial"/>
              </a:rPr>
              <a:t>v</a:t>
            </a:r>
            <a:r>
              <a:rPr sz="2000" spc="-35" dirty="0">
                <a:latin typeface="Arial"/>
                <a:cs typeface="Arial"/>
              </a:rPr>
              <a:t>i</a:t>
            </a:r>
            <a:r>
              <a:rPr sz="2000" spc="-165" dirty="0">
                <a:latin typeface="Arial"/>
                <a:cs typeface="Arial"/>
              </a:rPr>
              <a:t>ces</a:t>
            </a:r>
            <a:endParaRPr sz="2000" dirty="0">
              <a:latin typeface="Arial"/>
              <a:cs typeface="Arial"/>
            </a:endParaRPr>
          </a:p>
        </p:txBody>
      </p:sp>
      <p:sp>
        <p:nvSpPr>
          <p:cNvPr id="39" name="object 39"/>
          <p:cNvSpPr/>
          <p:nvPr/>
        </p:nvSpPr>
        <p:spPr>
          <a:xfrm>
            <a:off x="1665732" y="2066544"/>
            <a:ext cx="240792" cy="646176"/>
          </a:xfrm>
          <a:prstGeom prst="rect">
            <a:avLst/>
          </a:prstGeom>
          <a:blipFill>
            <a:blip r:embed="rId6" cstate="print"/>
            <a:stretch>
              <a:fillRect/>
            </a:stretch>
          </a:blipFill>
        </p:spPr>
        <p:txBody>
          <a:bodyPr wrap="square" lIns="0" tIns="0" rIns="0" bIns="0" rtlCol="0"/>
          <a:lstStyle/>
          <a:p>
            <a:endParaRPr/>
          </a:p>
        </p:txBody>
      </p:sp>
      <p:sp>
        <p:nvSpPr>
          <p:cNvPr id="40" name="object 40"/>
          <p:cNvSpPr/>
          <p:nvPr/>
        </p:nvSpPr>
        <p:spPr>
          <a:xfrm>
            <a:off x="1383791" y="1953767"/>
            <a:ext cx="734568" cy="175260"/>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3680459" y="3680459"/>
            <a:ext cx="12700" cy="216535"/>
          </a:xfrm>
          <a:custGeom>
            <a:avLst/>
            <a:gdLst/>
            <a:ahLst/>
            <a:cxnLst/>
            <a:rect l="l" t="t" r="r" b="b"/>
            <a:pathLst>
              <a:path w="12700" h="216535">
                <a:moveTo>
                  <a:pt x="0" y="0"/>
                </a:moveTo>
                <a:lnTo>
                  <a:pt x="12191" y="216407"/>
                </a:lnTo>
              </a:path>
            </a:pathLst>
          </a:custGeom>
          <a:ln w="9144">
            <a:solidFill>
              <a:srgbClr val="000000"/>
            </a:solidFill>
          </a:ln>
        </p:spPr>
        <p:txBody>
          <a:bodyPr wrap="square" lIns="0" tIns="0" rIns="0" bIns="0" rtlCol="0"/>
          <a:lstStyle/>
          <a:p>
            <a:endParaRPr/>
          </a:p>
        </p:txBody>
      </p:sp>
      <p:sp>
        <p:nvSpPr>
          <p:cNvPr id="42" name="object 42"/>
          <p:cNvSpPr/>
          <p:nvPr/>
        </p:nvSpPr>
        <p:spPr>
          <a:xfrm>
            <a:off x="1282446" y="2803398"/>
            <a:ext cx="3359150" cy="1050290"/>
          </a:xfrm>
          <a:custGeom>
            <a:avLst/>
            <a:gdLst/>
            <a:ahLst/>
            <a:cxnLst/>
            <a:rect l="l" t="t" r="r" b="b"/>
            <a:pathLst>
              <a:path w="3359150" h="1050289">
                <a:moveTo>
                  <a:pt x="0" y="525017"/>
                </a:moveTo>
                <a:lnTo>
                  <a:pt x="5854" y="480868"/>
                </a:lnTo>
                <a:lnTo>
                  <a:pt x="23108" y="437731"/>
                </a:lnTo>
                <a:lnTo>
                  <a:pt x="51295" y="395750"/>
                </a:lnTo>
                <a:lnTo>
                  <a:pt x="89947" y="355073"/>
                </a:lnTo>
                <a:lnTo>
                  <a:pt x="138599" y="315845"/>
                </a:lnTo>
                <a:lnTo>
                  <a:pt x="196783" y="278212"/>
                </a:lnTo>
                <a:lnTo>
                  <a:pt x="264035" y="242319"/>
                </a:lnTo>
                <a:lnTo>
                  <a:pt x="300915" y="225071"/>
                </a:lnTo>
                <a:lnTo>
                  <a:pt x="339887" y="208313"/>
                </a:lnTo>
                <a:lnTo>
                  <a:pt x="380892" y="192063"/>
                </a:lnTo>
                <a:lnTo>
                  <a:pt x="423872" y="176340"/>
                </a:lnTo>
                <a:lnTo>
                  <a:pt x="468769" y="161160"/>
                </a:lnTo>
                <a:lnTo>
                  <a:pt x="515525" y="146544"/>
                </a:lnTo>
                <a:lnTo>
                  <a:pt x="564080" y="132508"/>
                </a:lnTo>
                <a:lnTo>
                  <a:pt x="614378" y="119072"/>
                </a:lnTo>
                <a:lnTo>
                  <a:pt x="666359" y="106253"/>
                </a:lnTo>
                <a:lnTo>
                  <a:pt x="719966" y="94070"/>
                </a:lnTo>
                <a:lnTo>
                  <a:pt x="775139" y="82541"/>
                </a:lnTo>
                <a:lnTo>
                  <a:pt x="831821" y="71684"/>
                </a:lnTo>
                <a:lnTo>
                  <a:pt x="889954" y="61517"/>
                </a:lnTo>
                <a:lnTo>
                  <a:pt x="949478" y="52059"/>
                </a:lnTo>
                <a:lnTo>
                  <a:pt x="1010337" y="43328"/>
                </a:lnTo>
                <a:lnTo>
                  <a:pt x="1072470" y="35341"/>
                </a:lnTo>
                <a:lnTo>
                  <a:pt x="1135821" y="28118"/>
                </a:lnTo>
                <a:lnTo>
                  <a:pt x="1200331" y="21677"/>
                </a:lnTo>
                <a:lnTo>
                  <a:pt x="1265941" y="16035"/>
                </a:lnTo>
                <a:lnTo>
                  <a:pt x="1332593" y="11211"/>
                </a:lnTo>
                <a:lnTo>
                  <a:pt x="1400230" y="7224"/>
                </a:lnTo>
                <a:lnTo>
                  <a:pt x="1468791" y="4090"/>
                </a:lnTo>
                <a:lnTo>
                  <a:pt x="1538221" y="1830"/>
                </a:lnTo>
                <a:lnTo>
                  <a:pt x="1608459" y="460"/>
                </a:lnTo>
                <a:lnTo>
                  <a:pt x="1679448" y="0"/>
                </a:lnTo>
                <a:lnTo>
                  <a:pt x="1750436" y="460"/>
                </a:lnTo>
                <a:lnTo>
                  <a:pt x="1820674" y="1830"/>
                </a:lnTo>
                <a:lnTo>
                  <a:pt x="1890104" y="4090"/>
                </a:lnTo>
                <a:lnTo>
                  <a:pt x="1958665" y="7224"/>
                </a:lnTo>
                <a:lnTo>
                  <a:pt x="2026302" y="11211"/>
                </a:lnTo>
                <a:lnTo>
                  <a:pt x="2092954" y="16035"/>
                </a:lnTo>
                <a:lnTo>
                  <a:pt x="2158564" y="21677"/>
                </a:lnTo>
                <a:lnTo>
                  <a:pt x="2223074" y="28118"/>
                </a:lnTo>
                <a:lnTo>
                  <a:pt x="2286425" y="35341"/>
                </a:lnTo>
                <a:lnTo>
                  <a:pt x="2348558" y="43328"/>
                </a:lnTo>
                <a:lnTo>
                  <a:pt x="2409417" y="52059"/>
                </a:lnTo>
                <a:lnTo>
                  <a:pt x="2468941" y="61517"/>
                </a:lnTo>
                <a:lnTo>
                  <a:pt x="2527074" y="71684"/>
                </a:lnTo>
                <a:lnTo>
                  <a:pt x="2583756" y="82541"/>
                </a:lnTo>
                <a:lnTo>
                  <a:pt x="2638929" y="94070"/>
                </a:lnTo>
                <a:lnTo>
                  <a:pt x="2692536" y="106253"/>
                </a:lnTo>
                <a:lnTo>
                  <a:pt x="2744517" y="119072"/>
                </a:lnTo>
                <a:lnTo>
                  <a:pt x="2794815" y="132508"/>
                </a:lnTo>
                <a:lnTo>
                  <a:pt x="2843370" y="146544"/>
                </a:lnTo>
                <a:lnTo>
                  <a:pt x="2890126" y="161160"/>
                </a:lnTo>
                <a:lnTo>
                  <a:pt x="2935023" y="176340"/>
                </a:lnTo>
                <a:lnTo>
                  <a:pt x="2978003" y="192063"/>
                </a:lnTo>
                <a:lnTo>
                  <a:pt x="3019008" y="208313"/>
                </a:lnTo>
                <a:lnTo>
                  <a:pt x="3057980" y="225071"/>
                </a:lnTo>
                <a:lnTo>
                  <a:pt x="3094860" y="242319"/>
                </a:lnTo>
                <a:lnTo>
                  <a:pt x="3129590" y="260039"/>
                </a:lnTo>
                <a:lnTo>
                  <a:pt x="3192366" y="296820"/>
                </a:lnTo>
                <a:lnTo>
                  <a:pt x="3245843" y="335269"/>
                </a:lnTo>
                <a:lnTo>
                  <a:pt x="3289553" y="375240"/>
                </a:lnTo>
                <a:lnTo>
                  <a:pt x="3323031" y="416587"/>
                </a:lnTo>
                <a:lnTo>
                  <a:pt x="3345809" y="459164"/>
                </a:lnTo>
                <a:lnTo>
                  <a:pt x="3357422" y="502826"/>
                </a:lnTo>
                <a:lnTo>
                  <a:pt x="3358895" y="525017"/>
                </a:lnTo>
                <a:lnTo>
                  <a:pt x="3357422" y="547209"/>
                </a:lnTo>
                <a:lnTo>
                  <a:pt x="3345809" y="590871"/>
                </a:lnTo>
                <a:lnTo>
                  <a:pt x="3323031" y="633448"/>
                </a:lnTo>
                <a:lnTo>
                  <a:pt x="3289553" y="674795"/>
                </a:lnTo>
                <a:lnTo>
                  <a:pt x="3245843" y="714766"/>
                </a:lnTo>
                <a:lnTo>
                  <a:pt x="3192366" y="753215"/>
                </a:lnTo>
                <a:lnTo>
                  <a:pt x="3129590" y="789996"/>
                </a:lnTo>
                <a:lnTo>
                  <a:pt x="3094860" y="807716"/>
                </a:lnTo>
                <a:lnTo>
                  <a:pt x="3057980" y="824964"/>
                </a:lnTo>
                <a:lnTo>
                  <a:pt x="3019008" y="841722"/>
                </a:lnTo>
                <a:lnTo>
                  <a:pt x="2978003" y="857972"/>
                </a:lnTo>
                <a:lnTo>
                  <a:pt x="2935023" y="873695"/>
                </a:lnTo>
                <a:lnTo>
                  <a:pt x="2890126" y="888875"/>
                </a:lnTo>
                <a:lnTo>
                  <a:pt x="2843370" y="903491"/>
                </a:lnTo>
                <a:lnTo>
                  <a:pt x="2794815" y="917527"/>
                </a:lnTo>
                <a:lnTo>
                  <a:pt x="2744517" y="930963"/>
                </a:lnTo>
                <a:lnTo>
                  <a:pt x="2692536" y="943782"/>
                </a:lnTo>
                <a:lnTo>
                  <a:pt x="2638929" y="955965"/>
                </a:lnTo>
                <a:lnTo>
                  <a:pt x="2583756" y="967494"/>
                </a:lnTo>
                <a:lnTo>
                  <a:pt x="2527074" y="978351"/>
                </a:lnTo>
                <a:lnTo>
                  <a:pt x="2468941" y="988518"/>
                </a:lnTo>
                <a:lnTo>
                  <a:pt x="2409417" y="997976"/>
                </a:lnTo>
                <a:lnTo>
                  <a:pt x="2348558" y="1006707"/>
                </a:lnTo>
                <a:lnTo>
                  <a:pt x="2286425" y="1014694"/>
                </a:lnTo>
                <a:lnTo>
                  <a:pt x="2223074" y="1021917"/>
                </a:lnTo>
                <a:lnTo>
                  <a:pt x="2158564" y="1028358"/>
                </a:lnTo>
                <a:lnTo>
                  <a:pt x="2092954" y="1034000"/>
                </a:lnTo>
                <a:lnTo>
                  <a:pt x="2026302" y="1038824"/>
                </a:lnTo>
                <a:lnTo>
                  <a:pt x="1958665" y="1042811"/>
                </a:lnTo>
                <a:lnTo>
                  <a:pt x="1890104" y="1045945"/>
                </a:lnTo>
                <a:lnTo>
                  <a:pt x="1820674" y="1048205"/>
                </a:lnTo>
                <a:lnTo>
                  <a:pt x="1750436" y="1049575"/>
                </a:lnTo>
                <a:lnTo>
                  <a:pt x="1679448" y="1050035"/>
                </a:lnTo>
                <a:lnTo>
                  <a:pt x="1608459" y="1049575"/>
                </a:lnTo>
                <a:lnTo>
                  <a:pt x="1538221" y="1048205"/>
                </a:lnTo>
                <a:lnTo>
                  <a:pt x="1468791" y="1045945"/>
                </a:lnTo>
                <a:lnTo>
                  <a:pt x="1400230" y="1042811"/>
                </a:lnTo>
                <a:lnTo>
                  <a:pt x="1332593" y="1038824"/>
                </a:lnTo>
                <a:lnTo>
                  <a:pt x="1265941" y="1034000"/>
                </a:lnTo>
                <a:lnTo>
                  <a:pt x="1200331" y="1028358"/>
                </a:lnTo>
                <a:lnTo>
                  <a:pt x="1135821" y="1021917"/>
                </a:lnTo>
                <a:lnTo>
                  <a:pt x="1072470" y="1014694"/>
                </a:lnTo>
                <a:lnTo>
                  <a:pt x="1010337" y="1006707"/>
                </a:lnTo>
                <a:lnTo>
                  <a:pt x="949478" y="997976"/>
                </a:lnTo>
                <a:lnTo>
                  <a:pt x="889954" y="988518"/>
                </a:lnTo>
                <a:lnTo>
                  <a:pt x="831821" y="978351"/>
                </a:lnTo>
                <a:lnTo>
                  <a:pt x="775139" y="967494"/>
                </a:lnTo>
                <a:lnTo>
                  <a:pt x="719966" y="955965"/>
                </a:lnTo>
                <a:lnTo>
                  <a:pt x="666359" y="943782"/>
                </a:lnTo>
                <a:lnTo>
                  <a:pt x="614378" y="930963"/>
                </a:lnTo>
                <a:lnTo>
                  <a:pt x="564080" y="917527"/>
                </a:lnTo>
                <a:lnTo>
                  <a:pt x="515525" y="903491"/>
                </a:lnTo>
                <a:lnTo>
                  <a:pt x="468769" y="888875"/>
                </a:lnTo>
                <a:lnTo>
                  <a:pt x="423872" y="873695"/>
                </a:lnTo>
                <a:lnTo>
                  <a:pt x="380892" y="857972"/>
                </a:lnTo>
                <a:lnTo>
                  <a:pt x="339887" y="841722"/>
                </a:lnTo>
                <a:lnTo>
                  <a:pt x="300915" y="824964"/>
                </a:lnTo>
                <a:lnTo>
                  <a:pt x="264035" y="807716"/>
                </a:lnTo>
                <a:lnTo>
                  <a:pt x="229305" y="789996"/>
                </a:lnTo>
                <a:lnTo>
                  <a:pt x="166529" y="753215"/>
                </a:lnTo>
                <a:lnTo>
                  <a:pt x="113052" y="714766"/>
                </a:lnTo>
                <a:lnTo>
                  <a:pt x="69342" y="674795"/>
                </a:lnTo>
                <a:lnTo>
                  <a:pt x="35864" y="633448"/>
                </a:lnTo>
                <a:lnTo>
                  <a:pt x="13086" y="590871"/>
                </a:lnTo>
                <a:lnTo>
                  <a:pt x="1473" y="547209"/>
                </a:lnTo>
                <a:lnTo>
                  <a:pt x="0" y="525017"/>
                </a:lnTo>
                <a:close/>
              </a:path>
            </a:pathLst>
          </a:custGeom>
          <a:ln w="19812">
            <a:solidFill>
              <a:srgbClr val="CC0000"/>
            </a:solidFill>
            <a:prstDash val="sysDash"/>
          </a:ln>
        </p:spPr>
        <p:txBody>
          <a:bodyPr wrap="square" lIns="0" tIns="0" rIns="0" bIns="0" rtlCol="0"/>
          <a:lstStyle/>
          <a:p>
            <a:endParaRPr/>
          </a:p>
        </p:txBody>
      </p:sp>
      <p:sp>
        <p:nvSpPr>
          <p:cNvPr id="43" name="object 43"/>
          <p:cNvSpPr txBox="1"/>
          <p:nvPr/>
        </p:nvSpPr>
        <p:spPr>
          <a:xfrm>
            <a:off x="305206" y="3728465"/>
            <a:ext cx="1380490" cy="476250"/>
          </a:xfrm>
          <a:prstGeom prst="rect">
            <a:avLst/>
          </a:prstGeom>
        </p:spPr>
        <p:txBody>
          <a:bodyPr vert="horz" wrap="square" lIns="0" tIns="49530" rIns="0" bIns="0" rtlCol="0">
            <a:spAutoFit/>
          </a:bodyPr>
          <a:lstStyle/>
          <a:p>
            <a:pPr marL="352425" marR="5080" indent="-340360">
              <a:lnSpc>
                <a:spcPts val="1630"/>
              </a:lnSpc>
              <a:spcBef>
                <a:spcPts val="390"/>
              </a:spcBef>
            </a:pPr>
            <a:r>
              <a:rPr sz="1600" spc="-20" dirty="0">
                <a:latin typeface="Arial"/>
                <a:cs typeface="Arial"/>
              </a:rPr>
              <a:t>often </a:t>
            </a:r>
            <a:r>
              <a:rPr sz="1600" spc="-65" dirty="0">
                <a:latin typeface="Arial"/>
                <a:cs typeface="Arial"/>
              </a:rPr>
              <a:t>combined  </a:t>
            </a:r>
            <a:r>
              <a:rPr sz="1600" spc="-25" dirty="0">
                <a:latin typeface="Arial"/>
                <a:cs typeface="Arial"/>
              </a:rPr>
              <a:t>in </a:t>
            </a:r>
            <a:r>
              <a:rPr sz="1600" spc="-75" dirty="0">
                <a:latin typeface="Arial"/>
                <a:cs typeface="Arial"/>
              </a:rPr>
              <a:t>single</a:t>
            </a:r>
            <a:r>
              <a:rPr sz="1600" spc="-260" dirty="0">
                <a:latin typeface="Arial"/>
                <a:cs typeface="Arial"/>
              </a:rPr>
              <a:t> </a:t>
            </a:r>
            <a:r>
              <a:rPr sz="1600" spc="-85" dirty="0">
                <a:latin typeface="Arial"/>
                <a:cs typeface="Arial"/>
              </a:rPr>
              <a:t>box</a:t>
            </a:r>
            <a:endParaRPr sz="1600">
              <a:latin typeface="Arial"/>
              <a:cs typeface="Arial"/>
            </a:endParaRPr>
          </a:p>
        </p:txBody>
      </p:sp>
      <p:sp>
        <p:nvSpPr>
          <p:cNvPr id="44" name="object 44"/>
          <p:cNvSpPr/>
          <p:nvPr/>
        </p:nvSpPr>
        <p:spPr>
          <a:xfrm>
            <a:off x="937260" y="3532632"/>
            <a:ext cx="378460" cy="273050"/>
          </a:xfrm>
          <a:custGeom>
            <a:avLst/>
            <a:gdLst/>
            <a:ahLst/>
            <a:cxnLst/>
            <a:rect l="l" t="t" r="r" b="b"/>
            <a:pathLst>
              <a:path w="378459" h="273050">
                <a:moveTo>
                  <a:pt x="0" y="272795"/>
                </a:moveTo>
                <a:lnTo>
                  <a:pt x="377952" y="0"/>
                </a:lnTo>
              </a:path>
            </a:pathLst>
          </a:custGeom>
          <a:ln w="9144">
            <a:solidFill>
              <a:srgbClr val="000000"/>
            </a:solidFill>
          </a:ln>
        </p:spPr>
        <p:txBody>
          <a:bodyPr wrap="square" lIns="0" tIns="0" rIns="0" bIns="0" rtlCol="0"/>
          <a:lstStyle/>
          <a:p>
            <a:endParaRPr/>
          </a:p>
        </p:txBody>
      </p:sp>
      <p:sp>
        <p:nvSpPr>
          <p:cNvPr id="45" name="object 45"/>
          <p:cNvSpPr/>
          <p:nvPr/>
        </p:nvSpPr>
        <p:spPr>
          <a:xfrm>
            <a:off x="2378964" y="1566672"/>
            <a:ext cx="946403" cy="563879"/>
          </a:xfrm>
          <a:prstGeom prst="rect">
            <a:avLst/>
          </a:prstGeom>
          <a:blipFill>
            <a:blip r:embed="rId7" cstate="print"/>
            <a:stretch>
              <a:fillRect/>
            </a:stretch>
          </a:blipFill>
        </p:spPr>
        <p:txBody>
          <a:bodyPr wrap="square" lIns="0" tIns="0" rIns="0" bIns="0" rtlCol="0"/>
          <a:lstStyle/>
          <a:p>
            <a:endParaRPr/>
          </a:p>
        </p:txBody>
      </p:sp>
      <p:sp>
        <p:nvSpPr>
          <p:cNvPr id="46" name="object 46"/>
          <p:cNvSpPr/>
          <p:nvPr/>
        </p:nvSpPr>
        <p:spPr>
          <a:xfrm>
            <a:off x="2419286" y="2180189"/>
            <a:ext cx="792073" cy="426104"/>
          </a:xfrm>
          <a:prstGeom prst="rect">
            <a:avLst/>
          </a:prstGeom>
          <a:blipFill>
            <a:blip r:embed="rId8" cstate="print"/>
            <a:stretch>
              <a:fillRect/>
            </a:stretch>
          </a:blipFill>
        </p:spPr>
        <p:txBody>
          <a:bodyPr wrap="square" lIns="0" tIns="0" rIns="0" bIns="0" rtlCol="0"/>
          <a:lstStyle/>
          <a:p>
            <a:endParaRPr/>
          </a:p>
        </p:txBody>
      </p:sp>
      <p:sp>
        <p:nvSpPr>
          <p:cNvPr id="47" name="object 47"/>
          <p:cNvSpPr/>
          <p:nvPr/>
        </p:nvSpPr>
        <p:spPr>
          <a:xfrm>
            <a:off x="2679192" y="1798320"/>
            <a:ext cx="637032" cy="533400"/>
          </a:xfrm>
          <a:prstGeom prst="rect">
            <a:avLst/>
          </a:prstGeom>
          <a:blipFill>
            <a:blip r:embed="rId9" cstate="print"/>
            <a:stretch>
              <a:fillRect/>
            </a:stretch>
          </a:blipFill>
        </p:spPr>
        <p:txBody>
          <a:bodyPr wrap="square" lIns="0" tIns="0" rIns="0" bIns="0" rtlCol="0"/>
          <a:lstStyle/>
          <a:p>
            <a:endParaRPr/>
          </a:p>
        </p:txBody>
      </p:sp>
      <p:sp>
        <p:nvSpPr>
          <p:cNvPr id="48" name="object 48"/>
          <p:cNvSpPr/>
          <p:nvPr/>
        </p:nvSpPr>
        <p:spPr>
          <a:xfrm>
            <a:off x="2798064" y="1787651"/>
            <a:ext cx="531876" cy="539496"/>
          </a:xfrm>
          <a:prstGeom prst="rect">
            <a:avLst/>
          </a:prstGeom>
          <a:blipFill>
            <a:blip r:embed="rId10" cstate="print"/>
            <a:stretch>
              <a:fillRect/>
            </a:stretch>
          </a:blipFill>
        </p:spPr>
        <p:txBody>
          <a:bodyPr wrap="square" lIns="0" tIns="0" rIns="0" bIns="0" rtlCol="0"/>
          <a:lstStyle/>
          <a:p>
            <a:endParaRPr/>
          </a:p>
        </p:txBody>
      </p:sp>
      <p:sp>
        <p:nvSpPr>
          <p:cNvPr id="49" name="object 49"/>
          <p:cNvSpPr/>
          <p:nvPr/>
        </p:nvSpPr>
        <p:spPr>
          <a:xfrm>
            <a:off x="2677667" y="1786127"/>
            <a:ext cx="147955" cy="407034"/>
          </a:xfrm>
          <a:custGeom>
            <a:avLst/>
            <a:gdLst/>
            <a:ahLst/>
            <a:cxnLst/>
            <a:rect l="l" t="t" r="r" b="b"/>
            <a:pathLst>
              <a:path w="147955" h="407035">
                <a:moveTo>
                  <a:pt x="121919" y="0"/>
                </a:moveTo>
                <a:lnTo>
                  <a:pt x="0" y="401700"/>
                </a:lnTo>
                <a:lnTo>
                  <a:pt x="24002" y="406908"/>
                </a:lnTo>
                <a:lnTo>
                  <a:pt x="147827" y="10922"/>
                </a:lnTo>
                <a:lnTo>
                  <a:pt x="121919" y="0"/>
                </a:lnTo>
                <a:close/>
              </a:path>
            </a:pathLst>
          </a:custGeom>
          <a:solidFill>
            <a:srgbClr val="000099"/>
          </a:solidFill>
        </p:spPr>
        <p:txBody>
          <a:bodyPr wrap="square" lIns="0" tIns="0" rIns="0" bIns="0" rtlCol="0"/>
          <a:lstStyle/>
          <a:p>
            <a:endParaRPr/>
          </a:p>
        </p:txBody>
      </p:sp>
      <p:sp>
        <p:nvSpPr>
          <p:cNvPr id="50" name="object 50"/>
          <p:cNvSpPr/>
          <p:nvPr/>
        </p:nvSpPr>
        <p:spPr>
          <a:xfrm>
            <a:off x="2676144" y="2171700"/>
            <a:ext cx="542670" cy="158496"/>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3185160" y="1862327"/>
            <a:ext cx="149860" cy="471170"/>
          </a:xfrm>
          <a:custGeom>
            <a:avLst/>
            <a:gdLst/>
            <a:ahLst/>
            <a:cxnLst/>
            <a:rect l="l" t="t" r="r" b="b"/>
            <a:pathLst>
              <a:path w="149860" h="471169">
                <a:moveTo>
                  <a:pt x="149351" y="0"/>
                </a:moveTo>
                <a:lnTo>
                  <a:pt x="144144" y="0"/>
                </a:lnTo>
                <a:lnTo>
                  <a:pt x="0" y="467487"/>
                </a:lnTo>
                <a:lnTo>
                  <a:pt x="16001" y="470916"/>
                </a:lnTo>
                <a:lnTo>
                  <a:pt x="149351" y="0"/>
                </a:lnTo>
                <a:close/>
              </a:path>
            </a:pathLst>
          </a:custGeom>
          <a:solidFill>
            <a:srgbClr val="4D4D4D"/>
          </a:solidFill>
        </p:spPr>
        <p:txBody>
          <a:bodyPr wrap="square" lIns="0" tIns="0" rIns="0" bIns="0" rtlCol="0"/>
          <a:lstStyle/>
          <a:p>
            <a:endParaRPr/>
          </a:p>
        </p:txBody>
      </p:sp>
      <p:sp>
        <p:nvSpPr>
          <p:cNvPr id="52" name="object 52"/>
          <p:cNvSpPr/>
          <p:nvPr/>
        </p:nvSpPr>
        <p:spPr>
          <a:xfrm>
            <a:off x="2677667" y="2193035"/>
            <a:ext cx="518159" cy="155448"/>
          </a:xfrm>
          <a:prstGeom prst="rect">
            <a:avLst/>
          </a:prstGeom>
          <a:blipFill>
            <a:blip r:embed="rId12" cstate="print"/>
            <a:stretch>
              <a:fillRect/>
            </a:stretch>
          </a:blipFill>
        </p:spPr>
        <p:txBody>
          <a:bodyPr wrap="square" lIns="0" tIns="0" rIns="0" bIns="0" rtlCol="0"/>
          <a:lstStyle/>
          <a:p>
            <a:endParaRPr/>
          </a:p>
        </p:txBody>
      </p:sp>
      <p:sp>
        <p:nvSpPr>
          <p:cNvPr id="53" name="object 53"/>
          <p:cNvSpPr/>
          <p:nvPr/>
        </p:nvSpPr>
        <p:spPr>
          <a:xfrm>
            <a:off x="2668523" y="2359151"/>
            <a:ext cx="177165" cy="93345"/>
          </a:xfrm>
          <a:custGeom>
            <a:avLst/>
            <a:gdLst/>
            <a:ahLst/>
            <a:cxnLst/>
            <a:rect l="l" t="t" r="r" b="b"/>
            <a:pathLst>
              <a:path w="177164" h="93344">
                <a:moveTo>
                  <a:pt x="68833" y="0"/>
                </a:moveTo>
                <a:lnTo>
                  <a:pt x="0" y="52070"/>
                </a:lnTo>
                <a:lnTo>
                  <a:pt x="110489" y="92963"/>
                </a:lnTo>
                <a:lnTo>
                  <a:pt x="176783" y="35306"/>
                </a:lnTo>
                <a:lnTo>
                  <a:pt x="68833" y="0"/>
                </a:lnTo>
                <a:close/>
              </a:path>
            </a:pathLst>
          </a:custGeom>
          <a:solidFill>
            <a:srgbClr val="000099"/>
          </a:solidFill>
        </p:spPr>
        <p:txBody>
          <a:bodyPr wrap="square" lIns="0" tIns="0" rIns="0" bIns="0" rtlCol="0"/>
          <a:lstStyle/>
          <a:p>
            <a:endParaRPr/>
          </a:p>
        </p:txBody>
      </p:sp>
      <p:sp>
        <p:nvSpPr>
          <p:cNvPr id="54" name="object 54"/>
          <p:cNvSpPr/>
          <p:nvPr/>
        </p:nvSpPr>
        <p:spPr>
          <a:xfrm>
            <a:off x="2671572" y="2362200"/>
            <a:ext cx="170687" cy="88391"/>
          </a:xfrm>
          <a:prstGeom prst="rect">
            <a:avLst/>
          </a:prstGeom>
          <a:blipFill>
            <a:blip r:embed="rId13" cstate="print"/>
            <a:stretch>
              <a:fillRect/>
            </a:stretch>
          </a:blipFill>
        </p:spPr>
        <p:txBody>
          <a:bodyPr wrap="square" lIns="0" tIns="0" rIns="0" bIns="0" rtlCol="0"/>
          <a:lstStyle/>
          <a:p>
            <a:endParaRPr/>
          </a:p>
        </p:txBody>
      </p:sp>
      <p:sp>
        <p:nvSpPr>
          <p:cNvPr id="55" name="object 55"/>
          <p:cNvSpPr/>
          <p:nvPr/>
        </p:nvSpPr>
        <p:spPr>
          <a:xfrm>
            <a:off x="2685288" y="2395727"/>
            <a:ext cx="59690" cy="29209"/>
          </a:xfrm>
          <a:custGeom>
            <a:avLst/>
            <a:gdLst/>
            <a:ahLst/>
            <a:cxnLst/>
            <a:rect l="l" t="t" r="r" b="b"/>
            <a:pathLst>
              <a:path w="59689" h="29210">
                <a:moveTo>
                  <a:pt x="17272" y="0"/>
                </a:moveTo>
                <a:lnTo>
                  <a:pt x="0" y="12700"/>
                </a:lnTo>
                <a:lnTo>
                  <a:pt x="42163" y="28956"/>
                </a:lnTo>
                <a:lnTo>
                  <a:pt x="59436" y="14477"/>
                </a:lnTo>
                <a:lnTo>
                  <a:pt x="17272" y="0"/>
                </a:lnTo>
                <a:close/>
              </a:path>
            </a:pathLst>
          </a:custGeom>
          <a:solidFill>
            <a:srgbClr val="4F81BC"/>
          </a:solidFill>
        </p:spPr>
        <p:txBody>
          <a:bodyPr wrap="square" lIns="0" tIns="0" rIns="0" bIns="0" rtlCol="0"/>
          <a:lstStyle/>
          <a:p>
            <a:endParaRPr/>
          </a:p>
        </p:txBody>
      </p:sp>
      <p:sp>
        <p:nvSpPr>
          <p:cNvPr id="56" name="object 56"/>
          <p:cNvSpPr/>
          <p:nvPr/>
        </p:nvSpPr>
        <p:spPr>
          <a:xfrm>
            <a:off x="2682239" y="2409444"/>
            <a:ext cx="45720" cy="17145"/>
          </a:xfrm>
          <a:custGeom>
            <a:avLst/>
            <a:gdLst/>
            <a:ahLst/>
            <a:cxnLst/>
            <a:rect l="l" t="t" r="r" b="b"/>
            <a:pathLst>
              <a:path w="45719" h="17144">
                <a:moveTo>
                  <a:pt x="2793" y="0"/>
                </a:moveTo>
                <a:lnTo>
                  <a:pt x="0" y="2412"/>
                </a:lnTo>
                <a:lnTo>
                  <a:pt x="42418" y="16763"/>
                </a:lnTo>
                <a:lnTo>
                  <a:pt x="45720" y="14096"/>
                </a:lnTo>
                <a:lnTo>
                  <a:pt x="2793" y="0"/>
                </a:lnTo>
                <a:close/>
              </a:path>
            </a:pathLst>
          </a:custGeom>
          <a:solidFill>
            <a:srgbClr val="000099"/>
          </a:solidFill>
        </p:spPr>
        <p:txBody>
          <a:bodyPr wrap="square" lIns="0" tIns="0" rIns="0" bIns="0" rtlCol="0"/>
          <a:lstStyle/>
          <a:p>
            <a:endParaRPr/>
          </a:p>
        </p:txBody>
      </p:sp>
      <p:sp>
        <p:nvSpPr>
          <p:cNvPr id="57" name="object 57"/>
          <p:cNvSpPr/>
          <p:nvPr/>
        </p:nvSpPr>
        <p:spPr>
          <a:xfrm>
            <a:off x="2734055" y="2414016"/>
            <a:ext cx="60960" cy="29209"/>
          </a:xfrm>
          <a:custGeom>
            <a:avLst/>
            <a:gdLst/>
            <a:ahLst/>
            <a:cxnLst/>
            <a:rect l="l" t="t" r="r" b="b"/>
            <a:pathLst>
              <a:path w="60960" h="29210">
                <a:moveTo>
                  <a:pt x="16763" y="0"/>
                </a:moveTo>
                <a:lnTo>
                  <a:pt x="0" y="13081"/>
                </a:lnTo>
                <a:lnTo>
                  <a:pt x="43180" y="28956"/>
                </a:lnTo>
                <a:lnTo>
                  <a:pt x="60960" y="14732"/>
                </a:lnTo>
                <a:lnTo>
                  <a:pt x="16763" y="0"/>
                </a:lnTo>
                <a:close/>
              </a:path>
            </a:pathLst>
          </a:custGeom>
          <a:solidFill>
            <a:srgbClr val="4F81BC"/>
          </a:solidFill>
        </p:spPr>
        <p:txBody>
          <a:bodyPr wrap="square" lIns="0" tIns="0" rIns="0" bIns="0" rtlCol="0"/>
          <a:lstStyle/>
          <a:p>
            <a:endParaRPr/>
          </a:p>
        </p:txBody>
      </p:sp>
      <p:sp>
        <p:nvSpPr>
          <p:cNvPr id="58" name="object 58"/>
          <p:cNvSpPr/>
          <p:nvPr/>
        </p:nvSpPr>
        <p:spPr>
          <a:xfrm>
            <a:off x="2732532" y="2427732"/>
            <a:ext cx="45720" cy="18415"/>
          </a:xfrm>
          <a:custGeom>
            <a:avLst/>
            <a:gdLst/>
            <a:ahLst/>
            <a:cxnLst/>
            <a:rect l="l" t="t" r="r" b="b"/>
            <a:pathLst>
              <a:path w="45719" h="18414">
                <a:moveTo>
                  <a:pt x="2793" y="0"/>
                </a:moveTo>
                <a:lnTo>
                  <a:pt x="0" y="2666"/>
                </a:lnTo>
                <a:lnTo>
                  <a:pt x="42418" y="18287"/>
                </a:lnTo>
                <a:lnTo>
                  <a:pt x="45719" y="15366"/>
                </a:lnTo>
                <a:lnTo>
                  <a:pt x="2793" y="0"/>
                </a:lnTo>
                <a:close/>
              </a:path>
            </a:pathLst>
          </a:custGeom>
          <a:solidFill>
            <a:srgbClr val="000099"/>
          </a:solidFill>
        </p:spPr>
        <p:txBody>
          <a:bodyPr wrap="square" lIns="0" tIns="0" rIns="0" bIns="0" rtlCol="0"/>
          <a:lstStyle/>
          <a:p>
            <a:endParaRPr/>
          </a:p>
        </p:txBody>
      </p:sp>
      <p:sp>
        <p:nvSpPr>
          <p:cNvPr id="59" name="object 59"/>
          <p:cNvSpPr/>
          <p:nvPr/>
        </p:nvSpPr>
        <p:spPr>
          <a:xfrm>
            <a:off x="2970276" y="2372867"/>
            <a:ext cx="213360" cy="204470"/>
          </a:xfrm>
          <a:custGeom>
            <a:avLst/>
            <a:gdLst/>
            <a:ahLst/>
            <a:cxnLst/>
            <a:rect l="l" t="t" r="r" b="b"/>
            <a:pathLst>
              <a:path w="213360" h="204469">
                <a:moveTo>
                  <a:pt x="213360" y="0"/>
                </a:moveTo>
                <a:lnTo>
                  <a:pt x="635" y="190246"/>
                </a:lnTo>
                <a:lnTo>
                  <a:pt x="0" y="204216"/>
                </a:lnTo>
                <a:lnTo>
                  <a:pt x="212725" y="15494"/>
                </a:lnTo>
                <a:lnTo>
                  <a:pt x="213360" y="0"/>
                </a:lnTo>
                <a:close/>
              </a:path>
            </a:pathLst>
          </a:custGeom>
          <a:solidFill>
            <a:srgbClr val="000099"/>
          </a:solidFill>
        </p:spPr>
        <p:txBody>
          <a:bodyPr wrap="square" lIns="0" tIns="0" rIns="0" bIns="0" rtlCol="0"/>
          <a:lstStyle/>
          <a:p>
            <a:endParaRPr/>
          </a:p>
        </p:txBody>
      </p:sp>
      <p:sp>
        <p:nvSpPr>
          <p:cNvPr id="60" name="object 60"/>
          <p:cNvSpPr/>
          <p:nvPr/>
        </p:nvSpPr>
        <p:spPr>
          <a:xfrm>
            <a:off x="2426207" y="2389632"/>
            <a:ext cx="546100" cy="186055"/>
          </a:xfrm>
          <a:custGeom>
            <a:avLst/>
            <a:gdLst/>
            <a:ahLst/>
            <a:cxnLst/>
            <a:rect l="l" t="t" r="r" b="b"/>
            <a:pathLst>
              <a:path w="546100" h="186055">
                <a:moveTo>
                  <a:pt x="7747" y="0"/>
                </a:moveTo>
                <a:lnTo>
                  <a:pt x="1269" y="0"/>
                </a:lnTo>
                <a:lnTo>
                  <a:pt x="0" y="6222"/>
                </a:lnTo>
                <a:lnTo>
                  <a:pt x="544957" y="185927"/>
                </a:lnTo>
                <a:lnTo>
                  <a:pt x="545592" y="174370"/>
                </a:lnTo>
                <a:lnTo>
                  <a:pt x="7747" y="0"/>
                </a:lnTo>
                <a:close/>
              </a:path>
            </a:pathLst>
          </a:custGeom>
          <a:solidFill>
            <a:srgbClr val="000099"/>
          </a:solidFill>
        </p:spPr>
        <p:txBody>
          <a:bodyPr wrap="square" lIns="0" tIns="0" rIns="0" bIns="0" rtlCol="0"/>
          <a:lstStyle/>
          <a:p>
            <a:endParaRPr/>
          </a:p>
        </p:txBody>
      </p:sp>
      <p:sp>
        <p:nvSpPr>
          <p:cNvPr id="61" name="object 61"/>
          <p:cNvSpPr/>
          <p:nvPr/>
        </p:nvSpPr>
        <p:spPr>
          <a:xfrm>
            <a:off x="2426207" y="2356104"/>
            <a:ext cx="6350" cy="36830"/>
          </a:xfrm>
          <a:custGeom>
            <a:avLst/>
            <a:gdLst/>
            <a:ahLst/>
            <a:cxnLst/>
            <a:rect l="l" t="t" r="r" b="b"/>
            <a:pathLst>
              <a:path w="6350" h="36830">
                <a:moveTo>
                  <a:pt x="762" y="0"/>
                </a:moveTo>
                <a:lnTo>
                  <a:pt x="0" y="35813"/>
                </a:lnTo>
                <a:lnTo>
                  <a:pt x="5334" y="36575"/>
                </a:lnTo>
                <a:lnTo>
                  <a:pt x="6096" y="2540"/>
                </a:lnTo>
                <a:lnTo>
                  <a:pt x="762" y="0"/>
                </a:lnTo>
                <a:close/>
              </a:path>
            </a:pathLst>
          </a:custGeom>
          <a:solidFill>
            <a:srgbClr val="000099"/>
          </a:solidFill>
        </p:spPr>
        <p:txBody>
          <a:bodyPr wrap="square" lIns="0" tIns="0" rIns="0" bIns="0" rtlCol="0"/>
          <a:lstStyle/>
          <a:p>
            <a:endParaRPr/>
          </a:p>
        </p:txBody>
      </p:sp>
      <p:sp>
        <p:nvSpPr>
          <p:cNvPr id="62" name="object 62"/>
          <p:cNvSpPr/>
          <p:nvPr/>
        </p:nvSpPr>
        <p:spPr>
          <a:xfrm>
            <a:off x="2426207" y="2202179"/>
            <a:ext cx="254635" cy="155575"/>
          </a:xfrm>
          <a:custGeom>
            <a:avLst/>
            <a:gdLst/>
            <a:ahLst/>
            <a:cxnLst/>
            <a:rect l="l" t="t" r="r" b="b"/>
            <a:pathLst>
              <a:path w="254635" h="155575">
                <a:moveTo>
                  <a:pt x="253237" y="0"/>
                </a:moveTo>
                <a:lnTo>
                  <a:pt x="0" y="153162"/>
                </a:lnTo>
                <a:lnTo>
                  <a:pt x="6477" y="155448"/>
                </a:lnTo>
                <a:lnTo>
                  <a:pt x="254508" y="4572"/>
                </a:lnTo>
                <a:lnTo>
                  <a:pt x="253237" y="0"/>
                </a:lnTo>
                <a:close/>
              </a:path>
            </a:pathLst>
          </a:custGeom>
          <a:solidFill>
            <a:srgbClr val="000099"/>
          </a:solidFill>
        </p:spPr>
        <p:txBody>
          <a:bodyPr wrap="square" lIns="0" tIns="0" rIns="0" bIns="0" rtlCol="0"/>
          <a:lstStyle/>
          <a:p>
            <a:endParaRPr/>
          </a:p>
        </p:txBody>
      </p:sp>
      <p:sp>
        <p:nvSpPr>
          <p:cNvPr id="63" name="object 63"/>
          <p:cNvSpPr/>
          <p:nvPr/>
        </p:nvSpPr>
        <p:spPr>
          <a:xfrm>
            <a:off x="2442972" y="2363723"/>
            <a:ext cx="518159" cy="178435"/>
          </a:xfrm>
          <a:custGeom>
            <a:avLst/>
            <a:gdLst/>
            <a:ahLst/>
            <a:cxnLst/>
            <a:rect l="l" t="t" r="r" b="b"/>
            <a:pathLst>
              <a:path w="518160" h="178435">
                <a:moveTo>
                  <a:pt x="7365" y="0"/>
                </a:moveTo>
                <a:lnTo>
                  <a:pt x="1269" y="0"/>
                </a:lnTo>
                <a:lnTo>
                  <a:pt x="0" y="5968"/>
                </a:lnTo>
                <a:lnTo>
                  <a:pt x="517525" y="178308"/>
                </a:lnTo>
                <a:lnTo>
                  <a:pt x="518159" y="167259"/>
                </a:lnTo>
                <a:lnTo>
                  <a:pt x="7365" y="0"/>
                </a:lnTo>
                <a:close/>
              </a:path>
            </a:pathLst>
          </a:custGeom>
          <a:solidFill>
            <a:srgbClr val="000099"/>
          </a:solidFill>
        </p:spPr>
        <p:txBody>
          <a:bodyPr wrap="square" lIns="0" tIns="0" rIns="0" bIns="0" rtlCol="0"/>
          <a:lstStyle/>
          <a:p>
            <a:endParaRPr/>
          </a:p>
        </p:txBody>
      </p:sp>
      <p:sp>
        <p:nvSpPr>
          <p:cNvPr id="64" name="object 64"/>
          <p:cNvSpPr/>
          <p:nvPr/>
        </p:nvSpPr>
        <p:spPr>
          <a:xfrm>
            <a:off x="2961132" y="2351532"/>
            <a:ext cx="210820" cy="184785"/>
          </a:xfrm>
          <a:custGeom>
            <a:avLst/>
            <a:gdLst/>
            <a:ahLst/>
            <a:cxnLst/>
            <a:rect l="l" t="t" r="r" b="b"/>
            <a:pathLst>
              <a:path w="210819" h="184785">
                <a:moveTo>
                  <a:pt x="210057" y="0"/>
                </a:moveTo>
                <a:lnTo>
                  <a:pt x="0" y="178307"/>
                </a:lnTo>
                <a:lnTo>
                  <a:pt x="507" y="184403"/>
                </a:lnTo>
                <a:lnTo>
                  <a:pt x="3048" y="184403"/>
                </a:lnTo>
                <a:lnTo>
                  <a:pt x="210312" y="11429"/>
                </a:lnTo>
                <a:lnTo>
                  <a:pt x="210057" y="0"/>
                </a:lnTo>
                <a:close/>
              </a:path>
            </a:pathLst>
          </a:custGeom>
          <a:solidFill>
            <a:srgbClr val="000099"/>
          </a:solidFill>
        </p:spPr>
        <p:txBody>
          <a:bodyPr wrap="square" lIns="0" tIns="0" rIns="0" bIns="0" rtlCol="0"/>
          <a:lstStyle/>
          <a:p>
            <a:endParaRPr/>
          </a:p>
        </p:txBody>
      </p:sp>
      <p:sp>
        <p:nvSpPr>
          <p:cNvPr id="65" name="object 65"/>
          <p:cNvSpPr/>
          <p:nvPr/>
        </p:nvSpPr>
        <p:spPr>
          <a:xfrm>
            <a:off x="3150107" y="2031492"/>
            <a:ext cx="1123188" cy="862584"/>
          </a:xfrm>
          <a:prstGeom prst="rect">
            <a:avLst/>
          </a:prstGeom>
          <a:blipFill>
            <a:blip r:embed="rId14" cstate="print"/>
            <a:stretch>
              <a:fillRect/>
            </a:stretch>
          </a:blipFill>
        </p:spPr>
        <p:txBody>
          <a:bodyPr wrap="square" lIns="0" tIns="0" rIns="0" bIns="0" rtlCol="0"/>
          <a:lstStyle/>
          <a:p>
            <a:endParaRPr/>
          </a:p>
        </p:txBody>
      </p:sp>
      <p:sp>
        <p:nvSpPr>
          <p:cNvPr id="66" name="object 66"/>
          <p:cNvSpPr/>
          <p:nvPr/>
        </p:nvSpPr>
        <p:spPr>
          <a:xfrm>
            <a:off x="3628644" y="2115311"/>
            <a:ext cx="547115" cy="394715"/>
          </a:xfrm>
          <a:prstGeom prst="rect">
            <a:avLst/>
          </a:prstGeom>
          <a:blipFill>
            <a:blip r:embed="rId15" cstate="print"/>
            <a:stretch>
              <a:fillRect/>
            </a:stretch>
          </a:blipFill>
        </p:spPr>
        <p:txBody>
          <a:bodyPr wrap="square" lIns="0" tIns="0" rIns="0" bIns="0" rtlCol="0"/>
          <a:lstStyle/>
          <a:p>
            <a:endParaRPr/>
          </a:p>
        </p:txBody>
      </p:sp>
      <p:sp>
        <p:nvSpPr>
          <p:cNvPr id="67" name="object 67"/>
          <p:cNvSpPr/>
          <p:nvPr/>
        </p:nvSpPr>
        <p:spPr>
          <a:xfrm>
            <a:off x="3090672" y="3838955"/>
            <a:ext cx="848868" cy="711707"/>
          </a:xfrm>
          <a:prstGeom prst="rect">
            <a:avLst/>
          </a:prstGeom>
          <a:blipFill>
            <a:blip r:embed="rId14" cstate="print"/>
            <a:stretch>
              <a:fillRect/>
            </a:stretch>
          </a:blipFill>
        </p:spPr>
        <p:txBody>
          <a:bodyPr wrap="square" lIns="0" tIns="0" rIns="0" bIns="0" rtlCol="0"/>
          <a:lstStyle/>
          <a:p>
            <a:endParaRPr/>
          </a:p>
        </p:txBody>
      </p:sp>
      <p:sp>
        <p:nvSpPr>
          <p:cNvPr id="68" name="object 68"/>
          <p:cNvSpPr/>
          <p:nvPr/>
        </p:nvSpPr>
        <p:spPr>
          <a:xfrm>
            <a:off x="3453384" y="3907535"/>
            <a:ext cx="413003" cy="326136"/>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282184" y="2804160"/>
            <a:ext cx="317500" cy="562610"/>
          </a:xfrm>
          <a:custGeom>
            <a:avLst/>
            <a:gdLst/>
            <a:ahLst/>
            <a:cxnLst/>
            <a:rect l="l" t="t" r="r" b="b"/>
            <a:pathLst>
              <a:path w="317500" h="562610">
                <a:moveTo>
                  <a:pt x="0" y="0"/>
                </a:moveTo>
                <a:lnTo>
                  <a:pt x="0" y="313054"/>
                </a:lnTo>
                <a:lnTo>
                  <a:pt x="316991" y="562355"/>
                </a:lnTo>
                <a:lnTo>
                  <a:pt x="315467" y="195325"/>
                </a:lnTo>
                <a:lnTo>
                  <a:pt x="0" y="0"/>
                </a:lnTo>
                <a:close/>
              </a:path>
            </a:pathLst>
          </a:custGeom>
          <a:solidFill>
            <a:srgbClr val="006FC0"/>
          </a:solidFill>
        </p:spPr>
        <p:txBody>
          <a:bodyPr wrap="square" lIns="0" tIns="0" rIns="0" bIns="0" rtlCol="0"/>
          <a:lstStyle/>
          <a:p>
            <a:endParaRPr/>
          </a:p>
        </p:txBody>
      </p:sp>
      <p:sp>
        <p:nvSpPr>
          <p:cNvPr id="3" name="object 3"/>
          <p:cNvSpPr/>
          <p:nvPr/>
        </p:nvSpPr>
        <p:spPr>
          <a:xfrm>
            <a:off x="5282184" y="2807207"/>
            <a:ext cx="407034" cy="203200"/>
          </a:xfrm>
          <a:custGeom>
            <a:avLst/>
            <a:gdLst/>
            <a:ahLst/>
            <a:cxnLst/>
            <a:rect l="l" t="t" r="r" b="b"/>
            <a:pathLst>
              <a:path w="407035" h="203200">
                <a:moveTo>
                  <a:pt x="405727" y="201961"/>
                </a:moveTo>
                <a:lnTo>
                  <a:pt x="354123" y="201961"/>
                </a:lnTo>
                <a:lnTo>
                  <a:pt x="371413" y="201993"/>
                </a:lnTo>
                <a:lnTo>
                  <a:pt x="406907" y="202691"/>
                </a:lnTo>
                <a:lnTo>
                  <a:pt x="405727" y="201961"/>
                </a:lnTo>
                <a:close/>
              </a:path>
              <a:path w="407035" h="203200">
                <a:moveTo>
                  <a:pt x="0" y="0"/>
                </a:moveTo>
                <a:lnTo>
                  <a:pt x="313816" y="201421"/>
                </a:lnTo>
                <a:lnTo>
                  <a:pt x="339953" y="201977"/>
                </a:lnTo>
                <a:lnTo>
                  <a:pt x="405727" y="201961"/>
                </a:lnTo>
                <a:lnTo>
                  <a:pt x="80414" y="769"/>
                </a:lnTo>
                <a:lnTo>
                  <a:pt x="41048" y="769"/>
                </a:lnTo>
                <a:lnTo>
                  <a:pt x="0" y="0"/>
                </a:lnTo>
                <a:close/>
              </a:path>
              <a:path w="407035" h="203200">
                <a:moveTo>
                  <a:pt x="79375" y="126"/>
                </a:moveTo>
                <a:lnTo>
                  <a:pt x="66615" y="357"/>
                </a:lnTo>
                <a:lnTo>
                  <a:pt x="58546" y="730"/>
                </a:lnTo>
                <a:lnTo>
                  <a:pt x="41048" y="769"/>
                </a:lnTo>
                <a:lnTo>
                  <a:pt x="80414" y="769"/>
                </a:lnTo>
                <a:lnTo>
                  <a:pt x="79375" y="126"/>
                </a:lnTo>
                <a:close/>
              </a:path>
            </a:pathLst>
          </a:custGeom>
          <a:solidFill>
            <a:srgbClr val="0099CC"/>
          </a:solidFill>
        </p:spPr>
        <p:txBody>
          <a:bodyPr wrap="square" lIns="0" tIns="0" rIns="0" bIns="0" rtlCol="0"/>
          <a:lstStyle/>
          <a:p>
            <a:endParaRPr/>
          </a:p>
        </p:txBody>
      </p:sp>
      <p:sp>
        <p:nvSpPr>
          <p:cNvPr id="4" name="object 4"/>
          <p:cNvSpPr/>
          <p:nvPr/>
        </p:nvSpPr>
        <p:spPr>
          <a:xfrm>
            <a:off x="5594603" y="3009900"/>
            <a:ext cx="96520" cy="358140"/>
          </a:xfrm>
          <a:custGeom>
            <a:avLst/>
            <a:gdLst/>
            <a:ahLst/>
            <a:cxnLst/>
            <a:rect l="l" t="t" r="r" b="b"/>
            <a:pathLst>
              <a:path w="96520" h="358139">
                <a:moveTo>
                  <a:pt x="0" y="358139"/>
                </a:moveTo>
                <a:lnTo>
                  <a:pt x="96012" y="358139"/>
                </a:lnTo>
                <a:lnTo>
                  <a:pt x="96012" y="0"/>
                </a:lnTo>
                <a:lnTo>
                  <a:pt x="0" y="0"/>
                </a:lnTo>
                <a:lnTo>
                  <a:pt x="0" y="358139"/>
                </a:lnTo>
                <a:close/>
              </a:path>
            </a:pathLst>
          </a:custGeom>
          <a:solidFill>
            <a:srgbClr val="33CCCC"/>
          </a:solidFill>
        </p:spPr>
        <p:txBody>
          <a:bodyPr wrap="square" lIns="0" tIns="0" rIns="0" bIns="0" rtlCol="0"/>
          <a:lstStyle/>
          <a:p>
            <a:endParaRPr/>
          </a:p>
        </p:txBody>
      </p:sp>
      <p:sp>
        <p:nvSpPr>
          <p:cNvPr id="5" name="object 5"/>
          <p:cNvSpPr txBox="1">
            <a:spLocks noGrp="1"/>
          </p:cNvSpPr>
          <p:nvPr>
            <p:ph type="title"/>
          </p:nvPr>
        </p:nvSpPr>
        <p:spPr>
          <a:xfrm>
            <a:off x="0" y="232639"/>
            <a:ext cx="8936735" cy="566822"/>
          </a:xfrm>
          <a:prstGeom prst="rect">
            <a:avLst/>
          </a:prstGeom>
        </p:spPr>
        <p:txBody>
          <a:bodyPr vert="horz" wrap="square" lIns="0" tIns="12700" rIns="0" bIns="0" rtlCol="0">
            <a:spAutoFit/>
          </a:bodyPr>
          <a:lstStyle/>
          <a:p>
            <a:pPr marL="12700">
              <a:lnSpc>
                <a:spcPct val="100000"/>
              </a:lnSpc>
              <a:spcBef>
                <a:spcPts val="100"/>
              </a:spcBef>
            </a:pPr>
            <a:r>
              <a:rPr sz="3600" b="1" spc="-135" dirty="0">
                <a:latin typeface="Times New Roman" panose="02020603050405020304" pitchFamily="18" charset="0"/>
                <a:cs typeface="Times New Roman" panose="02020603050405020304" pitchFamily="18" charset="0"/>
              </a:rPr>
              <a:t>Host: </a:t>
            </a:r>
            <a:r>
              <a:rPr sz="3600" b="1" spc="-220" dirty="0">
                <a:latin typeface="Times New Roman" panose="02020603050405020304" pitchFamily="18" charset="0"/>
                <a:cs typeface="Times New Roman" panose="02020603050405020304" pitchFamily="18" charset="0"/>
              </a:rPr>
              <a:t>sends </a:t>
            </a:r>
            <a:r>
              <a:rPr sz="3600" b="1" i="1" spc="-165" dirty="0">
                <a:latin typeface="Times New Roman" panose="02020603050405020304" pitchFamily="18" charset="0"/>
                <a:cs typeface="Times New Roman" panose="02020603050405020304" pitchFamily="18" charset="0"/>
              </a:rPr>
              <a:t>packets </a:t>
            </a:r>
            <a:r>
              <a:rPr sz="3600" b="1" spc="-5" dirty="0">
                <a:latin typeface="Times New Roman" panose="02020603050405020304" pitchFamily="18" charset="0"/>
                <a:cs typeface="Times New Roman" panose="02020603050405020304" pitchFamily="18" charset="0"/>
              </a:rPr>
              <a:t>of </a:t>
            </a:r>
            <a:r>
              <a:rPr sz="3600" b="1" spc="-125" dirty="0">
                <a:latin typeface="Times New Roman" panose="02020603050405020304" pitchFamily="18" charset="0"/>
                <a:cs typeface="Times New Roman" panose="02020603050405020304" pitchFamily="18" charset="0"/>
              </a:rPr>
              <a:t>data </a:t>
            </a:r>
            <a:r>
              <a:rPr sz="3600" b="1" spc="-165" dirty="0">
                <a:latin typeface="Times New Roman" panose="02020603050405020304" pitchFamily="18" charset="0"/>
                <a:cs typeface="Times New Roman" panose="02020603050405020304" pitchFamily="18" charset="0"/>
              </a:rPr>
              <a:t>using </a:t>
            </a:r>
            <a:r>
              <a:rPr sz="3600" b="1" spc="-190" dirty="0">
                <a:latin typeface="Times New Roman" panose="02020603050405020304" pitchFamily="18" charset="0"/>
                <a:cs typeface="Times New Roman" panose="02020603050405020304" pitchFamily="18" charset="0"/>
              </a:rPr>
              <a:t>Physical</a:t>
            </a:r>
            <a:r>
              <a:rPr sz="3600" b="1" spc="-440" dirty="0">
                <a:latin typeface="Times New Roman" panose="02020603050405020304" pitchFamily="18" charset="0"/>
                <a:cs typeface="Times New Roman" panose="02020603050405020304" pitchFamily="18" charset="0"/>
              </a:rPr>
              <a:t> </a:t>
            </a:r>
            <a:r>
              <a:rPr sz="3600" b="1" spc="-55" dirty="0">
                <a:latin typeface="Times New Roman" panose="02020603050405020304" pitchFamily="18" charset="0"/>
                <a:cs typeface="Times New Roman" panose="02020603050405020304" pitchFamily="18" charset="0"/>
              </a:rPr>
              <a:t>Media</a:t>
            </a:r>
            <a:endParaRPr sz="3600" b="1" dirty="0">
              <a:latin typeface="Times New Roman" panose="02020603050405020304" pitchFamily="18" charset="0"/>
              <a:cs typeface="Times New Roman" panose="02020603050405020304" pitchFamily="18" charset="0"/>
            </a:endParaRPr>
          </a:p>
        </p:txBody>
      </p:sp>
      <p:sp>
        <p:nvSpPr>
          <p:cNvPr id="6" name="object 6"/>
          <p:cNvSpPr txBox="1"/>
          <p:nvPr/>
        </p:nvSpPr>
        <p:spPr>
          <a:xfrm>
            <a:off x="507593" y="1282953"/>
            <a:ext cx="2327275" cy="330835"/>
          </a:xfrm>
          <a:prstGeom prst="rect">
            <a:avLst/>
          </a:prstGeom>
        </p:spPr>
        <p:txBody>
          <a:bodyPr vert="horz" wrap="square" lIns="0" tIns="13335" rIns="0" bIns="0" rtlCol="0">
            <a:spAutoFit/>
          </a:bodyPr>
          <a:lstStyle/>
          <a:p>
            <a:pPr marL="12700">
              <a:lnSpc>
                <a:spcPct val="100000"/>
              </a:lnSpc>
              <a:spcBef>
                <a:spcPts val="105"/>
              </a:spcBef>
            </a:pPr>
            <a:r>
              <a:rPr sz="2000" spc="-65" dirty="0">
                <a:latin typeface="Arial"/>
                <a:cs typeface="Arial"/>
              </a:rPr>
              <a:t>host </a:t>
            </a:r>
            <a:r>
              <a:rPr sz="2000" spc="-100" dirty="0">
                <a:latin typeface="Arial"/>
                <a:cs typeface="Arial"/>
              </a:rPr>
              <a:t>sending</a:t>
            </a:r>
            <a:r>
              <a:rPr sz="2000" spc="-195" dirty="0">
                <a:latin typeface="Arial"/>
                <a:cs typeface="Arial"/>
              </a:rPr>
              <a:t> </a:t>
            </a:r>
            <a:r>
              <a:rPr sz="2000" spc="-30" dirty="0">
                <a:latin typeface="Arial"/>
                <a:cs typeface="Arial"/>
              </a:rPr>
              <a:t>function:</a:t>
            </a:r>
            <a:endParaRPr sz="2000">
              <a:latin typeface="Arial"/>
              <a:cs typeface="Arial"/>
            </a:endParaRPr>
          </a:p>
        </p:txBody>
      </p:sp>
      <p:sp>
        <p:nvSpPr>
          <p:cNvPr id="7" name="object 7"/>
          <p:cNvSpPr txBox="1"/>
          <p:nvPr/>
        </p:nvSpPr>
        <p:spPr>
          <a:xfrm>
            <a:off x="507593" y="1588744"/>
            <a:ext cx="3532504" cy="2912110"/>
          </a:xfrm>
          <a:prstGeom prst="rect">
            <a:avLst/>
          </a:prstGeom>
        </p:spPr>
        <p:txBody>
          <a:bodyPr vert="horz" wrap="square" lIns="0" tIns="43180" rIns="0" bIns="0" rtlCol="0">
            <a:spAutoFit/>
          </a:bodyPr>
          <a:lstStyle/>
          <a:p>
            <a:pPr marL="355600" indent="-342900">
              <a:lnSpc>
                <a:spcPct val="100000"/>
              </a:lnSpc>
              <a:spcBef>
                <a:spcPts val="340"/>
              </a:spcBef>
              <a:buChar char="•"/>
              <a:tabLst>
                <a:tab pos="354965" algn="l"/>
                <a:tab pos="355600" algn="l"/>
              </a:tabLst>
            </a:pPr>
            <a:r>
              <a:rPr sz="2000" spc="-110" dirty="0">
                <a:latin typeface="Arial"/>
                <a:cs typeface="Arial"/>
              </a:rPr>
              <a:t>takes </a:t>
            </a:r>
            <a:r>
              <a:rPr sz="2000" spc="-55" dirty="0">
                <a:latin typeface="Arial"/>
                <a:cs typeface="Arial"/>
              </a:rPr>
              <a:t>application</a:t>
            </a:r>
            <a:r>
              <a:rPr sz="2000" spc="-114" dirty="0">
                <a:latin typeface="Arial"/>
                <a:cs typeface="Arial"/>
              </a:rPr>
              <a:t> </a:t>
            </a:r>
            <a:r>
              <a:rPr sz="2000" spc="-155" dirty="0">
                <a:latin typeface="Arial"/>
                <a:cs typeface="Arial"/>
              </a:rPr>
              <a:t>message</a:t>
            </a:r>
            <a:endParaRPr sz="2000">
              <a:latin typeface="Arial"/>
              <a:cs typeface="Arial"/>
            </a:endParaRPr>
          </a:p>
          <a:p>
            <a:pPr marL="355600" marR="151765" indent="-342900">
              <a:lnSpc>
                <a:spcPts val="2160"/>
              </a:lnSpc>
              <a:spcBef>
                <a:spcPts val="509"/>
              </a:spcBef>
              <a:buChar char="•"/>
              <a:tabLst>
                <a:tab pos="354965" algn="l"/>
                <a:tab pos="355600" algn="l"/>
              </a:tabLst>
            </a:pPr>
            <a:r>
              <a:rPr sz="2000" spc="-110" dirty="0">
                <a:latin typeface="Arial"/>
                <a:cs typeface="Arial"/>
              </a:rPr>
              <a:t>breaks </a:t>
            </a:r>
            <a:r>
              <a:rPr sz="2000" spc="-10" dirty="0">
                <a:latin typeface="Arial"/>
                <a:cs typeface="Arial"/>
              </a:rPr>
              <a:t>into </a:t>
            </a:r>
            <a:r>
              <a:rPr sz="2000" spc="-75" dirty="0">
                <a:latin typeface="Arial"/>
                <a:cs typeface="Arial"/>
              </a:rPr>
              <a:t>smaller </a:t>
            </a:r>
            <a:r>
              <a:rPr sz="2000" spc="-105" dirty="0">
                <a:latin typeface="Arial"/>
                <a:cs typeface="Arial"/>
              </a:rPr>
              <a:t>chunks,  </a:t>
            </a:r>
            <a:r>
              <a:rPr sz="2000" spc="-60" dirty="0">
                <a:latin typeface="Arial"/>
                <a:cs typeface="Arial"/>
              </a:rPr>
              <a:t>known </a:t>
            </a:r>
            <a:r>
              <a:rPr sz="2000" spc="-185" dirty="0">
                <a:latin typeface="Arial"/>
                <a:cs typeface="Arial"/>
              </a:rPr>
              <a:t>as </a:t>
            </a:r>
            <a:r>
              <a:rPr sz="2000" i="1" spc="-95" dirty="0">
                <a:solidFill>
                  <a:srgbClr val="C00000"/>
                </a:solidFill>
                <a:latin typeface="Trebuchet MS"/>
                <a:cs typeface="Trebuchet MS"/>
              </a:rPr>
              <a:t>packets</a:t>
            </a:r>
            <a:r>
              <a:rPr sz="2000" spc="-95" dirty="0">
                <a:latin typeface="Arial"/>
                <a:cs typeface="Arial"/>
              </a:rPr>
              <a:t>, </a:t>
            </a:r>
            <a:r>
              <a:rPr sz="2000" spc="-5" dirty="0">
                <a:latin typeface="Arial"/>
                <a:cs typeface="Arial"/>
              </a:rPr>
              <a:t>of </a:t>
            </a:r>
            <a:r>
              <a:rPr sz="2000" spc="-55" dirty="0">
                <a:latin typeface="Arial"/>
                <a:cs typeface="Arial"/>
              </a:rPr>
              <a:t>length</a:t>
            </a:r>
            <a:r>
              <a:rPr sz="2000" spc="-275" dirty="0">
                <a:latin typeface="Arial"/>
                <a:cs typeface="Arial"/>
              </a:rPr>
              <a:t> </a:t>
            </a:r>
            <a:r>
              <a:rPr sz="2000" i="1" spc="-175" dirty="0">
                <a:solidFill>
                  <a:srgbClr val="C00000"/>
                </a:solidFill>
                <a:latin typeface="Trebuchet MS"/>
                <a:cs typeface="Trebuchet MS"/>
              </a:rPr>
              <a:t>L </a:t>
            </a:r>
            <a:r>
              <a:rPr sz="2000" i="1" spc="-175" dirty="0">
                <a:latin typeface="Trebuchet MS"/>
                <a:cs typeface="Trebuchet MS"/>
              </a:rPr>
              <a:t> </a:t>
            </a:r>
            <a:r>
              <a:rPr sz="2000" spc="-45" dirty="0">
                <a:latin typeface="Arial"/>
                <a:cs typeface="Arial"/>
              </a:rPr>
              <a:t>bits</a:t>
            </a:r>
            <a:endParaRPr sz="2000">
              <a:latin typeface="Arial"/>
              <a:cs typeface="Arial"/>
            </a:endParaRPr>
          </a:p>
          <a:p>
            <a:pPr marL="355600" marR="5080" indent="-342900">
              <a:lnSpc>
                <a:spcPts val="2160"/>
              </a:lnSpc>
              <a:spcBef>
                <a:spcPts val="480"/>
              </a:spcBef>
              <a:buChar char="•"/>
              <a:tabLst>
                <a:tab pos="354965" algn="l"/>
                <a:tab pos="355600" algn="l"/>
              </a:tabLst>
            </a:pPr>
            <a:r>
              <a:rPr sz="2000" spc="-55" dirty="0">
                <a:latin typeface="Arial"/>
                <a:cs typeface="Arial"/>
              </a:rPr>
              <a:t>transmits </a:t>
            </a:r>
            <a:r>
              <a:rPr sz="2000" spc="-90" dirty="0">
                <a:latin typeface="Arial"/>
                <a:cs typeface="Arial"/>
              </a:rPr>
              <a:t>packet </a:t>
            </a:r>
            <a:r>
              <a:rPr sz="2000" spc="-10" dirty="0">
                <a:latin typeface="Arial"/>
                <a:cs typeface="Arial"/>
              </a:rPr>
              <a:t>into </a:t>
            </a:r>
            <a:r>
              <a:rPr sz="2000" spc="-170" dirty="0">
                <a:latin typeface="Arial"/>
                <a:cs typeface="Arial"/>
              </a:rPr>
              <a:t>access  </a:t>
            </a:r>
            <a:r>
              <a:rPr sz="2000" spc="-35" dirty="0">
                <a:latin typeface="Arial"/>
                <a:cs typeface="Arial"/>
              </a:rPr>
              <a:t>network at </a:t>
            </a:r>
            <a:r>
              <a:rPr sz="2000" i="1" spc="-85" dirty="0">
                <a:solidFill>
                  <a:srgbClr val="C00000"/>
                </a:solidFill>
                <a:latin typeface="Trebuchet MS"/>
                <a:cs typeface="Trebuchet MS"/>
              </a:rPr>
              <a:t>transmission </a:t>
            </a:r>
            <a:r>
              <a:rPr sz="2000" i="1" spc="-120" dirty="0">
                <a:solidFill>
                  <a:srgbClr val="C00000"/>
                </a:solidFill>
                <a:latin typeface="Trebuchet MS"/>
                <a:cs typeface="Trebuchet MS"/>
              </a:rPr>
              <a:t>rate</a:t>
            </a:r>
            <a:r>
              <a:rPr sz="2000" i="1" spc="-420" dirty="0">
                <a:solidFill>
                  <a:srgbClr val="C00000"/>
                </a:solidFill>
                <a:latin typeface="Trebuchet MS"/>
                <a:cs typeface="Trebuchet MS"/>
              </a:rPr>
              <a:t> </a:t>
            </a:r>
            <a:r>
              <a:rPr sz="2000" i="1" spc="-80" dirty="0">
                <a:solidFill>
                  <a:srgbClr val="C00000"/>
                </a:solidFill>
                <a:latin typeface="Trebuchet MS"/>
                <a:cs typeface="Trebuchet MS"/>
              </a:rPr>
              <a:t>R</a:t>
            </a:r>
            <a:endParaRPr sz="2000">
              <a:latin typeface="Trebuchet MS"/>
              <a:cs typeface="Trebuchet MS"/>
            </a:endParaRPr>
          </a:p>
          <a:p>
            <a:pPr marL="756285" marR="53340" indent="-287020">
              <a:lnSpc>
                <a:spcPts val="2590"/>
              </a:lnSpc>
              <a:spcBef>
                <a:spcPts val="560"/>
              </a:spcBef>
            </a:pPr>
            <a:r>
              <a:rPr sz="2400" dirty="0">
                <a:latin typeface="Arial"/>
                <a:cs typeface="Arial"/>
              </a:rPr>
              <a:t>– </a:t>
            </a:r>
            <a:r>
              <a:rPr sz="2400" spc="-40" dirty="0">
                <a:latin typeface="Arial"/>
                <a:cs typeface="Arial"/>
              </a:rPr>
              <a:t>link </a:t>
            </a:r>
            <a:r>
              <a:rPr sz="2400" spc="-95" dirty="0">
                <a:latin typeface="Arial"/>
                <a:cs typeface="Arial"/>
              </a:rPr>
              <a:t>transmission </a:t>
            </a:r>
            <a:r>
              <a:rPr sz="2400" spc="-65" dirty="0">
                <a:latin typeface="Arial"/>
                <a:cs typeface="Arial"/>
              </a:rPr>
              <a:t>rate,  </a:t>
            </a:r>
            <a:r>
              <a:rPr sz="2400" spc="-175" dirty="0">
                <a:latin typeface="Arial"/>
                <a:cs typeface="Arial"/>
              </a:rPr>
              <a:t>aka </a:t>
            </a:r>
            <a:r>
              <a:rPr sz="2400" spc="-40" dirty="0">
                <a:latin typeface="Arial"/>
                <a:cs typeface="Arial"/>
              </a:rPr>
              <a:t>link </a:t>
            </a:r>
            <a:r>
              <a:rPr sz="2400" i="1" spc="-150" dirty="0">
                <a:solidFill>
                  <a:srgbClr val="C00000"/>
                </a:solidFill>
                <a:latin typeface="Trebuchet MS"/>
                <a:cs typeface="Trebuchet MS"/>
              </a:rPr>
              <a:t>capacity, </a:t>
            </a:r>
            <a:r>
              <a:rPr sz="2400" i="1" spc="-85" dirty="0">
                <a:solidFill>
                  <a:srgbClr val="C00000"/>
                </a:solidFill>
                <a:latin typeface="Trebuchet MS"/>
                <a:cs typeface="Trebuchet MS"/>
              </a:rPr>
              <a:t>aka  </a:t>
            </a:r>
            <a:r>
              <a:rPr sz="2400" i="1" spc="-150" dirty="0">
                <a:solidFill>
                  <a:srgbClr val="C00000"/>
                </a:solidFill>
                <a:latin typeface="Trebuchet MS"/>
                <a:cs typeface="Trebuchet MS"/>
              </a:rPr>
              <a:t>link</a:t>
            </a:r>
            <a:r>
              <a:rPr sz="2400" i="1" spc="-204" dirty="0">
                <a:solidFill>
                  <a:srgbClr val="C00000"/>
                </a:solidFill>
                <a:latin typeface="Trebuchet MS"/>
                <a:cs typeface="Trebuchet MS"/>
              </a:rPr>
              <a:t> </a:t>
            </a:r>
            <a:r>
              <a:rPr sz="2400" i="1" spc="-110" dirty="0">
                <a:solidFill>
                  <a:srgbClr val="C00000"/>
                </a:solidFill>
                <a:latin typeface="Trebuchet MS"/>
                <a:cs typeface="Trebuchet MS"/>
              </a:rPr>
              <a:t>bandwidth</a:t>
            </a:r>
            <a:endParaRPr sz="2400">
              <a:latin typeface="Trebuchet MS"/>
              <a:cs typeface="Trebuchet MS"/>
            </a:endParaRPr>
          </a:p>
        </p:txBody>
      </p:sp>
      <p:sp>
        <p:nvSpPr>
          <p:cNvPr id="8" name="object 8"/>
          <p:cNvSpPr/>
          <p:nvPr/>
        </p:nvSpPr>
        <p:spPr>
          <a:xfrm>
            <a:off x="5706617" y="3728465"/>
            <a:ext cx="2453640" cy="0"/>
          </a:xfrm>
          <a:custGeom>
            <a:avLst/>
            <a:gdLst/>
            <a:ahLst/>
            <a:cxnLst/>
            <a:rect l="l" t="t" r="r" b="b"/>
            <a:pathLst>
              <a:path w="2453640">
                <a:moveTo>
                  <a:pt x="0" y="0"/>
                </a:moveTo>
                <a:lnTo>
                  <a:pt x="2453640" y="0"/>
                </a:lnTo>
              </a:path>
            </a:pathLst>
          </a:custGeom>
          <a:ln w="28956">
            <a:solidFill>
              <a:srgbClr val="000000"/>
            </a:solidFill>
          </a:ln>
        </p:spPr>
        <p:txBody>
          <a:bodyPr wrap="square" lIns="0" tIns="0" rIns="0" bIns="0" rtlCol="0"/>
          <a:lstStyle/>
          <a:p>
            <a:endParaRPr/>
          </a:p>
        </p:txBody>
      </p:sp>
      <p:sp>
        <p:nvSpPr>
          <p:cNvPr id="10" name="object 10"/>
          <p:cNvSpPr/>
          <p:nvPr/>
        </p:nvSpPr>
        <p:spPr>
          <a:xfrm>
            <a:off x="7883652" y="3642359"/>
            <a:ext cx="786383" cy="137160"/>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7883652" y="3642359"/>
            <a:ext cx="786765" cy="137160"/>
          </a:xfrm>
          <a:custGeom>
            <a:avLst/>
            <a:gdLst/>
            <a:ahLst/>
            <a:cxnLst/>
            <a:rect l="l" t="t" r="r" b="b"/>
            <a:pathLst>
              <a:path w="786765" h="137160">
                <a:moveTo>
                  <a:pt x="0" y="137160"/>
                </a:moveTo>
                <a:lnTo>
                  <a:pt x="786383" y="137160"/>
                </a:lnTo>
                <a:lnTo>
                  <a:pt x="786383" y="0"/>
                </a:lnTo>
                <a:lnTo>
                  <a:pt x="0" y="0"/>
                </a:lnTo>
                <a:lnTo>
                  <a:pt x="0" y="137160"/>
                </a:lnTo>
                <a:close/>
              </a:path>
            </a:pathLst>
          </a:custGeom>
          <a:ln w="9144">
            <a:solidFill>
              <a:srgbClr val="000000"/>
            </a:solidFill>
          </a:ln>
        </p:spPr>
        <p:txBody>
          <a:bodyPr wrap="square" lIns="0" tIns="0" rIns="0" bIns="0" rtlCol="0"/>
          <a:lstStyle/>
          <a:p>
            <a:endParaRPr/>
          </a:p>
        </p:txBody>
      </p:sp>
      <p:sp>
        <p:nvSpPr>
          <p:cNvPr id="12" name="object 12"/>
          <p:cNvSpPr/>
          <p:nvPr/>
        </p:nvSpPr>
        <p:spPr>
          <a:xfrm>
            <a:off x="7883652" y="3432047"/>
            <a:ext cx="1053083" cy="214883"/>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7883652" y="3432047"/>
            <a:ext cx="1053465" cy="215265"/>
          </a:xfrm>
          <a:custGeom>
            <a:avLst/>
            <a:gdLst/>
            <a:ahLst/>
            <a:cxnLst/>
            <a:rect l="l" t="t" r="r" b="b"/>
            <a:pathLst>
              <a:path w="1053465" h="215264">
                <a:moveTo>
                  <a:pt x="0" y="214883"/>
                </a:moveTo>
                <a:lnTo>
                  <a:pt x="263778" y="0"/>
                </a:lnTo>
                <a:lnTo>
                  <a:pt x="1053083" y="0"/>
                </a:lnTo>
                <a:lnTo>
                  <a:pt x="789304" y="214883"/>
                </a:lnTo>
                <a:lnTo>
                  <a:pt x="0" y="214883"/>
                </a:lnTo>
                <a:close/>
              </a:path>
            </a:pathLst>
          </a:custGeom>
          <a:ln w="9144">
            <a:solidFill>
              <a:srgbClr val="000000"/>
            </a:solidFill>
          </a:ln>
        </p:spPr>
        <p:txBody>
          <a:bodyPr wrap="square" lIns="0" tIns="0" rIns="0" bIns="0" rtlCol="0"/>
          <a:lstStyle/>
          <a:p>
            <a:endParaRPr/>
          </a:p>
        </p:txBody>
      </p:sp>
      <p:sp>
        <p:nvSpPr>
          <p:cNvPr id="14" name="object 14"/>
          <p:cNvSpPr/>
          <p:nvPr/>
        </p:nvSpPr>
        <p:spPr>
          <a:xfrm>
            <a:off x="8668511" y="3427476"/>
            <a:ext cx="268605" cy="355600"/>
          </a:xfrm>
          <a:custGeom>
            <a:avLst/>
            <a:gdLst/>
            <a:ahLst/>
            <a:cxnLst/>
            <a:rect l="l" t="t" r="r" b="b"/>
            <a:pathLst>
              <a:path w="268604" h="355600">
                <a:moveTo>
                  <a:pt x="268224" y="0"/>
                </a:moveTo>
                <a:lnTo>
                  <a:pt x="0" y="218821"/>
                </a:lnTo>
                <a:lnTo>
                  <a:pt x="0" y="355092"/>
                </a:lnTo>
                <a:lnTo>
                  <a:pt x="268224" y="122047"/>
                </a:lnTo>
                <a:lnTo>
                  <a:pt x="268224" y="0"/>
                </a:lnTo>
                <a:close/>
              </a:path>
            </a:pathLst>
          </a:custGeom>
          <a:solidFill>
            <a:srgbClr val="BADFE2"/>
          </a:solidFill>
        </p:spPr>
        <p:txBody>
          <a:bodyPr wrap="square" lIns="0" tIns="0" rIns="0" bIns="0" rtlCol="0"/>
          <a:lstStyle/>
          <a:p>
            <a:endParaRPr/>
          </a:p>
        </p:txBody>
      </p:sp>
      <p:sp>
        <p:nvSpPr>
          <p:cNvPr id="15" name="object 15"/>
          <p:cNvSpPr/>
          <p:nvPr/>
        </p:nvSpPr>
        <p:spPr>
          <a:xfrm>
            <a:off x="8668511" y="3427476"/>
            <a:ext cx="268605" cy="355600"/>
          </a:xfrm>
          <a:custGeom>
            <a:avLst/>
            <a:gdLst/>
            <a:ahLst/>
            <a:cxnLst/>
            <a:rect l="l" t="t" r="r" b="b"/>
            <a:pathLst>
              <a:path w="268604" h="355600">
                <a:moveTo>
                  <a:pt x="0" y="218821"/>
                </a:moveTo>
                <a:lnTo>
                  <a:pt x="0" y="355092"/>
                </a:lnTo>
                <a:lnTo>
                  <a:pt x="268224" y="122047"/>
                </a:lnTo>
                <a:lnTo>
                  <a:pt x="268224" y="0"/>
                </a:lnTo>
                <a:lnTo>
                  <a:pt x="0" y="218821"/>
                </a:lnTo>
                <a:close/>
              </a:path>
            </a:pathLst>
          </a:custGeom>
          <a:ln w="6096">
            <a:solidFill>
              <a:srgbClr val="000000"/>
            </a:solidFill>
          </a:ln>
        </p:spPr>
        <p:txBody>
          <a:bodyPr wrap="square" lIns="0" tIns="0" rIns="0" bIns="0" rtlCol="0"/>
          <a:lstStyle/>
          <a:p>
            <a:endParaRPr/>
          </a:p>
        </p:txBody>
      </p:sp>
      <p:sp>
        <p:nvSpPr>
          <p:cNvPr id="16" name="object 16"/>
          <p:cNvSpPr/>
          <p:nvPr/>
        </p:nvSpPr>
        <p:spPr>
          <a:xfrm>
            <a:off x="7988045" y="3475482"/>
            <a:ext cx="803275" cy="128270"/>
          </a:xfrm>
          <a:custGeom>
            <a:avLst/>
            <a:gdLst/>
            <a:ahLst/>
            <a:cxnLst/>
            <a:rect l="l" t="t" r="r" b="b"/>
            <a:pathLst>
              <a:path w="803275" h="128270">
                <a:moveTo>
                  <a:pt x="0" y="128015"/>
                </a:moveTo>
                <a:lnTo>
                  <a:pt x="106172" y="125983"/>
                </a:lnTo>
                <a:lnTo>
                  <a:pt x="628142" y="0"/>
                </a:lnTo>
                <a:lnTo>
                  <a:pt x="803148" y="0"/>
                </a:lnTo>
              </a:path>
            </a:pathLst>
          </a:custGeom>
          <a:ln w="19811">
            <a:solidFill>
              <a:srgbClr val="000000"/>
            </a:solidFill>
          </a:ln>
        </p:spPr>
        <p:txBody>
          <a:bodyPr wrap="square" lIns="0" tIns="0" rIns="0" bIns="0" rtlCol="0"/>
          <a:lstStyle/>
          <a:p>
            <a:endParaRPr/>
          </a:p>
        </p:txBody>
      </p:sp>
      <p:sp>
        <p:nvSpPr>
          <p:cNvPr id="17" name="object 17"/>
          <p:cNvSpPr/>
          <p:nvPr/>
        </p:nvSpPr>
        <p:spPr>
          <a:xfrm>
            <a:off x="8175497" y="3469385"/>
            <a:ext cx="464820" cy="147955"/>
          </a:xfrm>
          <a:custGeom>
            <a:avLst/>
            <a:gdLst/>
            <a:ahLst/>
            <a:cxnLst/>
            <a:rect l="l" t="t" r="r" b="b"/>
            <a:pathLst>
              <a:path w="464820" h="147954">
                <a:moveTo>
                  <a:pt x="0" y="0"/>
                </a:moveTo>
                <a:lnTo>
                  <a:pt x="106299" y="1650"/>
                </a:lnTo>
                <a:lnTo>
                  <a:pt x="309372" y="147827"/>
                </a:lnTo>
                <a:lnTo>
                  <a:pt x="464820" y="147827"/>
                </a:lnTo>
              </a:path>
            </a:pathLst>
          </a:custGeom>
          <a:ln w="19812">
            <a:solidFill>
              <a:srgbClr val="000000"/>
            </a:solidFill>
          </a:ln>
        </p:spPr>
        <p:txBody>
          <a:bodyPr wrap="square" lIns="0" tIns="0" rIns="0" bIns="0" rtlCol="0"/>
          <a:lstStyle/>
          <a:p>
            <a:endParaRPr/>
          </a:p>
        </p:txBody>
      </p:sp>
      <p:sp>
        <p:nvSpPr>
          <p:cNvPr id="18" name="object 18"/>
          <p:cNvSpPr txBox="1"/>
          <p:nvPr/>
        </p:nvSpPr>
        <p:spPr>
          <a:xfrm>
            <a:off x="5836158" y="3777742"/>
            <a:ext cx="2244090" cy="299720"/>
          </a:xfrm>
          <a:prstGeom prst="rect">
            <a:avLst/>
          </a:prstGeom>
        </p:spPr>
        <p:txBody>
          <a:bodyPr vert="horz" wrap="square" lIns="0" tIns="12700" rIns="0" bIns="0" rtlCol="0">
            <a:spAutoFit/>
          </a:bodyPr>
          <a:lstStyle/>
          <a:p>
            <a:pPr marL="12700">
              <a:lnSpc>
                <a:spcPct val="100000"/>
              </a:lnSpc>
              <a:spcBef>
                <a:spcPts val="100"/>
              </a:spcBef>
            </a:pPr>
            <a:r>
              <a:rPr sz="1800" i="1" spc="-125" dirty="0">
                <a:latin typeface="Trebuchet MS"/>
                <a:cs typeface="Trebuchet MS"/>
              </a:rPr>
              <a:t>R: </a:t>
            </a:r>
            <a:r>
              <a:rPr sz="1800" spc="-35" dirty="0">
                <a:latin typeface="Arial"/>
                <a:cs typeface="Arial"/>
              </a:rPr>
              <a:t>link </a:t>
            </a:r>
            <a:r>
              <a:rPr sz="1800" spc="-70" dirty="0">
                <a:latin typeface="Arial"/>
                <a:cs typeface="Arial"/>
              </a:rPr>
              <a:t>transmission</a:t>
            </a:r>
            <a:r>
              <a:rPr sz="1800" spc="-220" dirty="0">
                <a:latin typeface="Arial"/>
                <a:cs typeface="Arial"/>
              </a:rPr>
              <a:t> </a:t>
            </a:r>
            <a:r>
              <a:rPr sz="1800" spc="-50" dirty="0">
                <a:latin typeface="Arial"/>
                <a:cs typeface="Arial"/>
              </a:rPr>
              <a:t>rate</a:t>
            </a:r>
            <a:endParaRPr sz="1800">
              <a:latin typeface="Arial"/>
              <a:cs typeface="Arial"/>
            </a:endParaRPr>
          </a:p>
        </p:txBody>
      </p:sp>
      <p:sp>
        <p:nvSpPr>
          <p:cNvPr id="19" name="object 19"/>
          <p:cNvSpPr/>
          <p:nvPr/>
        </p:nvSpPr>
        <p:spPr>
          <a:xfrm>
            <a:off x="5033771" y="2810255"/>
            <a:ext cx="317500" cy="565785"/>
          </a:xfrm>
          <a:custGeom>
            <a:avLst/>
            <a:gdLst/>
            <a:ahLst/>
            <a:cxnLst/>
            <a:rect l="l" t="t" r="r" b="b"/>
            <a:pathLst>
              <a:path w="317500" h="565785">
                <a:moveTo>
                  <a:pt x="0" y="0"/>
                </a:moveTo>
                <a:lnTo>
                  <a:pt x="0" y="314833"/>
                </a:lnTo>
                <a:lnTo>
                  <a:pt x="316991" y="565404"/>
                </a:lnTo>
                <a:lnTo>
                  <a:pt x="315467" y="196469"/>
                </a:lnTo>
                <a:lnTo>
                  <a:pt x="0" y="0"/>
                </a:lnTo>
                <a:close/>
              </a:path>
            </a:pathLst>
          </a:custGeom>
          <a:solidFill>
            <a:srgbClr val="006FC0"/>
          </a:solidFill>
        </p:spPr>
        <p:txBody>
          <a:bodyPr wrap="square" lIns="0" tIns="0" rIns="0" bIns="0" rtlCol="0"/>
          <a:lstStyle/>
          <a:p>
            <a:endParaRPr/>
          </a:p>
        </p:txBody>
      </p:sp>
      <p:sp>
        <p:nvSpPr>
          <p:cNvPr id="20" name="object 20"/>
          <p:cNvSpPr/>
          <p:nvPr/>
        </p:nvSpPr>
        <p:spPr>
          <a:xfrm>
            <a:off x="5033771" y="2813304"/>
            <a:ext cx="408940" cy="203200"/>
          </a:xfrm>
          <a:custGeom>
            <a:avLst/>
            <a:gdLst/>
            <a:ahLst/>
            <a:cxnLst/>
            <a:rect l="l" t="t" r="r" b="b"/>
            <a:pathLst>
              <a:path w="408939" h="203200">
                <a:moveTo>
                  <a:pt x="407246" y="201961"/>
                </a:moveTo>
                <a:lnTo>
                  <a:pt x="355457" y="201961"/>
                </a:lnTo>
                <a:lnTo>
                  <a:pt x="372806" y="201993"/>
                </a:lnTo>
                <a:lnTo>
                  <a:pt x="408431" y="202692"/>
                </a:lnTo>
                <a:lnTo>
                  <a:pt x="407246" y="201961"/>
                </a:lnTo>
                <a:close/>
              </a:path>
              <a:path w="408939" h="203200">
                <a:moveTo>
                  <a:pt x="0" y="0"/>
                </a:moveTo>
                <a:lnTo>
                  <a:pt x="314960" y="201422"/>
                </a:lnTo>
                <a:lnTo>
                  <a:pt x="341227" y="201977"/>
                </a:lnTo>
                <a:lnTo>
                  <a:pt x="407246" y="201961"/>
                </a:lnTo>
                <a:lnTo>
                  <a:pt x="80672" y="769"/>
                </a:lnTo>
                <a:lnTo>
                  <a:pt x="41231" y="769"/>
                </a:lnTo>
                <a:lnTo>
                  <a:pt x="0" y="0"/>
                </a:lnTo>
                <a:close/>
              </a:path>
              <a:path w="408939" h="203200">
                <a:moveTo>
                  <a:pt x="79628" y="126"/>
                </a:moveTo>
                <a:lnTo>
                  <a:pt x="66829" y="357"/>
                </a:lnTo>
                <a:lnTo>
                  <a:pt x="58769" y="730"/>
                </a:lnTo>
                <a:lnTo>
                  <a:pt x="41231" y="769"/>
                </a:lnTo>
                <a:lnTo>
                  <a:pt x="80672" y="769"/>
                </a:lnTo>
                <a:lnTo>
                  <a:pt x="79628" y="126"/>
                </a:lnTo>
                <a:close/>
              </a:path>
            </a:pathLst>
          </a:custGeom>
          <a:solidFill>
            <a:srgbClr val="0099CC"/>
          </a:solidFill>
        </p:spPr>
        <p:txBody>
          <a:bodyPr wrap="square" lIns="0" tIns="0" rIns="0" bIns="0" rtlCol="0"/>
          <a:lstStyle/>
          <a:p>
            <a:endParaRPr/>
          </a:p>
        </p:txBody>
      </p:sp>
      <p:sp>
        <p:nvSpPr>
          <p:cNvPr id="21" name="object 21"/>
          <p:cNvSpPr/>
          <p:nvPr/>
        </p:nvSpPr>
        <p:spPr>
          <a:xfrm>
            <a:off x="5346191" y="3012948"/>
            <a:ext cx="97790" cy="361315"/>
          </a:xfrm>
          <a:custGeom>
            <a:avLst/>
            <a:gdLst/>
            <a:ahLst/>
            <a:cxnLst/>
            <a:rect l="l" t="t" r="r" b="b"/>
            <a:pathLst>
              <a:path w="97789" h="361314">
                <a:moveTo>
                  <a:pt x="0" y="361188"/>
                </a:moveTo>
                <a:lnTo>
                  <a:pt x="97536" y="361188"/>
                </a:lnTo>
                <a:lnTo>
                  <a:pt x="97536" y="0"/>
                </a:lnTo>
                <a:lnTo>
                  <a:pt x="0" y="0"/>
                </a:lnTo>
                <a:lnTo>
                  <a:pt x="0" y="361188"/>
                </a:lnTo>
                <a:close/>
              </a:path>
            </a:pathLst>
          </a:custGeom>
          <a:solidFill>
            <a:srgbClr val="33CCCC"/>
          </a:solidFill>
        </p:spPr>
        <p:txBody>
          <a:bodyPr wrap="square" lIns="0" tIns="0" rIns="0" bIns="0" rtlCol="0"/>
          <a:lstStyle/>
          <a:p>
            <a:endParaRPr/>
          </a:p>
        </p:txBody>
      </p:sp>
      <p:sp>
        <p:nvSpPr>
          <p:cNvPr id="22" name="object 22"/>
          <p:cNvSpPr txBox="1"/>
          <p:nvPr/>
        </p:nvSpPr>
        <p:spPr>
          <a:xfrm>
            <a:off x="4870830" y="4003294"/>
            <a:ext cx="474980" cy="330835"/>
          </a:xfrm>
          <a:prstGeom prst="rect">
            <a:avLst/>
          </a:prstGeom>
        </p:spPr>
        <p:txBody>
          <a:bodyPr vert="horz" wrap="square" lIns="0" tIns="12700" rIns="0" bIns="0" rtlCol="0">
            <a:spAutoFit/>
          </a:bodyPr>
          <a:lstStyle/>
          <a:p>
            <a:pPr marL="12700">
              <a:lnSpc>
                <a:spcPct val="100000"/>
              </a:lnSpc>
              <a:spcBef>
                <a:spcPts val="100"/>
              </a:spcBef>
            </a:pPr>
            <a:r>
              <a:rPr sz="2000" spc="-120" dirty="0">
                <a:latin typeface="Arial"/>
                <a:cs typeface="Arial"/>
              </a:rPr>
              <a:t>ho</a:t>
            </a:r>
            <a:r>
              <a:rPr sz="2000" spc="-130" dirty="0">
                <a:latin typeface="Arial"/>
                <a:cs typeface="Arial"/>
              </a:rPr>
              <a:t>s</a:t>
            </a:r>
            <a:r>
              <a:rPr sz="2000" spc="114" dirty="0">
                <a:latin typeface="Arial"/>
                <a:cs typeface="Arial"/>
              </a:rPr>
              <a:t>t</a:t>
            </a:r>
            <a:endParaRPr sz="2000">
              <a:latin typeface="Arial"/>
              <a:cs typeface="Arial"/>
            </a:endParaRPr>
          </a:p>
        </p:txBody>
      </p:sp>
      <p:sp>
        <p:nvSpPr>
          <p:cNvPr id="23" name="object 23"/>
          <p:cNvSpPr/>
          <p:nvPr/>
        </p:nvSpPr>
        <p:spPr>
          <a:xfrm>
            <a:off x="4559808" y="3550920"/>
            <a:ext cx="1295400" cy="490727"/>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4630546" y="3368421"/>
            <a:ext cx="1202181" cy="651382"/>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4853940" y="1918722"/>
            <a:ext cx="1019878" cy="874272"/>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4684521" y="2320670"/>
            <a:ext cx="1438655" cy="608456"/>
          </a:xfrm>
          <a:prstGeom prst="rect">
            <a:avLst/>
          </a:prstGeom>
          <a:blipFill>
            <a:blip r:embed="rId7" cstate="print"/>
            <a:stretch>
              <a:fillRect/>
            </a:stretch>
          </a:blipFill>
        </p:spPr>
        <p:txBody>
          <a:bodyPr wrap="square" lIns="0" tIns="0" rIns="0" bIns="0" rtlCol="0"/>
          <a:lstStyle/>
          <a:p>
            <a:endParaRPr/>
          </a:p>
        </p:txBody>
      </p:sp>
      <p:sp>
        <p:nvSpPr>
          <p:cNvPr id="27" name="object 27"/>
          <p:cNvSpPr txBox="1"/>
          <p:nvPr/>
        </p:nvSpPr>
        <p:spPr>
          <a:xfrm>
            <a:off x="5527928" y="3363214"/>
            <a:ext cx="128270" cy="269240"/>
          </a:xfrm>
          <a:prstGeom prst="rect">
            <a:avLst/>
          </a:prstGeom>
        </p:spPr>
        <p:txBody>
          <a:bodyPr vert="horz" wrap="square" lIns="0" tIns="12065" rIns="0" bIns="0" rtlCol="0">
            <a:spAutoFit/>
          </a:bodyPr>
          <a:lstStyle/>
          <a:p>
            <a:pPr marL="12700">
              <a:lnSpc>
                <a:spcPct val="100000"/>
              </a:lnSpc>
              <a:spcBef>
                <a:spcPts val="95"/>
              </a:spcBef>
            </a:pPr>
            <a:r>
              <a:rPr sz="1600" spc="-85" dirty="0">
                <a:latin typeface="Arial"/>
                <a:cs typeface="Arial"/>
              </a:rPr>
              <a:t>1</a:t>
            </a:r>
            <a:endParaRPr sz="1600">
              <a:latin typeface="Arial"/>
              <a:cs typeface="Arial"/>
            </a:endParaRPr>
          </a:p>
        </p:txBody>
      </p:sp>
      <p:sp>
        <p:nvSpPr>
          <p:cNvPr id="28" name="object 28"/>
          <p:cNvSpPr txBox="1"/>
          <p:nvPr/>
        </p:nvSpPr>
        <p:spPr>
          <a:xfrm>
            <a:off x="5286883" y="3371215"/>
            <a:ext cx="128270" cy="269240"/>
          </a:xfrm>
          <a:prstGeom prst="rect">
            <a:avLst/>
          </a:prstGeom>
        </p:spPr>
        <p:txBody>
          <a:bodyPr vert="horz" wrap="square" lIns="0" tIns="12065" rIns="0" bIns="0" rtlCol="0">
            <a:spAutoFit/>
          </a:bodyPr>
          <a:lstStyle/>
          <a:p>
            <a:pPr marL="12700">
              <a:lnSpc>
                <a:spcPct val="100000"/>
              </a:lnSpc>
              <a:spcBef>
                <a:spcPts val="95"/>
              </a:spcBef>
            </a:pPr>
            <a:r>
              <a:rPr sz="1600" spc="-85" dirty="0">
                <a:latin typeface="Arial"/>
                <a:cs typeface="Arial"/>
              </a:rPr>
              <a:t>2</a:t>
            </a:r>
            <a:endParaRPr sz="1600">
              <a:latin typeface="Arial"/>
              <a:cs typeface="Arial"/>
            </a:endParaRPr>
          </a:p>
        </p:txBody>
      </p:sp>
      <p:sp>
        <p:nvSpPr>
          <p:cNvPr id="29" name="object 29"/>
          <p:cNvSpPr/>
          <p:nvPr/>
        </p:nvSpPr>
        <p:spPr>
          <a:xfrm>
            <a:off x="5698235" y="2363723"/>
            <a:ext cx="1225550" cy="565150"/>
          </a:xfrm>
          <a:custGeom>
            <a:avLst/>
            <a:gdLst/>
            <a:ahLst/>
            <a:cxnLst/>
            <a:rect l="l" t="t" r="r" b="b"/>
            <a:pathLst>
              <a:path w="1225550" h="565150">
                <a:moveTo>
                  <a:pt x="0" y="565150"/>
                </a:moveTo>
                <a:lnTo>
                  <a:pt x="1225549" y="0"/>
                </a:lnTo>
              </a:path>
            </a:pathLst>
          </a:custGeom>
          <a:ln w="9144">
            <a:solidFill>
              <a:srgbClr val="000000"/>
            </a:solidFill>
          </a:ln>
        </p:spPr>
        <p:txBody>
          <a:bodyPr wrap="square" lIns="0" tIns="0" rIns="0" bIns="0" rtlCol="0"/>
          <a:lstStyle/>
          <a:p>
            <a:endParaRPr/>
          </a:p>
        </p:txBody>
      </p:sp>
      <p:sp>
        <p:nvSpPr>
          <p:cNvPr id="30" name="object 30"/>
          <p:cNvSpPr txBox="1"/>
          <p:nvPr/>
        </p:nvSpPr>
        <p:spPr>
          <a:xfrm>
            <a:off x="6941311" y="2032761"/>
            <a:ext cx="1193165" cy="57404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two</a:t>
            </a:r>
            <a:r>
              <a:rPr sz="1800" spc="-170" dirty="0">
                <a:latin typeface="Arial"/>
                <a:cs typeface="Arial"/>
              </a:rPr>
              <a:t> </a:t>
            </a:r>
            <a:r>
              <a:rPr sz="1800" spc="-95" dirty="0">
                <a:latin typeface="Arial"/>
                <a:cs typeface="Arial"/>
              </a:rPr>
              <a:t>packets,</a:t>
            </a:r>
            <a:endParaRPr sz="1800">
              <a:latin typeface="Arial"/>
              <a:cs typeface="Arial"/>
            </a:endParaRPr>
          </a:p>
          <a:p>
            <a:pPr marL="12700">
              <a:lnSpc>
                <a:spcPct val="100000"/>
              </a:lnSpc>
            </a:pPr>
            <a:r>
              <a:rPr sz="1800" i="1" spc="-155" dirty="0">
                <a:latin typeface="Trebuchet MS"/>
                <a:cs typeface="Trebuchet MS"/>
              </a:rPr>
              <a:t>L </a:t>
            </a:r>
            <a:r>
              <a:rPr sz="1800" spc="-40" dirty="0">
                <a:latin typeface="Arial"/>
                <a:cs typeface="Arial"/>
              </a:rPr>
              <a:t>bits</a:t>
            </a:r>
            <a:r>
              <a:rPr sz="1800" spc="-100" dirty="0">
                <a:latin typeface="Arial"/>
                <a:cs typeface="Arial"/>
              </a:rPr>
              <a:t> </a:t>
            </a:r>
            <a:r>
              <a:rPr sz="1800" spc="-110" dirty="0">
                <a:latin typeface="Arial"/>
                <a:cs typeface="Arial"/>
              </a:rPr>
              <a:t>each</a:t>
            </a:r>
            <a:endParaRPr sz="1800">
              <a:latin typeface="Arial"/>
              <a:cs typeface="Aria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152400"/>
            <a:ext cx="9144000" cy="627736"/>
          </a:xfrm>
          <a:prstGeom prst="rect">
            <a:avLst/>
          </a:prstGeom>
        </p:spPr>
        <p:txBody>
          <a:bodyPr vert="horz" wrap="square" lIns="0" tIns="12065" rIns="0" bIns="0" rtlCol="0">
            <a:spAutoFit/>
          </a:bodyPr>
          <a:lstStyle/>
          <a:p>
            <a:pPr marL="12700">
              <a:lnSpc>
                <a:spcPct val="100000"/>
              </a:lnSpc>
              <a:spcBef>
                <a:spcPts val="95"/>
              </a:spcBef>
            </a:pPr>
            <a:r>
              <a:rPr sz="4000" spc="-265" dirty="0" smtClean="0">
                <a:latin typeface="Times New Roman" panose="02020603050405020304" pitchFamily="18" charset="0"/>
                <a:cs typeface="Times New Roman" panose="02020603050405020304" pitchFamily="18" charset="0"/>
              </a:rPr>
              <a:t>Physical</a:t>
            </a:r>
            <a:r>
              <a:rPr sz="4000" spc="-270" dirty="0" smtClean="0">
                <a:latin typeface="Times New Roman" panose="02020603050405020304" pitchFamily="18" charset="0"/>
                <a:cs typeface="Times New Roman" panose="02020603050405020304" pitchFamily="18" charset="0"/>
              </a:rPr>
              <a:t> </a:t>
            </a:r>
            <a:r>
              <a:rPr sz="4000" spc="-160" dirty="0">
                <a:latin typeface="Times New Roman" panose="02020603050405020304" pitchFamily="18" charset="0"/>
                <a:cs typeface="Times New Roman" panose="02020603050405020304" pitchFamily="18" charset="0"/>
              </a:rPr>
              <a:t>media</a:t>
            </a:r>
            <a:endParaRPr sz="40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0" y="1066800"/>
            <a:ext cx="9144000" cy="6773008"/>
          </a:xfrm>
          <a:prstGeom prst="rect">
            <a:avLst/>
          </a:prstGeom>
        </p:spPr>
        <p:txBody>
          <a:bodyPr vert="horz" wrap="square" lIns="0" tIns="85725" rIns="0" bIns="0" rtlCol="0">
            <a:spAutoFit/>
          </a:bodyPr>
          <a:lstStyle/>
          <a:p>
            <a:pPr marL="355600" indent="-342900">
              <a:lnSpc>
                <a:spcPct val="100000"/>
              </a:lnSpc>
              <a:spcBef>
                <a:spcPts val="575"/>
              </a:spcBef>
              <a:buSzPct val="75000"/>
              <a:buChar char="•"/>
              <a:tabLst>
                <a:tab pos="355600" algn="l"/>
                <a:tab pos="356235" algn="l"/>
              </a:tabLst>
            </a:pPr>
            <a:r>
              <a:rPr lang="en-IN" sz="2800" spc="-125" dirty="0" smtClean="0">
                <a:latin typeface="Times New Roman" panose="02020603050405020304" pitchFamily="18" charset="0"/>
                <a:cs typeface="Times New Roman" panose="02020603050405020304" pitchFamily="18" charset="0"/>
              </a:rPr>
              <a:t>For each </a:t>
            </a:r>
            <a:r>
              <a:rPr lang="en-IN" sz="2800" spc="-40" dirty="0" smtClean="0">
                <a:latin typeface="Times New Roman" panose="02020603050405020304" pitchFamily="18" charset="0"/>
                <a:cs typeface="Times New Roman" panose="02020603050405020304" pitchFamily="18" charset="0"/>
              </a:rPr>
              <a:t>transmitter-receiver pair, the bit is sent by propagating electromagnetic waves/optical pulses across the </a:t>
            </a:r>
            <a:r>
              <a:rPr lang="en-IN" sz="2800" b="1" spc="-40" dirty="0" smtClean="0">
                <a:latin typeface="Times New Roman" panose="02020603050405020304" pitchFamily="18" charset="0"/>
                <a:cs typeface="Times New Roman" panose="02020603050405020304" pitchFamily="18" charset="0"/>
              </a:rPr>
              <a:t>physical medium.</a:t>
            </a:r>
          </a:p>
          <a:p>
            <a:pPr marL="355600" indent="-342900">
              <a:lnSpc>
                <a:spcPct val="100000"/>
              </a:lnSpc>
              <a:spcBef>
                <a:spcPts val="575"/>
              </a:spcBef>
              <a:buSzPct val="75000"/>
              <a:buChar char="•"/>
              <a:tabLst>
                <a:tab pos="355600" algn="l"/>
                <a:tab pos="356235" algn="l"/>
              </a:tabLst>
            </a:pPr>
            <a:r>
              <a:rPr lang="en-IN" sz="2800" b="1" dirty="0">
                <a:latin typeface="Times New Roman" panose="02020603050405020304" pitchFamily="18" charset="0"/>
                <a:cs typeface="Times New Roman" panose="02020603050405020304" pitchFamily="18" charset="0"/>
              </a:rPr>
              <a:t>Examples  </a:t>
            </a:r>
            <a:r>
              <a:rPr lang="en-IN" sz="2800" b="1" dirty="0" smtClean="0">
                <a:latin typeface="Times New Roman" panose="02020603050405020304" pitchFamily="18" charset="0"/>
                <a:cs typeface="Times New Roman" panose="02020603050405020304" pitchFamily="18" charset="0"/>
              </a:rPr>
              <a:t>--</a:t>
            </a:r>
            <a:r>
              <a:rPr lang="en-IN" sz="2800" dirty="0" smtClean="0">
                <a:latin typeface="Times New Roman" panose="02020603050405020304" pitchFamily="18" charset="0"/>
                <a:cs typeface="Times New Roman" panose="02020603050405020304" pitchFamily="18" charset="0"/>
              </a:rPr>
              <a:t>Twisted-pair </a:t>
            </a:r>
            <a:r>
              <a:rPr lang="en-IN" sz="2800" dirty="0">
                <a:latin typeface="Times New Roman" panose="02020603050405020304" pitchFamily="18" charset="0"/>
                <a:cs typeface="Times New Roman" panose="02020603050405020304" pitchFamily="18" charset="0"/>
              </a:rPr>
              <a:t>copper wire, coaxial cable, multimode </a:t>
            </a:r>
            <a:r>
              <a:rPr lang="en-IN" sz="2800" dirty="0" err="1">
                <a:latin typeface="Times New Roman" panose="02020603050405020304" pitchFamily="18" charset="0"/>
                <a:cs typeface="Times New Roman" panose="02020603050405020304" pitchFamily="18" charset="0"/>
              </a:rPr>
              <a:t>fiber</a:t>
            </a:r>
            <a:r>
              <a:rPr lang="en-IN" sz="2800" dirty="0">
                <a:latin typeface="Times New Roman" panose="02020603050405020304" pitchFamily="18" charset="0"/>
                <a:cs typeface="Times New Roman" panose="02020603050405020304" pitchFamily="18" charset="0"/>
              </a:rPr>
              <a:t> optic cable, terrestrial radio spectrum and satellite radio spectrum</a:t>
            </a:r>
            <a:r>
              <a:rPr lang="en-IN" sz="2800" dirty="0" smtClean="0">
                <a:latin typeface="Times New Roman" panose="02020603050405020304" pitchFamily="18" charset="0"/>
                <a:cs typeface="Times New Roman" panose="02020603050405020304" pitchFamily="18" charset="0"/>
              </a:rPr>
              <a:t>.</a:t>
            </a:r>
          </a:p>
          <a:p>
            <a:pPr marL="355600" indent="-342900">
              <a:lnSpc>
                <a:spcPct val="100000"/>
              </a:lnSpc>
              <a:spcBef>
                <a:spcPts val="575"/>
              </a:spcBef>
              <a:buSzPct val="75000"/>
              <a:buChar char="•"/>
              <a:tabLst>
                <a:tab pos="355600" algn="l"/>
                <a:tab pos="356235" algn="l"/>
              </a:tabLst>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Physical media</a:t>
            </a:r>
            <a:r>
              <a:rPr lang="en-US" sz="2800" dirty="0">
                <a:latin typeface="Times New Roman" panose="02020603050405020304" pitchFamily="18" charset="0"/>
                <a:cs typeface="Times New Roman" panose="02020603050405020304" pitchFamily="18" charset="0"/>
              </a:rPr>
              <a:t> fall into two categories: </a:t>
            </a:r>
            <a:r>
              <a:rPr lang="en-US" sz="2800" b="1" dirty="0">
                <a:latin typeface="Times New Roman" panose="02020603050405020304" pitchFamily="18" charset="0"/>
                <a:cs typeface="Times New Roman" panose="02020603050405020304" pitchFamily="18" charset="0"/>
              </a:rPr>
              <a:t>guided media and </a:t>
            </a:r>
            <a:r>
              <a:rPr lang="en-US" sz="2800" b="1" dirty="0" smtClean="0">
                <a:latin typeface="Times New Roman" panose="02020603050405020304" pitchFamily="18" charset="0"/>
                <a:cs typeface="Times New Roman" panose="02020603050405020304" pitchFamily="18" charset="0"/>
              </a:rPr>
              <a:t>unguided media</a:t>
            </a:r>
            <a:r>
              <a:rPr lang="en-US" sz="2800" b="1" dirty="0">
                <a:latin typeface="Times New Roman" panose="02020603050405020304" pitchFamily="18" charset="0"/>
                <a:cs typeface="Times New Roman" panose="02020603050405020304" pitchFamily="18" charset="0"/>
              </a:rPr>
              <a:t>.</a:t>
            </a:r>
            <a:endParaRPr lang="en-IN" sz="2800" b="1" spc="-140" dirty="0">
              <a:solidFill>
                <a:srgbClr val="CC0000"/>
              </a:solidFill>
              <a:latin typeface="Times New Roman" panose="02020603050405020304" pitchFamily="18" charset="0"/>
              <a:cs typeface="Times New Roman" panose="02020603050405020304" pitchFamily="18" charset="0"/>
            </a:endParaRPr>
          </a:p>
          <a:p>
            <a:pPr marL="355600" indent="-342900">
              <a:lnSpc>
                <a:spcPct val="100000"/>
              </a:lnSpc>
              <a:spcBef>
                <a:spcPts val="575"/>
              </a:spcBef>
              <a:buSzPct val="75000"/>
              <a:buChar char="•"/>
              <a:tabLst>
                <a:tab pos="355600" algn="l"/>
                <a:tab pos="356235" algn="l"/>
              </a:tabLst>
            </a:pPr>
            <a:r>
              <a:rPr sz="2800" spc="-95" dirty="0" smtClean="0">
                <a:solidFill>
                  <a:srgbClr val="CC0000"/>
                </a:solidFill>
                <a:latin typeface="Times New Roman" panose="02020603050405020304" pitchFamily="18" charset="0"/>
                <a:cs typeface="Times New Roman" panose="02020603050405020304" pitchFamily="18" charset="0"/>
              </a:rPr>
              <a:t>guided</a:t>
            </a:r>
            <a:r>
              <a:rPr sz="2800" spc="-130" dirty="0" smtClean="0">
                <a:solidFill>
                  <a:srgbClr val="CC0000"/>
                </a:solidFill>
                <a:latin typeface="Times New Roman" panose="02020603050405020304" pitchFamily="18" charset="0"/>
                <a:cs typeface="Times New Roman" panose="02020603050405020304" pitchFamily="18" charset="0"/>
              </a:rPr>
              <a:t> </a:t>
            </a:r>
            <a:r>
              <a:rPr sz="2800" spc="-85" dirty="0">
                <a:solidFill>
                  <a:srgbClr val="CC0000"/>
                </a:solidFill>
                <a:latin typeface="Times New Roman" panose="02020603050405020304" pitchFamily="18" charset="0"/>
                <a:cs typeface="Times New Roman" panose="02020603050405020304" pitchFamily="18" charset="0"/>
              </a:rPr>
              <a:t>media:</a:t>
            </a:r>
            <a:endParaRPr sz="2800" dirty="0">
              <a:latin typeface="Times New Roman" panose="02020603050405020304" pitchFamily="18" charset="0"/>
              <a:cs typeface="Times New Roman" panose="02020603050405020304" pitchFamily="18" charset="0"/>
            </a:endParaRPr>
          </a:p>
          <a:p>
            <a:pPr marL="756285" marR="33020" lvl="1" indent="-286385">
              <a:lnSpc>
                <a:spcPct val="100000"/>
              </a:lnSpc>
              <a:spcBef>
                <a:spcPts val="645"/>
              </a:spcBef>
              <a:buChar char="–"/>
              <a:tabLst>
                <a:tab pos="756920" algn="l"/>
              </a:tabLst>
            </a:pPr>
            <a:r>
              <a:rPr sz="2800" spc="-165" dirty="0">
                <a:latin typeface="Times New Roman" panose="02020603050405020304" pitchFamily="18" charset="0"/>
                <a:cs typeface="Times New Roman" panose="02020603050405020304" pitchFamily="18" charset="0"/>
              </a:rPr>
              <a:t>signals </a:t>
            </a:r>
            <a:r>
              <a:rPr sz="2800" spc="-120" dirty="0">
                <a:latin typeface="Times New Roman" panose="02020603050405020304" pitchFamily="18" charset="0"/>
                <a:cs typeface="Times New Roman" panose="02020603050405020304" pitchFamily="18" charset="0"/>
              </a:rPr>
              <a:t>propagate </a:t>
            </a:r>
            <a:r>
              <a:rPr sz="2800" spc="-35" dirty="0">
                <a:latin typeface="Times New Roman" panose="02020603050405020304" pitchFamily="18" charset="0"/>
                <a:cs typeface="Times New Roman" panose="02020603050405020304" pitchFamily="18" charset="0"/>
              </a:rPr>
              <a:t>in </a:t>
            </a:r>
            <a:r>
              <a:rPr sz="2800" spc="-95" dirty="0">
                <a:latin typeface="Times New Roman" panose="02020603050405020304" pitchFamily="18" charset="0"/>
                <a:cs typeface="Times New Roman" panose="02020603050405020304" pitchFamily="18" charset="0"/>
              </a:rPr>
              <a:t>solid </a:t>
            </a:r>
            <a:r>
              <a:rPr sz="2800" spc="-100" dirty="0">
                <a:latin typeface="Times New Roman" panose="02020603050405020304" pitchFamily="18" charset="0"/>
                <a:cs typeface="Times New Roman" panose="02020603050405020304" pitchFamily="18" charset="0"/>
              </a:rPr>
              <a:t>media: </a:t>
            </a:r>
            <a:r>
              <a:rPr sz="2800" spc="-140" dirty="0">
                <a:latin typeface="Times New Roman" panose="02020603050405020304" pitchFamily="18" charset="0"/>
                <a:cs typeface="Times New Roman" panose="02020603050405020304" pitchFamily="18" charset="0"/>
              </a:rPr>
              <a:t>copper,</a:t>
            </a:r>
            <a:r>
              <a:rPr sz="2800" spc="-355"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fiber,  </a:t>
            </a:r>
            <a:r>
              <a:rPr sz="2800" spc="-190" dirty="0">
                <a:latin typeface="Times New Roman" panose="02020603050405020304" pitchFamily="18" charset="0"/>
                <a:cs typeface="Times New Roman" panose="02020603050405020304" pitchFamily="18" charset="0"/>
              </a:rPr>
              <a:t>coax</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605"/>
              </a:spcBef>
              <a:buSzPct val="75000"/>
              <a:buChar char="•"/>
              <a:tabLst>
                <a:tab pos="355600" algn="l"/>
                <a:tab pos="356235" algn="l"/>
              </a:tabLst>
            </a:pPr>
            <a:r>
              <a:rPr sz="2800" spc="-95" dirty="0">
                <a:solidFill>
                  <a:srgbClr val="CC0000"/>
                </a:solidFill>
                <a:latin typeface="Times New Roman" panose="02020603050405020304" pitchFamily="18" charset="0"/>
                <a:cs typeface="Times New Roman" panose="02020603050405020304" pitchFamily="18" charset="0"/>
              </a:rPr>
              <a:t>unguided</a:t>
            </a:r>
            <a:r>
              <a:rPr sz="2800" spc="-135" dirty="0">
                <a:solidFill>
                  <a:srgbClr val="CC0000"/>
                </a:solidFill>
                <a:latin typeface="Times New Roman" panose="02020603050405020304" pitchFamily="18" charset="0"/>
                <a:cs typeface="Times New Roman" panose="02020603050405020304" pitchFamily="18" charset="0"/>
              </a:rPr>
              <a:t> </a:t>
            </a:r>
            <a:r>
              <a:rPr sz="2800" spc="-85" dirty="0">
                <a:solidFill>
                  <a:srgbClr val="CC0000"/>
                </a:solidFill>
                <a:latin typeface="Times New Roman" panose="02020603050405020304" pitchFamily="18" charset="0"/>
                <a:cs typeface="Times New Roman" panose="02020603050405020304" pitchFamily="18" charset="0"/>
              </a:rPr>
              <a:t>media:</a:t>
            </a:r>
            <a:endParaRPr sz="2800" dirty="0">
              <a:latin typeface="Times New Roman" panose="02020603050405020304" pitchFamily="18" charset="0"/>
              <a:cs typeface="Times New Roman" panose="02020603050405020304" pitchFamily="18" charset="0"/>
            </a:endParaRPr>
          </a:p>
          <a:p>
            <a:pPr marL="756285" lvl="1" indent="-286385">
              <a:lnSpc>
                <a:spcPct val="100000"/>
              </a:lnSpc>
              <a:spcBef>
                <a:spcPts val="650"/>
              </a:spcBef>
              <a:buChar char="–"/>
              <a:tabLst>
                <a:tab pos="756920" algn="l"/>
              </a:tabLst>
            </a:pPr>
            <a:r>
              <a:rPr sz="2800" spc="-165" dirty="0">
                <a:latin typeface="Times New Roman" panose="02020603050405020304" pitchFamily="18" charset="0"/>
                <a:cs typeface="Times New Roman" panose="02020603050405020304" pitchFamily="18" charset="0"/>
              </a:rPr>
              <a:t>signals </a:t>
            </a:r>
            <a:r>
              <a:rPr sz="2800" spc="-120" dirty="0">
                <a:latin typeface="Times New Roman" panose="02020603050405020304" pitchFamily="18" charset="0"/>
                <a:cs typeface="Times New Roman" panose="02020603050405020304" pitchFamily="18" charset="0"/>
              </a:rPr>
              <a:t>propagate </a:t>
            </a:r>
            <a:r>
              <a:rPr sz="2800" spc="-100" dirty="0">
                <a:latin typeface="Times New Roman" panose="02020603050405020304" pitchFamily="18" charset="0"/>
                <a:cs typeface="Times New Roman" panose="02020603050405020304" pitchFamily="18" charset="0"/>
              </a:rPr>
              <a:t>freely, </a:t>
            </a:r>
            <a:r>
              <a:rPr sz="2800" spc="-125" dirty="0">
                <a:latin typeface="Times New Roman" panose="02020603050405020304" pitchFamily="18" charset="0"/>
                <a:cs typeface="Times New Roman" panose="02020603050405020304" pitchFamily="18" charset="0"/>
              </a:rPr>
              <a:t>e.g.,</a:t>
            </a:r>
            <a:r>
              <a:rPr sz="2800" spc="-185" dirty="0">
                <a:latin typeface="Times New Roman" panose="02020603050405020304" pitchFamily="18" charset="0"/>
                <a:cs typeface="Times New Roman" panose="02020603050405020304" pitchFamily="18" charset="0"/>
              </a:rPr>
              <a:t> </a:t>
            </a:r>
            <a:r>
              <a:rPr sz="2800" spc="-80" dirty="0" smtClean="0">
                <a:latin typeface="Times New Roman" panose="02020603050405020304" pitchFamily="18" charset="0"/>
                <a:cs typeface="Times New Roman" panose="02020603050405020304" pitchFamily="18" charset="0"/>
              </a:rPr>
              <a:t>radio</a:t>
            </a:r>
            <a:r>
              <a:rPr lang="en-IN" sz="2800" spc="-80" dirty="0" smtClean="0">
                <a:latin typeface="Times New Roman" panose="02020603050405020304" pitchFamily="18" charset="0"/>
                <a:cs typeface="Times New Roman" panose="02020603050405020304" pitchFamily="18" charset="0"/>
              </a:rPr>
              <a:t>,</a:t>
            </a:r>
            <a:r>
              <a:rPr lang="en-IN" dirty="0"/>
              <a:t> digital satellite channel</a:t>
            </a:r>
            <a:endParaRPr lang="en-IN" sz="2800" spc="-80" dirty="0" smtClean="0">
              <a:latin typeface="Times New Roman" panose="02020603050405020304" pitchFamily="18" charset="0"/>
              <a:cs typeface="Times New Roman" panose="02020603050405020304" pitchFamily="18" charset="0"/>
            </a:endParaRPr>
          </a:p>
          <a:p>
            <a:pPr marL="756285" lvl="1" indent="-286385">
              <a:lnSpc>
                <a:spcPct val="100000"/>
              </a:lnSpc>
              <a:spcBef>
                <a:spcPts val="650"/>
              </a:spcBef>
              <a:buChar char="–"/>
              <a:tabLst>
                <a:tab pos="756920" algn="l"/>
              </a:tabLst>
            </a:pPr>
            <a:endParaRPr lang="en-IN" sz="2800" spc="-80" dirty="0">
              <a:latin typeface="Times New Roman" panose="02020603050405020304" pitchFamily="18" charset="0"/>
              <a:cs typeface="Times New Roman" panose="02020603050405020304" pitchFamily="18" charset="0"/>
            </a:endParaRPr>
          </a:p>
          <a:p>
            <a:pPr marL="469900" indent="-457200">
              <a:spcBef>
                <a:spcPts val="650"/>
              </a:spcBef>
              <a:buFont typeface="Arial" panose="020B0604020202020204" pitchFamily="34" charset="0"/>
              <a:buChar char="•"/>
              <a:tabLst>
                <a:tab pos="756920" algn="l"/>
              </a:tabLst>
            </a:pPr>
            <a:r>
              <a:rPr lang="en-US" sz="2800" spc="-175" dirty="0">
                <a:latin typeface="Times New Roman" panose="02020603050405020304" pitchFamily="18" charset="0"/>
                <a:cs typeface="Times New Roman" panose="02020603050405020304" pitchFamily="18" charset="0"/>
              </a:rPr>
              <a:t>Cost </a:t>
            </a:r>
            <a:r>
              <a:rPr lang="en-US" sz="2800" spc="-5" dirty="0">
                <a:latin typeface="Times New Roman" panose="02020603050405020304" pitchFamily="18" charset="0"/>
                <a:cs typeface="Times New Roman" panose="02020603050405020304" pitchFamily="18" charset="0"/>
              </a:rPr>
              <a:t>of </a:t>
            </a:r>
            <a:r>
              <a:rPr lang="en-US" sz="2800" spc="-40" dirty="0">
                <a:latin typeface="Times New Roman" panose="02020603050405020304" pitchFamily="18" charset="0"/>
                <a:cs typeface="Times New Roman" panose="02020603050405020304" pitchFamily="18" charset="0"/>
              </a:rPr>
              <a:t>link </a:t>
            </a:r>
            <a:r>
              <a:rPr lang="en-US" sz="2800" spc="-125" dirty="0">
                <a:latin typeface="Times New Roman" panose="02020603050405020304" pitchFamily="18" charset="0"/>
                <a:cs typeface="Times New Roman" panose="02020603050405020304" pitchFamily="18" charset="0"/>
              </a:rPr>
              <a:t>is </a:t>
            </a:r>
            <a:r>
              <a:rPr lang="en-US" sz="2800" spc="-90" dirty="0">
                <a:latin typeface="Times New Roman" panose="02020603050405020304" pitchFamily="18" charset="0"/>
                <a:cs typeface="Times New Roman" panose="02020603050405020304" pitchFamily="18" charset="0"/>
              </a:rPr>
              <a:t>very </a:t>
            </a:r>
            <a:r>
              <a:rPr lang="en-US" sz="2800" spc="-165" dirty="0">
                <a:latin typeface="Times New Roman" panose="02020603050405020304" pitchFamily="18" charset="0"/>
                <a:cs typeface="Times New Roman" panose="02020603050405020304" pitchFamily="18" charset="0"/>
              </a:rPr>
              <a:t>less </a:t>
            </a:r>
            <a:r>
              <a:rPr lang="en-US" sz="2800" spc="-110" dirty="0">
                <a:latin typeface="Times New Roman" panose="02020603050405020304" pitchFamily="18" charset="0"/>
                <a:cs typeface="Times New Roman" panose="02020603050405020304" pitchFamily="18" charset="0"/>
              </a:rPr>
              <a:t>compared </a:t>
            </a:r>
            <a:r>
              <a:rPr lang="en-US" sz="2800" spc="20" dirty="0">
                <a:latin typeface="Times New Roman" panose="02020603050405020304" pitchFamily="18" charset="0"/>
                <a:cs typeface="Times New Roman" panose="02020603050405020304" pitchFamily="18" charset="0"/>
              </a:rPr>
              <a:t>to</a:t>
            </a:r>
            <a:r>
              <a:rPr lang="en-US" sz="2800" spc="-459" dirty="0">
                <a:latin typeface="Times New Roman" panose="02020603050405020304" pitchFamily="18" charset="0"/>
                <a:cs typeface="Times New Roman" panose="02020603050405020304" pitchFamily="18" charset="0"/>
              </a:rPr>
              <a:t> </a:t>
            </a:r>
            <a:r>
              <a:rPr lang="en-US" sz="2800" spc="-50" dirty="0">
                <a:latin typeface="Times New Roman" panose="02020603050405020304" pitchFamily="18" charset="0"/>
                <a:cs typeface="Times New Roman" panose="02020603050405020304" pitchFamily="18" charset="0"/>
              </a:rPr>
              <a:t>installation </a:t>
            </a:r>
            <a:r>
              <a:rPr lang="en-US" sz="2800" spc="-140" dirty="0">
                <a:latin typeface="Times New Roman" panose="02020603050405020304" pitchFamily="18" charset="0"/>
                <a:cs typeface="Times New Roman" panose="02020603050405020304" pitchFamily="18" charset="0"/>
              </a:rPr>
              <a:t>costs</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0"/>
            <a:ext cx="8610600" cy="690574"/>
          </a:xfrm>
          <a:prstGeom prst="rect">
            <a:avLst/>
          </a:prstGeom>
        </p:spPr>
        <p:txBody>
          <a:bodyPr vert="horz" wrap="square" lIns="0" tIns="13335" rIns="0" bIns="0" rtlCol="0">
            <a:spAutoFit/>
          </a:bodyPr>
          <a:lstStyle/>
          <a:p>
            <a:pPr marL="12700">
              <a:lnSpc>
                <a:spcPct val="100000"/>
              </a:lnSpc>
              <a:spcBef>
                <a:spcPts val="105"/>
              </a:spcBef>
            </a:pPr>
            <a:r>
              <a:rPr lang="en-IN" b="1" spc="-120" dirty="0" smtClean="0">
                <a:latin typeface="Times New Roman" panose="02020603050405020304" pitchFamily="18" charset="0"/>
                <a:cs typeface="Times New Roman" panose="02020603050405020304" pitchFamily="18" charset="0"/>
              </a:rPr>
              <a:t>1.</a:t>
            </a:r>
            <a:r>
              <a:rPr b="1" spc="-120" dirty="0" smtClean="0">
                <a:latin typeface="Times New Roman" panose="02020603050405020304" pitchFamily="18" charset="0"/>
                <a:cs typeface="Times New Roman" panose="02020603050405020304" pitchFamily="18" charset="0"/>
              </a:rPr>
              <a:t> </a:t>
            </a:r>
            <a:r>
              <a:rPr b="1" spc="-210" dirty="0">
                <a:latin typeface="Times New Roman" panose="02020603050405020304" pitchFamily="18" charset="0"/>
                <a:cs typeface="Times New Roman" panose="02020603050405020304" pitchFamily="18" charset="0"/>
              </a:rPr>
              <a:t>Twisted</a:t>
            </a:r>
            <a:r>
              <a:rPr b="1" spc="-365" dirty="0">
                <a:latin typeface="Times New Roman" panose="02020603050405020304" pitchFamily="18" charset="0"/>
                <a:cs typeface="Times New Roman" panose="02020603050405020304" pitchFamily="18" charset="0"/>
              </a:rPr>
              <a:t> </a:t>
            </a:r>
            <a:r>
              <a:rPr b="1" spc="-245" dirty="0" smtClean="0">
                <a:latin typeface="Times New Roman" panose="02020603050405020304" pitchFamily="18" charset="0"/>
                <a:cs typeface="Times New Roman" panose="02020603050405020304" pitchFamily="18" charset="0"/>
              </a:rPr>
              <a:t>Pair</a:t>
            </a:r>
            <a:r>
              <a:rPr lang="en-IN" b="1" spc="-245" dirty="0" smtClean="0">
                <a:latin typeface="Times New Roman" panose="02020603050405020304" pitchFamily="18" charset="0"/>
                <a:cs typeface="Times New Roman" panose="02020603050405020304" pitchFamily="18" charset="0"/>
              </a:rPr>
              <a:t> </a:t>
            </a:r>
            <a:r>
              <a:rPr lang="en-IN" b="1" i="1" dirty="0">
                <a:latin typeface="Times New Roman" panose="02020603050405020304" pitchFamily="18" charset="0"/>
                <a:cs typeface="Times New Roman" panose="02020603050405020304" pitchFamily="18" charset="0"/>
              </a:rPr>
              <a:t>Copper Wire</a:t>
            </a:r>
            <a:endParaRPr b="1" spc="-245" dirty="0">
              <a:latin typeface="Times New Roman" panose="02020603050405020304" pitchFamily="18" charset="0"/>
              <a:cs typeface="Times New Roman" panose="02020603050405020304" pitchFamily="18" charset="0"/>
            </a:endParaRPr>
          </a:p>
        </p:txBody>
      </p:sp>
      <p:sp>
        <p:nvSpPr>
          <p:cNvPr id="3" name="object 3"/>
          <p:cNvSpPr txBox="1"/>
          <p:nvPr/>
        </p:nvSpPr>
        <p:spPr>
          <a:xfrm>
            <a:off x="152400" y="762000"/>
            <a:ext cx="8991600" cy="5965992"/>
          </a:xfrm>
          <a:prstGeom prst="rect">
            <a:avLst/>
          </a:prstGeom>
        </p:spPr>
        <p:txBody>
          <a:bodyPr vert="horz" wrap="square" lIns="0" tIns="12700" rIns="0" bIns="0" rtlCol="0">
            <a:spAutoFit/>
          </a:bodyPr>
          <a:lstStyle/>
          <a:p>
            <a:pPr marL="355600" indent="-342900">
              <a:lnSpc>
                <a:spcPct val="100000"/>
              </a:lnSpc>
              <a:spcBef>
                <a:spcPts val="100"/>
              </a:spcBef>
              <a:buChar char="•"/>
              <a:tabLst>
                <a:tab pos="355600" algn="l"/>
                <a:tab pos="356235" algn="l"/>
              </a:tabLst>
            </a:pPr>
            <a:r>
              <a:rPr sz="3200" spc="-165" dirty="0">
                <a:latin typeface="Times New Roman" panose="02020603050405020304" pitchFamily="18" charset="0"/>
                <a:cs typeface="Times New Roman" panose="02020603050405020304" pitchFamily="18" charset="0"/>
              </a:rPr>
              <a:t>Least </a:t>
            </a:r>
            <a:r>
              <a:rPr sz="3200" spc="-135" dirty="0">
                <a:latin typeface="Times New Roman" panose="02020603050405020304" pitchFamily="18" charset="0"/>
                <a:cs typeface="Times New Roman" panose="02020603050405020304" pitchFamily="18" charset="0"/>
              </a:rPr>
              <a:t>expensive </a:t>
            </a:r>
            <a:r>
              <a:rPr sz="3200" spc="-110" dirty="0">
                <a:latin typeface="Times New Roman" panose="02020603050405020304" pitchFamily="18" charset="0"/>
                <a:cs typeface="Times New Roman" panose="02020603050405020304" pitchFamily="18" charset="0"/>
              </a:rPr>
              <a:t>and </a:t>
            </a:r>
            <a:r>
              <a:rPr sz="3200" b="1" spc="-80" dirty="0">
                <a:latin typeface="Times New Roman" panose="02020603050405020304" pitchFamily="18" charset="0"/>
                <a:cs typeface="Times New Roman" panose="02020603050405020304" pitchFamily="18" charset="0"/>
              </a:rPr>
              <a:t>most </a:t>
            </a:r>
            <a:r>
              <a:rPr sz="3200" b="1" spc="-55" dirty="0">
                <a:latin typeface="Times New Roman" panose="02020603050405020304" pitchFamily="18" charset="0"/>
                <a:cs typeface="Times New Roman" panose="02020603050405020304" pitchFamily="18" charset="0"/>
              </a:rPr>
              <a:t>widely </a:t>
            </a:r>
            <a:r>
              <a:rPr sz="3200" b="1" spc="-140" dirty="0">
                <a:latin typeface="Times New Roman" panose="02020603050405020304" pitchFamily="18" charset="0"/>
                <a:cs typeface="Times New Roman" panose="02020603050405020304" pitchFamily="18" charset="0"/>
              </a:rPr>
              <a:t>used </a:t>
            </a:r>
            <a:r>
              <a:rPr sz="3200" spc="-100" dirty="0">
                <a:latin typeface="Times New Roman" panose="02020603050405020304" pitchFamily="18" charset="0"/>
                <a:cs typeface="Times New Roman" panose="02020603050405020304" pitchFamily="18" charset="0"/>
              </a:rPr>
              <a:t>guided</a:t>
            </a:r>
            <a:r>
              <a:rPr sz="3200" spc="-195" dirty="0">
                <a:latin typeface="Times New Roman" panose="02020603050405020304" pitchFamily="18" charset="0"/>
                <a:cs typeface="Times New Roman" panose="02020603050405020304" pitchFamily="18" charset="0"/>
              </a:rPr>
              <a:t> </a:t>
            </a:r>
            <a:r>
              <a:rPr sz="3200" spc="-95" dirty="0" smtClean="0">
                <a:latin typeface="Times New Roman" panose="02020603050405020304" pitchFamily="18" charset="0"/>
                <a:cs typeface="Times New Roman" panose="02020603050405020304" pitchFamily="18" charset="0"/>
              </a:rPr>
              <a:t>transmission</a:t>
            </a:r>
            <a:r>
              <a:rPr lang="en-IN" sz="3200" spc="-95" dirty="0" smtClean="0">
                <a:latin typeface="Times New Roman" panose="02020603050405020304" pitchFamily="18" charset="0"/>
                <a:cs typeface="Times New Roman" panose="02020603050405020304" pitchFamily="18" charset="0"/>
              </a:rPr>
              <a:t> </a:t>
            </a:r>
            <a:r>
              <a:rPr sz="3200" spc="-75" dirty="0" smtClean="0">
                <a:latin typeface="Times New Roman" panose="02020603050405020304" pitchFamily="18" charset="0"/>
                <a:cs typeface="Times New Roman" panose="02020603050405020304" pitchFamily="18" charset="0"/>
              </a:rPr>
              <a:t>medium </a:t>
            </a:r>
            <a:r>
              <a:rPr sz="3200" spc="-130" dirty="0">
                <a:latin typeface="Times New Roman" panose="02020603050405020304" pitchFamily="18" charset="0"/>
                <a:cs typeface="Times New Roman" panose="02020603050405020304" pitchFamily="18" charset="0"/>
              </a:rPr>
              <a:t>(used </a:t>
            </a:r>
            <a:r>
              <a:rPr sz="3200" spc="-30" dirty="0">
                <a:latin typeface="Times New Roman" panose="02020603050405020304" pitchFamily="18" charset="0"/>
                <a:cs typeface="Times New Roman" panose="02020603050405020304" pitchFamily="18" charset="0"/>
              </a:rPr>
              <a:t>in </a:t>
            </a:r>
            <a:r>
              <a:rPr sz="3200" spc="-70" dirty="0">
                <a:latin typeface="Times New Roman" panose="02020603050405020304" pitchFamily="18" charset="0"/>
                <a:cs typeface="Times New Roman" panose="02020603050405020304" pitchFamily="18" charset="0"/>
              </a:rPr>
              <a:t>telephone</a:t>
            </a:r>
            <a:r>
              <a:rPr sz="3200" spc="-305" dirty="0">
                <a:latin typeface="Times New Roman" panose="02020603050405020304" pitchFamily="18" charset="0"/>
                <a:cs typeface="Times New Roman" panose="02020603050405020304" pitchFamily="18" charset="0"/>
              </a:rPr>
              <a:t> </a:t>
            </a:r>
            <a:r>
              <a:rPr sz="3200" spc="-75" dirty="0">
                <a:latin typeface="Times New Roman" panose="02020603050405020304" pitchFamily="18" charset="0"/>
                <a:cs typeface="Times New Roman" panose="02020603050405020304" pitchFamily="18" charset="0"/>
              </a:rPr>
              <a:t>networks</a:t>
            </a:r>
            <a:r>
              <a:rPr sz="3200" spc="-75" dirty="0" smtClean="0">
                <a:latin typeface="Times New Roman" panose="02020603050405020304" pitchFamily="18" charset="0"/>
                <a:cs typeface="Times New Roman" panose="02020603050405020304" pitchFamily="18" charset="0"/>
              </a:rPr>
              <a:t>)</a:t>
            </a:r>
            <a:r>
              <a:rPr lang="en-IN" sz="3200" spc="-7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575"/>
              </a:spcBef>
              <a:buSzPct val="75000"/>
              <a:buChar char="•"/>
              <a:tabLst>
                <a:tab pos="355600" algn="l"/>
                <a:tab pos="356235" algn="l"/>
              </a:tabLst>
            </a:pPr>
            <a:r>
              <a:rPr lang="en-IN" sz="3200" spc="5" dirty="0" smtClean="0">
                <a:latin typeface="Times New Roman" panose="02020603050405020304" pitchFamily="18" charset="0"/>
                <a:cs typeface="Times New Roman" panose="02020603050405020304" pitchFamily="18" charset="0"/>
              </a:rPr>
              <a:t>T</a:t>
            </a:r>
            <a:r>
              <a:rPr sz="3200" spc="5" dirty="0" smtClean="0">
                <a:latin typeface="Times New Roman" panose="02020603050405020304" pitchFamily="18" charset="0"/>
                <a:cs typeface="Times New Roman" panose="02020603050405020304" pitchFamily="18" charset="0"/>
              </a:rPr>
              <a:t>wo </a:t>
            </a:r>
            <a:r>
              <a:rPr sz="3200" spc="-80" dirty="0">
                <a:latin typeface="Times New Roman" panose="02020603050405020304" pitchFamily="18" charset="0"/>
                <a:cs typeface="Times New Roman" panose="02020603050405020304" pitchFamily="18" charset="0"/>
              </a:rPr>
              <a:t>insulated </a:t>
            </a:r>
            <a:r>
              <a:rPr sz="3200" spc="-95" dirty="0">
                <a:latin typeface="Times New Roman" panose="02020603050405020304" pitchFamily="18" charset="0"/>
                <a:cs typeface="Times New Roman" panose="02020603050405020304" pitchFamily="18" charset="0"/>
              </a:rPr>
              <a:t>copper </a:t>
            </a:r>
            <a:r>
              <a:rPr sz="3200" spc="-80" dirty="0">
                <a:latin typeface="Times New Roman" panose="02020603050405020304" pitchFamily="18" charset="0"/>
                <a:cs typeface="Times New Roman" panose="02020603050405020304" pitchFamily="18" charset="0"/>
              </a:rPr>
              <a:t>wires </a:t>
            </a:r>
            <a:r>
              <a:rPr sz="3200" spc="-110" dirty="0">
                <a:latin typeface="Times New Roman" panose="02020603050405020304" pitchFamily="18" charset="0"/>
                <a:cs typeface="Times New Roman" panose="02020603050405020304" pitchFamily="18" charset="0"/>
              </a:rPr>
              <a:t>arranged </a:t>
            </a:r>
            <a:r>
              <a:rPr sz="3200" spc="-30" dirty="0">
                <a:latin typeface="Times New Roman" panose="02020603050405020304" pitchFamily="18" charset="0"/>
                <a:cs typeface="Times New Roman" panose="02020603050405020304" pitchFamily="18" charset="0"/>
              </a:rPr>
              <a:t>in</a:t>
            </a:r>
            <a:r>
              <a:rPr sz="3200" spc="-465" dirty="0">
                <a:latin typeface="Times New Roman" panose="02020603050405020304" pitchFamily="18" charset="0"/>
                <a:cs typeface="Times New Roman" panose="02020603050405020304" pitchFamily="18" charset="0"/>
              </a:rPr>
              <a:t> </a:t>
            </a:r>
            <a:r>
              <a:rPr sz="3200" spc="-90" dirty="0">
                <a:latin typeface="Times New Roman" panose="02020603050405020304" pitchFamily="18" charset="0"/>
                <a:cs typeface="Times New Roman" panose="02020603050405020304" pitchFamily="18" charset="0"/>
              </a:rPr>
              <a:t>spiral </a:t>
            </a:r>
            <a:r>
              <a:rPr sz="3200" spc="-40" dirty="0" smtClean="0">
                <a:latin typeface="Times New Roman" panose="02020603050405020304" pitchFamily="18" charset="0"/>
                <a:cs typeface="Times New Roman" panose="02020603050405020304" pitchFamily="18" charset="0"/>
              </a:rPr>
              <a:t>pattern</a:t>
            </a:r>
            <a:r>
              <a:rPr lang="en-IN" sz="3200" spc="-40"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indent="-342900">
              <a:lnSpc>
                <a:spcPct val="100000"/>
              </a:lnSpc>
              <a:spcBef>
                <a:spcPts val="575"/>
              </a:spcBef>
              <a:buSzPct val="75000"/>
              <a:buChar char="•"/>
              <a:tabLst>
                <a:tab pos="355600" algn="l"/>
                <a:tab pos="356235" algn="l"/>
              </a:tabLst>
            </a:pPr>
            <a:r>
              <a:rPr sz="3200" spc="-175" dirty="0">
                <a:latin typeface="Times New Roman" panose="02020603050405020304" pitchFamily="18" charset="0"/>
                <a:cs typeface="Times New Roman" panose="02020603050405020304" pitchFamily="18" charset="0"/>
              </a:rPr>
              <a:t>The </a:t>
            </a:r>
            <a:r>
              <a:rPr sz="3200" spc="-80" dirty="0">
                <a:latin typeface="Times New Roman" panose="02020603050405020304" pitchFamily="18" charset="0"/>
                <a:cs typeface="Times New Roman" panose="02020603050405020304" pitchFamily="18" charset="0"/>
              </a:rPr>
              <a:t>wires </a:t>
            </a:r>
            <a:r>
              <a:rPr sz="3200" spc="-110" dirty="0">
                <a:latin typeface="Times New Roman" panose="02020603050405020304" pitchFamily="18" charset="0"/>
                <a:cs typeface="Times New Roman" panose="02020603050405020304" pitchFamily="18" charset="0"/>
              </a:rPr>
              <a:t>are </a:t>
            </a:r>
            <a:r>
              <a:rPr sz="3200" spc="-40" dirty="0">
                <a:latin typeface="Times New Roman" panose="02020603050405020304" pitchFamily="18" charset="0"/>
                <a:cs typeface="Times New Roman" panose="02020603050405020304" pitchFamily="18" charset="0"/>
              </a:rPr>
              <a:t>twisted </a:t>
            </a:r>
            <a:r>
              <a:rPr sz="3200" spc="20" dirty="0">
                <a:latin typeface="Times New Roman" panose="02020603050405020304" pitchFamily="18" charset="0"/>
                <a:cs typeface="Times New Roman" panose="02020603050405020304" pitchFamily="18" charset="0"/>
              </a:rPr>
              <a:t>to </a:t>
            </a:r>
            <a:r>
              <a:rPr sz="3200" spc="-105" dirty="0">
                <a:latin typeface="Times New Roman" panose="02020603050405020304" pitchFamily="18" charset="0"/>
                <a:cs typeface="Times New Roman" panose="02020603050405020304" pitchFamily="18" charset="0"/>
              </a:rPr>
              <a:t>avoid </a:t>
            </a:r>
            <a:r>
              <a:rPr sz="3200" spc="-65" dirty="0">
                <a:latin typeface="Times New Roman" panose="02020603050405020304" pitchFamily="18" charset="0"/>
                <a:cs typeface="Times New Roman" panose="02020603050405020304" pitchFamily="18" charset="0"/>
              </a:rPr>
              <a:t>electrical</a:t>
            </a:r>
            <a:r>
              <a:rPr sz="3200" spc="-434" dirty="0">
                <a:latin typeface="Times New Roman" panose="02020603050405020304" pitchFamily="18" charset="0"/>
                <a:cs typeface="Times New Roman" panose="02020603050405020304" pitchFamily="18" charset="0"/>
              </a:rPr>
              <a:t> </a:t>
            </a:r>
            <a:r>
              <a:rPr sz="3200" spc="-65" dirty="0" smtClean="0">
                <a:latin typeface="Times New Roman" panose="02020603050405020304" pitchFamily="18" charset="0"/>
                <a:cs typeface="Times New Roman" panose="02020603050405020304" pitchFamily="18" charset="0"/>
              </a:rPr>
              <a:t>interference</a:t>
            </a:r>
            <a:r>
              <a:rPr lang="en-IN" sz="3200" spc="-65" dirty="0" smtClean="0">
                <a:latin typeface="Times New Roman" panose="02020603050405020304" pitchFamily="18" charset="0"/>
                <a:cs typeface="Times New Roman" panose="02020603050405020304" pitchFamily="18" charset="0"/>
              </a:rPr>
              <a:t>.</a:t>
            </a:r>
            <a:endParaRPr sz="3200" dirty="0">
              <a:latin typeface="Times New Roman" panose="02020603050405020304" pitchFamily="18" charset="0"/>
              <a:cs typeface="Times New Roman" panose="02020603050405020304" pitchFamily="18" charset="0"/>
            </a:endParaRPr>
          </a:p>
          <a:p>
            <a:pPr marL="355600">
              <a:lnSpc>
                <a:spcPct val="100000"/>
              </a:lnSpc>
              <a:spcBef>
                <a:spcPts val="575"/>
              </a:spcBef>
            </a:pPr>
            <a:r>
              <a:rPr sz="3200" spc="-65" dirty="0">
                <a:latin typeface="Times New Roman" panose="02020603050405020304" pitchFamily="18" charset="0"/>
                <a:cs typeface="Times New Roman" panose="02020603050405020304" pitchFamily="18" charset="0"/>
              </a:rPr>
              <a:t>- </a:t>
            </a:r>
            <a:r>
              <a:rPr sz="3200" spc="-240" dirty="0">
                <a:latin typeface="Times New Roman" panose="02020603050405020304" pitchFamily="18" charset="0"/>
                <a:cs typeface="Times New Roman" panose="02020603050405020304" pitchFamily="18" charset="0"/>
              </a:rPr>
              <a:t>UTP </a:t>
            </a:r>
            <a:r>
              <a:rPr sz="3200" spc="-85" dirty="0">
                <a:latin typeface="Times New Roman" panose="02020603050405020304" pitchFamily="18" charset="0"/>
                <a:cs typeface="Times New Roman" panose="02020603050405020304" pitchFamily="18" charset="0"/>
              </a:rPr>
              <a:t>(Unshielded </a:t>
            </a:r>
            <a:r>
              <a:rPr sz="3200" spc="-95" dirty="0">
                <a:latin typeface="Times New Roman" panose="02020603050405020304" pitchFamily="18" charset="0"/>
                <a:cs typeface="Times New Roman" panose="02020603050405020304" pitchFamily="18" charset="0"/>
              </a:rPr>
              <a:t>Twisted </a:t>
            </a:r>
            <a:r>
              <a:rPr sz="3200" spc="-105" dirty="0">
                <a:latin typeface="Times New Roman" panose="02020603050405020304" pitchFamily="18" charset="0"/>
                <a:cs typeface="Times New Roman" panose="02020603050405020304" pitchFamily="18" charset="0"/>
              </a:rPr>
              <a:t>Pair) </a:t>
            </a:r>
            <a:r>
              <a:rPr sz="3200" spc="-120" dirty="0">
                <a:latin typeface="Times New Roman" panose="02020603050405020304" pitchFamily="18" charset="0"/>
                <a:cs typeface="Times New Roman" panose="02020603050405020304" pitchFamily="18" charset="0"/>
              </a:rPr>
              <a:t>cables </a:t>
            </a:r>
            <a:r>
              <a:rPr sz="3200" spc="-90" dirty="0">
                <a:latin typeface="Times New Roman" panose="02020603050405020304" pitchFamily="18" charset="0"/>
                <a:cs typeface="Times New Roman" panose="02020603050405020304" pitchFamily="18" charset="0"/>
              </a:rPr>
              <a:t>are </a:t>
            </a:r>
            <a:r>
              <a:rPr sz="3200" spc="-80" dirty="0">
                <a:latin typeface="Times New Roman" panose="02020603050405020304" pitchFamily="18" charset="0"/>
                <a:cs typeface="Times New Roman" panose="02020603050405020304" pitchFamily="18" charset="0"/>
              </a:rPr>
              <a:t>very </a:t>
            </a:r>
            <a:r>
              <a:rPr lang="en-IN" sz="3200" spc="-80" dirty="0" smtClean="0">
                <a:latin typeface="Times New Roman" panose="02020603050405020304" pitchFamily="18" charset="0"/>
                <a:cs typeface="Times New Roman" panose="02020603050405020304" pitchFamily="18" charset="0"/>
              </a:rPr>
              <a:t>           </a:t>
            </a:r>
            <a:r>
              <a:rPr sz="3200" spc="-85" dirty="0" smtClean="0">
                <a:latin typeface="Times New Roman" panose="02020603050405020304" pitchFamily="18" charset="0"/>
                <a:cs typeface="Times New Roman" panose="02020603050405020304" pitchFamily="18" charset="0"/>
              </a:rPr>
              <a:t>common </a:t>
            </a:r>
            <a:r>
              <a:rPr sz="3200" spc="-25" dirty="0">
                <a:latin typeface="Times New Roman" panose="02020603050405020304" pitchFamily="18" charset="0"/>
                <a:cs typeface="Times New Roman" panose="02020603050405020304" pitchFamily="18" charset="0"/>
              </a:rPr>
              <a:t>in</a:t>
            </a:r>
            <a:r>
              <a:rPr sz="3200" spc="-370" dirty="0">
                <a:latin typeface="Times New Roman" panose="02020603050405020304" pitchFamily="18" charset="0"/>
                <a:cs typeface="Times New Roman" panose="02020603050405020304" pitchFamily="18" charset="0"/>
              </a:rPr>
              <a:t> </a:t>
            </a:r>
            <a:r>
              <a:rPr sz="3200" spc="-80" dirty="0" smtClean="0">
                <a:latin typeface="Times New Roman" panose="02020603050405020304" pitchFamily="18" charset="0"/>
                <a:cs typeface="Times New Roman" panose="02020603050405020304" pitchFamily="18" charset="0"/>
              </a:rPr>
              <a:t>Computer</a:t>
            </a:r>
            <a:r>
              <a:rPr lang="en-IN" sz="3200" spc="-80" dirty="0" smtClean="0">
                <a:latin typeface="Times New Roman" panose="02020603050405020304" pitchFamily="18" charset="0"/>
                <a:cs typeface="Times New Roman" panose="02020603050405020304" pitchFamily="18" charset="0"/>
              </a:rPr>
              <a:t> </a:t>
            </a:r>
            <a:r>
              <a:rPr sz="3200" spc="-75" dirty="0" smtClean="0">
                <a:latin typeface="Times New Roman" panose="02020603050405020304" pitchFamily="18" charset="0"/>
                <a:cs typeface="Times New Roman" panose="02020603050405020304" pitchFamily="18" charset="0"/>
              </a:rPr>
              <a:t>Networks </a:t>
            </a:r>
            <a:r>
              <a:rPr sz="3200" spc="-180" dirty="0">
                <a:latin typeface="Times New Roman" panose="02020603050405020304" pitchFamily="18" charset="0"/>
                <a:cs typeface="Times New Roman" panose="02020603050405020304" pitchFamily="18" charset="0"/>
              </a:rPr>
              <a:t>(LANs </a:t>
            </a:r>
            <a:r>
              <a:rPr sz="3200" spc="-95" dirty="0">
                <a:latin typeface="Times New Roman" panose="02020603050405020304" pitchFamily="18" charset="0"/>
                <a:cs typeface="Times New Roman" panose="02020603050405020304" pitchFamily="18" charset="0"/>
              </a:rPr>
              <a:t>and </a:t>
            </a:r>
            <a:r>
              <a:rPr sz="3200" spc="-55" dirty="0">
                <a:latin typeface="Times New Roman" panose="02020603050405020304" pitchFamily="18" charset="0"/>
                <a:cs typeface="Times New Roman" panose="02020603050405020304" pitchFamily="18" charset="0"/>
              </a:rPr>
              <a:t>residential </a:t>
            </a:r>
            <a:r>
              <a:rPr sz="3200" spc="-20" dirty="0">
                <a:latin typeface="Times New Roman" panose="02020603050405020304" pitchFamily="18" charset="0"/>
                <a:cs typeface="Times New Roman" panose="02020603050405020304" pitchFamily="18" charset="0"/>
              </a:rPr>
              <a:t>internet</a:t>
            </a:r>
            <a:r>
              <a:rPr sz="3200" spc="-90" dirty="0">
                <a:latin typeface="Times New Roman" panose="02020603050405020304" pitchFamily="18" charset="0"/>
                <a:cs typeface="Times New Roman" panose="02020603050405020304" pitchFamily="18" charset="0"/>
              </a:rPr>
              <a:t> </a:t>
            </a:r>
            <a:r>
              <a:rPr sz="3200" spc="-155" dirty="0">
                <a:latin typeface="Times New Roman" panose="02020603050405020304" pitchFamily="18" charset="0"/>
                <a:cs typeface="Times New Roman" panose="02020603050405020304" pitchFamily="18" charset="0"/>
              </a:rPr>
              <a:t>access)</a:t>
            </a:r>
            <a:endParaRPr sz="3200" dirty="0">
              <a:latin typeface="Times New Roman" panose="02020603050405020304" pitchFamily="18" charset="0"/>
              <a:cs typeface="Times New Roman" panose="02020603050405020304" pitchFamily="18" charset="0"/>
            </a:endParaRPr>
          </a:p>
          <a:p>
            <a:pPr marL="1898014" marR="2308860" indent="-1407160">
              <a:lnSpc>
                <a:spcPct val="117600"/>
              </a:lnSpc>
              <a:spcBef>
                <a:spcPts val="45"/>
              </a:spcBef>
            </a:pPr>
            <a:r>
              <a:rPr sz="3200" spc="-65" dirty="0">
                <a:latin typeface="Times New Roman" panose="02020603050405020304" pitchFamily="18" charset="0"/>
                <a:cs typeface="Times New Roman" panose="02020603050405020304" pitchFamily="18" charset="0"/>
              </a:rPr>
              <a:t>- </a:t>
            </a:r>
            <a:r>
              <a:rPr sz="2800" spc="-110" dirty="0">
                <a:latin typeface="Times New Roman" panose="02020603050405020304" pitchFamily="18" charset="0"/>
                <a:cs typeface="Times New Roman" panose="02020603050405020304" pitchFamily="18" charset="0"/>
              </a:rPr>
              <a:t>Category </a:t>
            </a:r>
            <a:r>
              <a:rPr sz="2800" spc="-60" dirty="0">
                <a:latin typeface="Times New Roman" panose="02020603050405020304" pitchFamily="18" charset="0"/>
                <a:cs typeface="Times New Roman" panose="02020603050405020304" pitchFamily="18" charset="0"/>
              </a:rPr>
              <a:t>3: </a:t>
            </a:r>
            <a:r>
              <a:rPr sz="2800" spc="-20" dirty="0">
                <a:latin typeface="Times New Roman" panose="02020603050405020304" pitchFamily="18" charset="0"/>
                <a:cs typeface="Times New Roman" panose="02020603050405020304" pitchFamily="18" charset="0"/>
              </a:rPr>
              <a:t>traditional </a:t>
            </a:r>
            <a:r>
              <a:rPr sz="2800" spc="-75" dirty="0">
                <a:latin typeface="Times New Roman" panose="02020603050405020304" pitchFamily="18" charset="0"/>
                <a:cs typeface="Times New Roman" panose="02020603050405020304" pitchFamily="18" charset="0"/>
              </a:rPr>
              <a:t>phone </a:t>
            </a:r>
            <a:r>
              <a:rPr sz="2800" spc="-70" dirty="0">
                <a:latin typeface="Times New Roman" panose="02020603050405020304" pitchFamily="18" charset="0"/>
                <a:cs typeface="Times New Roman" panose="02020603050405020304" pitchFamily="18" charset="0"/>
              </a:rPr>
              <a:t>wires,</a:t>
            </a:r>
            <a:r>
              <a:rPr sz="2800" spc="-400" dirty="0">
                <a:latin typeface="Times New Roman" panose="02020603050405020304" pitchFamily="18" charset="0"/>
                <a:cs typeface="Times New Roman" panose="02020603050405020304" pitchFamily="18" charset="0"/>
              </a:rPr>
              <a:t> </a:t>
            </a:r>
            <a:r>
              <a:rPr sz="2800" spc="-100" dirty="0">
                <a:latin typeface="Times New Roman" panose="02020603050405020304" pitchFamily="18" charset="0"/>
                <a:cs typeface="Times New Roman" panose="02020603050405020304" pitchFamily="18" charset="0"/>
              </a:rPr>
              <a:t>10 </a:t>
            </a:r>
            <a:r>
              <a:rPr sz="2800" spc="-75" dirty="0">
                <a:latin typeface="Times New Roman" panose="02020603050405020304" pitchFamily="18" charset="0"/>
                <a:cs typeface="Times New Roman" panose="02020603050405020304" pitchFamily="18" charset="0"/>
              </a:rPr>
              <a:t>Mbps  </a:t>
            </a:r>
            <a:r>
              <a:rPr sz="2800" spc="-60" dirty="0">
                <a:latin typeface="Times New Roman" panose="02020603050405020304" pitchFamily="18" charset="0"/>
                <a:cs typeface="Times New Roman" panose="02020603050405020304" pitchFamily="18" charset="0"/>
              </a:rPr>
              <a:t>Ethernet</a:t>
            </a:r>
            <a:endParaRPr sz="2800" dirty="0">
              <a:latin typeface="Times New Roman" panose="02020603050405020304" pitchFamily="18" charset="0"/>
              <a:cs typeface="Times New Roman" panose="02020603050405020304" pitchFamily="18" charset="0"/>
            </a:endParaRPr>
          </a:p>
          <a:p>
            <a:pPr marL="756285" indent="-286385">
              <a:lnSpc>
                <a:spcPct val="100000"/>
              </a:lnSpc>
              <a:spcBef>
                <a:spcPts val="480"/>
              </a:spcBef>
              <a:buSzPct val="75000"/>
              <a:buChar char="–"/>
              <a:tabLst>
                <a:tab pos="756285" algn="l"/>
                <a:tab pos="756920" algn="l"/>
              </a:tabLst>
            </a:pPr>
            <a:r>
              <a:rPr sz="2800" spc="-114" dirty="0">
                <a:latin typeface="Times New Roman" panose="02020603050405020304" pitchFamily="18" charset="0"/>
                <a:cs typeface="Times New Roman" panose="02020603050405020304" pitchFamily="18" charset="0"/>
              </a:rPr>
              <a:t>Category </a:t>
            </a:r>
            <a:r>
              <a:rPr sz="2800" spc="-60" dirty="0">
                <a:latin typeface="Times New Roman" panose="02020603050405020304" pitchFamily="18" charset="0"/>
                <a:cs typeface="Times New Roman" panose="02020603050405020304" pitchFamily="18" charset="0"/>
              </a:rPr>
              <a:t>5: </a:t>
            </a:r>
            <a:r>
              <a:rPr sz="2800" spc="-100" dirty="0">
                <a:latin typeface="Times New Roman" panose="02020603050405020304" pitchFamily="18" charset="0"/>
                <a:cs typeface="Times New Roman" panose="02020603050405020304" pitchFamily="18" charset="0"/>
              </a:rPr>
              <a:t>100 </a:t>
            </a:r>
            <a:r>
              <a:rPr sz="2800" spc="-75" dirty="0">
                <a:latin typeface="Times New Roman" panose="02020603050405020304" pitchFamily="18" charset="0"/>
                <a:cs typeface="Times New Roman" panose="02020603050405020304" pitchFamily="18" charset="0"/>
              </a:rPr>
              <a:t>Mbps, </a:t>
            </a:r>
            <a:r>
              <a:rPr sz="2800" spc="-100" dirty="0">
                <a:latin typeface="Times New Roman" panose="02020603050405020304" pitchFamily="18" charset="0"/>
                <a:cs typeface="Times New Roman" panose="02020603050405020304" pitchFamily="18" charset="0"/>
              </a:rPr>
              <a:t>1 </a:t>
            </a:r>
            <a:r>
              <a:rPr sz="2800" spc="-165" dirty="0">
                <a:latin typeface="Times New Roman" panose="02020603050405020304" pitchFamily="18" charset="0"/>
                <a:cs typeface="Times New Roman" panose="02020603050405020304" pitchFamily="18" charset="0"/>
              </a:rPr>
              <a:t>Gbps</a:t>
            </a:r>
            <a:r>
              <a:rPr sz="2800" spc="-240" dirty="0">
                <a:latin typeface="Times New Roman" panose="02020603050405020304" pitchFamily="18" charset="0"/>
                <a:cs typeface="Times New Roman" panose="02020603050405020304" pitchFamily="18" charset="0"/>
              </a:rPr>
              <a:t> </a:t>
            </a:r>
            <a:r>
              <a:rPr sz="2800" spc="-60" dirty="0">
                <a:latin typeface="Times New Roman" panose="02020603050405020304" pitchFamily="18" charset="0"/>
                <a:cs typeface="Times New Roman" panose="02020603050405020304" pitchFamily="18" charset="0"/>
              </a:rPr>
              <a:t>Ethernet</a:t>
            </a:r>
            <a:endParaRPr sz="2800" dirty="0">
              <a:latin typeface="Times New Roman" panose="02020603050405020304" pitchFamily="18" charset="0"/>
              <a:cs typeface="Times New Roman" panose="02020603050405020304" pitchFamily="18" charset="0"/>
            </a:endParaRPr>
          </a:p>
          <a:p>
            <a:pPr marL="756285" indent="-286385">
              <a:lnSpc>
                <a:spcPct val="100000"/>
              </a:lnSpc>
              <a:spcBef>
                <a:spcPts val="480"/>
              </a:spcBef>
              <a:buSzPct val="75000"/>
              <a:buChar char="–"/>
              <a:tabLst>
                <a:tab pos="756285" algn="l"/>
                <a:tab pos="756920" algn="l"/>
              </a:tabLst>
            </a:pPr>
            <a:r>
              <a:rPr sz="2800" spc="-110" dirty="0">
                <a:latin typeface="Times New Roman" panose="02020603050405020304" pitchFamily="18" charset="0"/>
                <a:cs typeface="Times New Roman" panose="02020603050405020304" pitchFamily="18" charset="0"/>
              </a:rPr>
              <a:t>Category </a:t>
            </a:r>
            <a:r>
              <a:rPr sz="2800" spc="-60" dirty="0">
                <a:latin typeface="Times New Roman" panose="02020603050405020304" pitchFamily="18" charset="0"/>
                <a:cs typeface="Times New Roman" panose="02020603050405020304" pitchFamily="18" charset="0"/>
              </a:rPr>
              <a:t>6:</a:t>
            </a:r>
            <a:r>
              <a:rPr sz="2800" spc="-125" dirty="0">
                <a:latin typeface="Times New Roman" panose="02020603050405020304" pitchFamily="18" charset="0"/>
                <a:cs typeface="Times New Roman" panose="02020603050405020304" pitchFamily="18" charset="0"/>
              </a:rPr>
              <a:t> </a:t>
            </a:r>
            <a:r>
              <a:rPr sz="2800" spc="-140" dirty="0" smtClean="0">
                <a:latin typeface="Times New Roman" panose="02020603050405020304" pitchFamily="18" charset="0"/>
                <a:cs typeface="Times New Roman" panose="02020603050405020304" pitchFamily="18" charset="0"/>
              </a:rPr>
              <a:t>10</a:t>
            </a:r>
            <a:r>
              <a:rPr lang="en-IN" sz="2800" spc="-140" dirty="0" smtClean="0">
                <a:latin typeface="Times New Roman" panose="02020603050405020304" pitchFamily="18" charset="0"/>
                <a:cs typeface="Times New Roman" panose="02020603050405020304" pitchFamily="18" charset="0"/>
              </a:rPr>
              <a:t> </a:t>
            </a:r>
            <a:r>
              <a:rPr sz="2800" spc="-140" dirty="0" err="1" smtClean="0">
                <a:latin typeface="Times New Roman" panose="02020603050405020304" pitchFamily="18" charset="0"/>
                <a:cs typeface="Times New Roman" panose="02020603050405020304" pitchFamily="18" charset="0"/>
              </a:rPr>
              <a:t>Gbps</a:t>
            </a:r>
            <a:endParaRPr sz="2800" dirty="0">
              <a:latin typeface="Times New Roman" panose="02020603050405020304" pitchFamily="18" charset="0"/>
              <a:cs typeface="Times New Roman" panose="02020603050405020304" pitchFamily="18" charset="0"/>
            </a:endParaRPr>
          </a:p>
        </p:txBody>
      </p:sp>
      <p:sp>
        <p:nvSpPr>
          <p:cNvPr id="4" name="object 4"/>
          <p:cNvSpPr/>
          <p:nvPr/>
        </p:nvSpPr>
        <p:spPr>
          <a:xfrm>
            <a:off x="6858000" y="5029200"/>
            <a:ext cx="1844039" cy="1516821"/>
          </a:xfrm>
          <a:prstGeom prst="rect">
            <a:avLst/>
          </a:prstGeom>
          <a:blipFill>
            <a:blip r:embed="rId2" cstate="print"/>
            <a:stretch>
              <a:fillRect/>
            </a:stretch>
          </a:blipFill>
        </p:spPr>
        <p:txBody>
          <a:bodyPr wrap="square" lIns="0" tIns="0" rIns="0" bIns="0" rtlCol="0"/>
          <a:lstStyle/>
          <a:p>
            <a:endParaRPr/>
          </a:p>
        </p:txBody>
      </p:sp>
      <p:pic>
        <p:nvPicPr>
          <p:cNvPr id="1026" name="Picture 2" descr="http://www2.ic.uff.br/~michael/kr1999/1-introduction/grentwis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955" y="4267200"/>
            <a:ext cx="3162300" cy="285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00350" y="192150"/>
            <a:ext cx="3543300" cy="635000"/>
          </a:xfrm>
          <a:prstGeom prst="rect">
            <a:avLst/>
          </a:prstGeom>
        </p:spPr>
        <p:txBody>
          <a:bodyPr vert="horz" wrap="square" lIns="0" tIns="12065" rIns="0" bIns="0" rtlCol="0">
            <a:spAutoFit/>
          </a:bodyPr>
          <a:lstStyle/>
          <a:p>
            <a:pPr marL="12700">
              <a:lnSpc>
                <a:spcPct val="100000"/>
              </a:lnSpc>
              <a:spcBef>
                <a:spcPts val="95"/>
              </a:spcBef>
            </a:pPr>
            <a:r>
              <a:rPr sz="4000" b="1" spc="-270" dirty="0">
                <a:latin typeface="Trebuchet MS"/>
                <a:cs typeface="Trebuchet MS"/>
              </a:rPr>
              <a:t>Twisted </a:t>
            </a:r>
            <a:r>
              <a:rPr sz="4000" b="1" spc="-240" dirty="0">
                <a:latin typeface="Trebuchet MS"/>
                <a:cs typeface="Trebuchet MS"/>
              </a:rPr>
              <a:t>Pair</a:t>
            </a:r>
            <a:r>
              <a:rPr sz="4000" b="1" spc="-400" dirty="0">
                <a:latin typeface="Trebuchet MS"/>
                <a:cs typeface="Trebuchet MS"/>
              </a:rPr>
              <a:t> </a:t>
            </a:r>
            <a:r>
              <a:rPr sz="4000" b="1" spc="-285" dirty="0">
                <a:latin typeface="Trebuchet MS"/>
                <a:cs typeface="Trebuchet MS"/>
              </a:rPr>
              <a:t>(TP)</a:t>
            </a:r>
            <a:endParaRPr sz="4000">
              <a:latin typeface="Trebuchet MS"/>
              <a:cs typeface="Trebuchet MS"/>
            </a:endParaRPr>
          </a:p>
        </p:txBody>
      </p:sp>
      <p:sp>
        <p:nvSpPr>
          <p:cNvPr id="3" name="object 3"/>
          <p:cNvSpPr txBox="1"/>
          <p:nvPr/>
        </p:nvSpPr>
        <p:spPr>
          <a:xfrm>
            <a:off x="0" y="827151"/>
            <a:ext cx="9144000" cy="5312992"/>
          </a:xfrm>
          <a:prstGeom prst="rect">
            <a:avLst/>
          </a:prstGeom>
        </p:spPr>
        <p:txBody>
          <a:bodyPr vert="horz" wrap="square" lIns="0" tIns="110489" rIns="0" bIns="0" rtlCol="0">
            <a:spAutoFit/>
          </a:bodyPr>
          <a:lstStyle/>
          <a:p>
            <a:pPr marL="355600" indent="-342900">
              <a:lnSpc>
                <a:spcPct val="100000"/>
              </a:lnSpc>
              <a:spcBef>
                <a:spcPts val="869"/>
              </a:spcBef>
              <a:buChar char="•"/>
              <a:tabLst>
                <a:tab pos="355600" algn="l"/>
                <a:tab pos="356235" algn="l"/>
              </a:tabLst>
            </a:pPr>
            <a:r>
              <a:rPr lang="en-US" sz="2800" dirty="0" smtClean="0">
                <a:latin typeface="Times New Roman" panose="02020603050405020304" pitchFamily="18" charset="0"/>
                <a:cs typeface="Times New Roman" panose="02020603050405020304" pitchFamily="18" charset="0"/>
              </a:rPr>
              <a:t>Twisted </a:t>
            </a:r>
            <a:r>
              <a:rPr lang="en-US" sz="2800" dirty="0">
                <a:latin typeface="Times New Roman" panose="02020603050405020304" pitchFamily="18" charset="0"/>
                <a:cs typeface="Times New Roman" panose="02020603050405020304" pitchFamily="18" charset="0"/>
              </a:rPr>
              <a:t>pair consists of two insulated copper wires, each about 1 mm thick, arranged in a regular spiral pattern</a:t>
            </a:r>
            <a:r>
              <a:rPr lang="en-US" sz="28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355600" indent="-342900">
              <a:lnSpc>
                <a:spcPct val="100000"/>
              </a:lnSpc>
              <a:spcBef>
                <a:spcPts val="869"/>
              </a:spcBef>
              <a:buChar char="•"/>
              <a:tabLst>
                <a:tab pos="355600" algn="l"/>
                <a:tab pos="356235" algn="l"/>
              </a:tabLst>
            </a:pPr>
            <a:r>
              <a:rPr lang="en-US" sz="2800" dirty="0" smtClean="0">
                <a:latin typeface="Times New Roman" panose="02020603050405020304" pitchFamily="18" charset="0"/>
                <a:cs typeface="Times New Roman" panose="02020603050405020304" pitchFamily="18" charset="0"/>
              </a:rPr>
              <a:t>a </a:t>
            </a:r>
            <a:r>
              <a:rPr lang="en-US" sz="2800" dirty="0">
                <a:latin typeface="Times New Roman" panose="02020603050405020304" pitchFamily="18" charset="0"/>
                <a:cs typeface="Times New Roman" panose="02020603050405020304" pitchFamily="18" charset="0"/>
              </a:rPr>
              <a:t>number of pairs are bundled together in a cable by wrapping the pairs in a protective shield. A wire pair constitutes a single communication link</a:t>
            </a:r>
            <a:r>
              <a:rPr lang="en-US" sz="2800" dirty="0" smtClean="0">
                <a:latin typeface="Times New Roman" panose="02020603050405020304" pitchFamily="18" charset="0"/>
                <a:cs typeface="Times New Roman" panose="02020603050405020304" pitchFamily="18" charset="0"/>
              </a:rPr>
              <a:t>.</a:t>
            </a:r>
          </a:p>
          <a:p>
            <a:pPr marL="355600" indent="-342900">
              <a:lnSpc>
                <a:spcPct val="100000"/>
              </a:lnSpc>
              <a:spcBef>
                <a:spcPts val="869"/>
              </a:spcBef>
              <a:buChar char="•"/>
              <a:tabLst>
                <a:tab pos="355600" algn="l"/>
                <a:tab pos="356235" algn="l"/>
              </a:tabLst>
            </a:pPr>
            <a:r>
              <a:rPr lang="en-US" sz="2800" b="1" dirty="0">
                <a:latin typeface="Times New Roman" panose="02020603050405020304" pitchFamily="18" charset="0"/>
                <a:cs typeface="Times New Roman" panose="02020603050405020304" pitchFamily="18" charset="0"/>
              </a:rPr>
              <a:t>Two types of UTP </a:t>
            </a:r>
            <a:r>
              <a:rPr lang="en-US" sz="2800" dirty="0">
                <a:latin typeface="Times New Roman" panose="02020603050405020304" pitchFamily="18" charset="0"/>
                <a:cs typeface="Times New Roman" panose="02020603050405020304" pitchFamily="18" charset="0"/>
              </a:rPr>
              <a:t>are common in LANs: category 3 and category 5</a:t>
            </a:r>
            <a:r>
              <a:rPr lang="en-US" sz="2800" dirty="0" smtClean="0">
                <a:latin typeface="Times New Roman" panose="02020603050405020304" pitchFamily="18" charset="0"/>
                <a:cs typeface="Times New Roman" panose="02020603050405020304" pitchFamily="18" charset="0"/>
              </a:rPr>
              <a:t>.</a:t>
            </a:r>
          </a:p>
          <a:p>
            <a:pPr marL="355600" indent="-342900">
              <a:lnSpc>
                <a:spcPct val="100000"/>
              </a:lnSpc>
              <a:spcBef>
                <a:spcPts val="869"/>
              </a:spcBef>
              <a:buChar char="•"/>
              <a:tabLst>
                <a:tab pos="355600" algn="l"/>
                <a:tab pos="356235" algn="l"/>
              </a:tabLst>
            </a:pPr>
            <a:r>
              <a:rPr lang="en-US" sz="2800" dirty="0">
                <a:latin typeface="Times New Roman" panose="02020603050405020304" pitchFamily="18" charset="0"/>
                <a:cs typeface="Times New Roman" panose="02020603050405020304" pitchFamily="18" charset="0"/>
              </a:rPr>
              <a:t>Category 3 corresponds to voice-grade twisted pair, commonly found in office buildings. </a:t>
            </a:r>
            <a:r>
              <a:rPr lang="en-IN" sz="2800" dirty="0">
                <a:latin typeface="Times New Roman" panose="02020603050405020304" pitchFamily="18" charset="0"/>
                <a:cs typeface="Times New Roman" panose="02020603050405020304" pitchFamily="18" charset="0"/>
              </a:rPr>
              <a:t>  10 Mbps Ethernet</a:t>
            </a:r>
            <a:endParaRPr lang="en-US" sz="2800" dirty="0" smtClean="0">
              <a:latin typeface="Times New Roman" panose="02020603050405020304" pitchFamily="18" charset="0"/>
              <a:cs typeface="Times New Roman" panose="02020603050405020304" pitchFamily="18" charset="0"/>
            </a:endParaRPr>
          </a:p>
          <a:p>
            <a:pPr marL="355600" indent="-342900">
              <a:lnSpc>
                <a:spcPct val="100000"/>
              </a:lnSpc>
              <a:spcBef>
                <a:spcPts val="869"/>
              </a:spcBef>
              <a:buChar char="•"/>
              <a:tabLst>
                <a:tab pos="355600" algn="l"/>
                <a:tab pos="356235" algn="l"/>
              </a:tabLst>
            </a:pPr>
            <a:r>
              <a:rPr lang="en-US" sz="2800" dirty="0">
                <a:latin typeface="Times New Roman" panose="02020603050405020304" pitchFamily="18" charset="0"/>
                <a:cs typeface="Times New Roman" panose="02020603050405020304" pitchFamily="18" charset="0"/>
              </a:rPr>
              <a:t>Category 5, with its more twists per centimeter and Teflon insulation, can handle higher bit rates. 100 Mbps Ethernet </a:t>
            </a:r>
            <a:endParaRPr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sp>
        <p:nvSpPr>
          <p:cNvPr id="5" name="Text Placeholder 4"/>
          <p:cNvSpPr>
            <a:spLocks noGrp="1"/>
          </p:cNvSpPr>
          <p:nvPr>
            <p:ph type="body" idx="1"/>
          </p:nvPr>
        </p:nvSpPr>
        <p:spPr/>
        <p:txBody>
          <a:bodyPr/>
          <a:lstStyle/>
          <a:p>
            <a:endParaRPr lang="en-IN" dirty="0"/>
          </a:p>
        </p:txBody>
      </p:sp>
      <p:pic>
        <p:nvPicPr>
          <p:cNvPr id="2050" name="Picture 2" descr="Image result for unshielded twisted pa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34" y="1523337"/>
            <a:ext cx="4791604" cy="4404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0903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3600" dirty="0">
                <a:latin typeface="Times New Roman" panose="02020603050405020304" pitchFamily="18" charset="0"/>
                <a:cs typeface="Times New Roman" panose="02020603050405020304" pitchFamily="18" charset="0"/>
              </a:rPr>
              <a:t>2.</a:t>
            </a:r>
            <a:r>
              <a:rPr lang="en-IN" b="1" i="1" dirty="0">
                <a:latin typeface="Times New Roman" panose="02020603050405020304" pitchFamily="18" charset="0"/>
                <a:cs typeface="Times New Roman" panose="02020603050405020304" pitchFamily="18" charset="0"/>
              </a:rPr>
              <a:t> Coaxial-Cable</a:t>
            </a:r>
            <a:endParaRPr lang="en-IN"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152400" y="1523337"/>
            <a:ext cx="8839200" cy="4924425"/>
          </a:xfrm>
        </p:spPr>
        <p:txBody>
          <a:bodyPr/>
          <a:lstStyle/>
          <a:p>
            <a:pPr marL="457200" indent="-457200">
              <a:buFont typeface="Arial" panose="020B0604020202020204" pitchFamily="34" charset="0"/>
              <a:buChar char="•"/>
            </a:pPr>
            <a:r>
              <a:rPr lang="en-US" dirty="0">
                <a:solidFill>
                  <a:schemeClr val="tx1"/>
                </a:solidFill>
              </a:rPr>
              <a:t>Like twisted pair, coaxial cable consists of </a:t>
            </a:r>
            <a:r>
              <a:rPr lang="en-US" b="1" dirty="0">
                <a:solidFill>
                  <a:schemeClr val="tx1"/>
                </a:solidFill>
              </a:rPr>
              <a:t>two copper conductors</a:t>
            </a:r>
            <a:r>
              <a:rPr lang="en-US" dirty="0">
                <a:solidFill>
                  <a:schemeClr val="tx1"/>
                </a:solidFill>
              </a:rPr>
              <a:t>, but the two conductors are </a:t>
            </a:r>
            <a:r>
              <a:rPr lang="en-US" b="1" dirty="0">
                <a:solidFill>
                  <a:schemeClr val="tx1"/>
                </a:solidFill>
              </a:rPr>
              <a:t>concentric</a:t>
            </a:r>
            <a:r>
              <a:rPr lang="en-US" dirty="0">
                <a:solidFill>
                  <a:schemeClr val="tx1"/>
                </a:solidFill>
              </a:rPr>
              <a:t> rather than parallel. With this construction and a special insulation and </a:t>
            </a:r>
            <a:r>
              <a:rPr lang="en-US" dirty="0" smtClean="0">
                <a:solidFill>
                  <a:schemeClr val="tx1"/>
                </a:solidFill>
              </a:rPr>
              <a:t>shielding.</a:t>
            </a: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coaxial cable can have higher bit rates than twisted pair.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Coaxial </a:t>
            </a:r>
            <a:r>
              <a:rPr lang="en-US" dirty="0">
                <a:solidFill>
                  <a:schemeClr val="tx1"/>
                </a:solidFill>
              </a:rPr>
              <a:t>cable comes in two </a:t>
            </a:r>
            <a:r>
              <a:rPr lang="en-US" dirty="0" smtClean="0">
                <a:solidFill>
                  <a:schemeClr val="tx1"/>
                </a:solidFill>
              </a:rPr>
              <a:t>varieties</a:t>
            </a:r>
            <a:r>
              <a:rPr lang="en-US" dirty="0">
                <a:solidFill>
                  <a:schemeClr val="tx1"/>
                </a:solidFill>
              </a:rPr>
              <a:t>: </a:t>
            </a:r>
            <a:r>
              <a:rPr lang="en-US" b="1" dirty="0">
                <a:solidFill>
                  <a:schemeClr val="tx1"/>
                </a:solidFill>
              </a:rPr>
              <a:t>baseband coaxial cable</a:t>
            </a:r>
            <a:r>
              <a:rPr lang="en-US" dirty="0">
                <a:solidFill>
                  <a:schemeClr val="tx1"/>
                </a:solidFill>
              </a:rPr>
              <a:t> and </a:t>
            </a:r>
            <a:r>
              <a:rPr lang="en-US" b="1" dirty="0">
                <a:solidFill>
                  <a:schemeClr val="tx1"/>
                </a:solidFill>
              </a:rPr>
              <a:t>broadband coaxial cable</a:t>
            </a:r>
            <a:r>
              <a:rPr lang="en-US" dirty="0" smtClean="0">
                <a:solidFill>
                  <a:schemeClr val="tx1"/>
                </a:solidFill>
              </a:rPr>
              <a:t>.</a:t>
            </a:r>
          </a:p>
          <a:p>
            <a:pPr marL="457200" indent="-457200">
              <a:buFont typeface="Arial" panose="020B0604020202020204" pitchFamily="34" charset="0"/>
              <a:buChar char="•"/>
            </a:pPr>
            <a:r>
              <a:rPr lang="en-US" dirty="0"/>
              <a:t>Both baseband and broadband coaxial cable can be used as a guided </a:t>
            </a:r>
            <a:r>
              <a:rPr lang="en-US" b="1" dirty="0"/>
              <a:t>shared medium</a:t>
            </a:r>
            <a:r>
              <a:rPr lang="en-US" dirty="0"/>
              <a:t>.</a:t>
            </a:r>
            <a:endParaRPr lang="en-IN" dirty="0">
              <a:solidFill>
                <a:schemeClr val="tx1"/>
              </a:solidFill>
            </a:endParaRPr>
          </a:p>
        </p:txBody>
      </p:sp>
    </p:spTree>
    <p:extLst>
      <p:ext uri="{BB962C8B-B14F-4D97-AF65-F5344CB8AC3E}">
        <p14:creationId xmlns:p14="http://schemas.microsoft.com/office/powerpoint/2010/main" val="7570307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28601" y="352120"/>
            <a:ext cx="6167628" cy="689932"/>
          </a:xfrm>
          <a:prstGeom prst="rect">
            <a:avLst/>
          </a:prstGeom>
        </p:spPr>
        <p:txBody>
          <a:bodyPr vert="horz" wrap="square" lIns="0" tIns="12700" rIns="0" bIns="0" rtlCol="0">
            <a:spAutoFit/>
          </a:bodyPr>
          <a:lstStyle/>
          <a:p>
            <a:pPr marL="12700">
              <a:lnSpc>
                <a:spcPct val="100000"/>
              </a:lnSpc>
              <a:spcBef>
                <a:spcPts val="100"/>
              </a:spcBef>
            </a:pPr>
            <a:r>
              <a:rPr lang="en-IN" sz="3600" dirty="0" smtClean="0">
                <a:latin typeface="Times New Roman" panose="02020603050405020304" pitchFamily="18" charset="0"/>
                <a:cs typeface="Times New Roman" panose="02020603050405020304" pitchFamily="18" charset="0"/>
              </a:rPr>
              <a:t>2.</a:t>
            </a:r>
            <a:r>
              <a:rPr lang="en-IN" b="1" i="1" dirty="0">
                <a:latin typeface="Times New Roman" panose="02020603050405020304" pitchFamily="18" charset="0"/>
                <a:cs typeface="Times New Roman" panose="02020603050405020304" pitchFamily="18" charset="0"/>
              </a:rPr>
              <a:t> Coaxial-Cable</a:t>
            </a:r>
            <a:endParaRPr sz="3600" dirty="0">
              <a:latin typeface="Times New Roman" panose="02020603050405020304" pitchFamily="18" charset="0"/>
              <a:cs typeface="Times New Roman" panose="02020603050405020304" pitchFamily="18" charset="0"/>
            </a:endParaRPr>
          </a:p>
        </p:txBody>
      </p:sp>
      <p:sp>
        <p:nvSpPr>
          <p:cNvPr id="5" name="object 5"/>
          <p:cNvSpPr/>
          <p:nvPr/>
        </p:nvSpPr>
        <p:spPr>
          <a:xfrm>
            <a:off x="3555104" y="1567390"/>
            <a:ext cx="4936571" cy="3043873"/>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28601" y="1273474"/>
            <a:ext cx="4815839" cy="4315925"/>
          </a:xfrm>
          <a:prstGeom prst="rect">
            <a:avLst/>
          </a:prstGeom>
        </p:spPr>
        <p:txBody>
          <a:bodyPr vert="horz" wrap="square" lIns="0" tIns="118745" rIns="0" bIns="0" rtlCol="0">
            <a:spAutoFit/>
          </a:bodyPr>
          <a:lstStyle/>
          <a:p>
            <a:pPr marL="12700">
              <a:lnSpc>
                <a:spcPct val="100000"/>
              </a:lnSpc>
              <a:spcBef>
                <a:spcPts val="935"/>
              </a:spcBef>
            </a:pPr>
            <a:r>
              <a:rPr sz="3200" i="1" spc="-160" dirty="0">
                <a:solidFill>
                  <a:srgbClr val="CC0000"/>
                </a:solidFill>
                <a:latin typeface="Trebuchet MS"/>
                <a:cs typeface="Trebuchet MS"/>
              </a:rPr>
              <a:t>coaxial</a:t>
            </a:r>
            <a:r>
              <a:rPr sz="3200" i="1" spc="-235" dirty="0">
                <a:solidFill>
                  <a:srgbClr val="CC0000"/>
                </a:solidFill>
                <a:latin typeface="Trebuchet MS"/>
                <a:cs typeface="Trebuchet MS"/>
              </a:rPr>
              <a:t> </a:t>
            </a:r>
            <a:r>
              <a:rPr sz="3200" i="1" spc="-195" dirty="0">
                <a:solidFill>
                  <a:srgbClr val="CC0000"/>
                </a:solidFill>
                <a:latin typeface="Trebuchet MS"/>
                <a:cs typeface="Trebuchet MS"/>
              </a:rPr>
              <a:t>cable:</a:t>
            </a:r>
            <a:endParaRPr sz="3200" dirty="0">
              <a:latin typeface="Trebuchet MS"/>
              <a:cs typeface="Trebuchet MS"/>
            </a:endParaRPr>
          </a:p>
          <a:p>
            <a:pPr marL="355600" marR="1758950" indent="-342900">
              <a:lnSpc>
                <a:spcPct val="100000"/>
              </a:lnSpc>
              <a:spcBef>
                <a:spcPts val="620"/>
              </a:spcBef>
              <a:buSzPct val="75000"/>
              <a:buChar char="•"/>
              <a:tabLst>
                <a:tab pos="355600" algn="l"/>
                <a:tab pos="356235" algn="l"/>
              </a:tabLst>
            </a:pPr>
            <a:r>
              <a:rPr sz="2400" spc="5" dirty="0">
                <a:latin typeface="Arial"/>
                <a:cs typeface="Arial"/>
              </a:rPr>
              <a:t>two </a:t>
            </a:r>
            <a:r>
              <a:rPr sz="2400" spc="-80" dirty="0">
                <a:latin typeface="Arial"/>
                <a:cs typeface="Arial"/>
              </a:rPr>
              <a:t>concentric  </a:t>
            </a:r>
            <a:r>
              <a:rPr sz="2400" spc="-95" dirty="0">
                <a:latin typeface="Arial"/>
                <a:cs typeface="Arial"/>
              </a:rPr>
              <a:t>copper</a:t>
            </a:r>
            <a:r>
              <a:rPr sz="2400" spc="-185" dirty="0">
                <a:latin typeface="Arial"/>
                <a:cs typeface="Arial"/>
              </a:rPr>
              <a:t> </a:t>
            </a:r>
            <a:r>
              <a:rPr sz="2400" spc="-95" dirty="0">
                <a:latin typeface="Arial"/>
                <a:cs typeface="Arial"/>
              </a:rPr>
              <a:t>conductors</a:t>
            </a:r>
            <a:endParaRPr sz="2400" dirty="0">
              <a:latin typeface="Arial"/>
              <a:cs typeface="Arial"/>
            </a:endParaRPr>
          </a:p>
          <a:p>
            <a:pPr marL="355600" indent="-342900">
              <a:lnSpc>
                <a:spcPct val="100000"/>
              </a:lnSpc>
              <a:spcBef>
                <a:spcPts val="575"/>
              </a:spcBef>
              <a:buSzPct val="75000"/>
              <a:buChar char="•"/>
              <a:tabLst>
                <a:tab pos="355600" algn="l"/>
                <a:tab pos="356235" algn="l"/>
              </a:tabLst>
            </a:pPr>
            <a:r>
              <a:rPr sz="2400" spc="-50" dirty="0">
                <a:latin typeface="Arial"/>
                <a:cs typeface="Arial"/>
              </a:rPr>
              <a:t>bidirectional</a:t>
            </a:r>
            <a:endParaRPr sz="2400" dirty="0">
              <a:latin typeface="Arial"/>
              <a:cs typeface="Arial"/>
            </a:endParaRPr>
          </a:p>
          <a:p>
            <a:pPr marL="355600" indent="-342900">
              <a:lnSpc>
                <a:spcPct val="100000"/>
              </a:lnSpc>
              <a:spcBef>
                <a:spcPts val="580"/>
              </a:spcBef>
              <a:buSzPct val="75000"/>
              <a:buChar char="•"/>
              <a:tabLst>
                <a:tab pos="355600" algn="l"/>
                <a:tab pos="356235" algn="l"/>
              </a:tabLst>
            </a:pPr>
            <a:r>
              <a:rPr sz="2400" spc="-90" dirty="0">
                <a:latin typeface="Arial"/>
                <a:cs typeface="Arial"/>
              </a:rPr>
              <a:t>broadband:</a:t>
            </a:r>
            <a:endParaRPr sz="2400" dirty="0">
              <a:latin typeface="Arial"/>
              <a:cs typeface="Arial"/>
            </a:endParaRPr>
          </a:p>
          <a:p>
            <a:pPr marL="756285" marR="1778000" lvl="1" indent="-286385">
              <a:lnSpc>
                <a:spcPct val="100000"/>
              </a:lnSpc>
              <a:spcBef>
                <a:spcPts val="509"/>
              </a:spcBef>
              <a:buChar char="–"/>
              <a:tabLst>
                <a:tab pos="812800" algn="l"/>
                <a:tab pos="813435" algn="l"/>
              </a:tabLst>
            </a:pPr>
            <a:r>
              <a:rPr sz="2000" spc="-20" dirty="0">
                <a:latin typeface="Arial"/>
                <a:cs typeface="Arial"/>
              </a:rPr>
              <a:t>multiple</a:t>
            </a:r>
            <a:r>
              <a:rPr sz="2000" spc="-170" dirty="0">
                <a:latin typeface="Arial"/>
                <a:cs typeface="Arial"/>
              </a:rPr>
              <a:t> </a:t>
            </a:r>
            <a:r>
              <a:rPr sz="2000" spc="-100" dirty="0">
                <a:latin typeface="Arial"/>
                <a:cs typeface="Arial"/>
              </a:rPr>
              <a:t>channels  </a:t>
            </a:r>
            <a:r>
              <a:rPr sz="2000" spc="-60" dirty="0">
                <a:latin typeface="Arial"/>
                <a:cs typeface="Arial"/>
              </a:rPr>
              <a:t>on</a:t>
            </a:r>
            <a:r>
              <a:rPr sz="2000" spc="-130" dirty="0">
                <a:latin typeface="Arial"/>
                <a:cs typeface="Arial"/>
              </a:rPr>
              <a:t> </a:t>
            </a:r>
            <a:r>
              <a:rPr sz="2000" spc="-95" dirty="0">
                <a:latin typeface="Arial"/>
                <a:cs typeface="Arial"/>
              </a:rPr>
              <a:t>cable</a:t>
            </a:r>
            <a:endParaRPr sz="2000" dirty="0">
              <a:latin typeface="Arial"/>
              <a:cs typeface="Arial"/>
            </a:endParaRPr>
          </a:p>
          <a:p>
            <a:pPr marL="756285" lvl="1" indent="-286385">
              <a:lnSpc>
                <a:spcPct val="100000"/>
              </a:lnSpc>
              <a:spcBef>
                <a:spcPts val="480"/>
              </a:spcBef>
              <a:buChar char="–"/>
              <a:tabLst>
                <a:tab pos="812800" algn="l"/>
                <a:tab pos="813435" algn="l"/>
              </a:tabLst>
            </a:pPr>
            <a:r>
              <a:rPr sz="2000" spc="-300" dirty="0">
                <a:latin typeface="Arial"/>
                <a:cs typeface="Arial"/>
              </a:rPr>
              <a:t>HFC</a:t>
            </a:r>
            <a:endParaRPr sz="2000" dirty="0">
              <a:latin typeface="Arial"/>
              <a:cs typeface="Arial"/>
            </a:endParaRPr>
          </a:p>
          <a:p>
            <a:pPr>
              <a:lnSpc>
                <a:spcPct val="100000"/>
              </a:lnSpc>
              <a:spcBef>
                <a:spcPts val="50"/>
              </a:spcBef>
            </a:pPr>
            <a:endParaRPr sz="2450" dirty="0">
              <a:latin typeface="Times New Roman"/>
              <a:cs typeface="Times New Roman"/>
            </a:endParaRPr>
          </a:p>
          <a:p>
            <a:pPr marL="306705" marR="5080">
              <a:lnSpc>
                <a:spcPct val="100000"/>
              </a:lnSpc>
            </a:pPr>
            <a:r>
              <a:rPr sz="1800" spc="-80" dirty="0">
                <a:latin typeface="Arial"/>
                <a:cs typeface="Arial"/>
              </a:rPr>
              <a:t>Higher </a:t>
            </a:r>
            <a:r>
              <a:rPr sz="1800" spc="-40" dirty="0">
                <a:latin typeface="Arial"/>
                <a:cs typeface="Arial"/>
              </a:rPr>
              <a:t>bandwidth than </a:t>
            </a:r>
            <a:r>
              <a:rPr sz="1800" spc="-235" dirty="0">
                <a:latin typeface="Arial"/>
                <a:cs typeface="Arial"/>
              </a:rPr>
              <a:t>UTP. </a:t>
            </a:r>
            <a:r>
              <a:rPr sz="1800" spc="-105" dirty="0">
                <a:latin typeface="Arial"/>
                <a:cs typeface="Arial"/>
              </a:rPr>
              <a:t>Up </a:t>
            </a:r>
            <a:r>
              <a:rPr sz="1800" spc="15" dirty="0">
                <a:latin typeface="Arial"/>
                <a:cs typeface="Arial"/>
              </a:rPr>
              <a:t>to </a:t>
            </a:r>
            <a:r>
              <a:rPr sz="1800" spc="-90" dirty="0">
                <a:latin typeface="Arial"/>
                <a:cs typeface="Arial"/>
              </a:rPr>
              <a:t>500 </a:t>
            </a:r>
            <a:r>
              <a:rPr sz="1800" spc="-100" dirty="0">
                <a:latin typeface="Arial"/>
                <a:cs typeface="Arial"/>
              </a:rPr>
              <a:t>MHz.  </a:t>
            </a:r>
            <a:r>
              <a:rPr sz="1800" spc="-130" dirty="0">
                <a:latin typeface="Arial"/>
                <a:cs typeface="Arial"/>
              </a:rPr>
              <a:t>Used </a:t>
            </a:r>
            <a:r>
              <a:rPr sz="1800" spc="-25" dirty="0">
                <a:latin typeface="Arial"/>
                <a:cs typeface="Arial"/>
              </a:rPr>
              <a:t>in </a:t>
            </a:r>
            <a:r>
              <a:rPr sz="1800" spc="-90" dirty="0">
                <a:latin typeface="Arial"/>
                <a:cs typeface="Arial"/>
              </a:rPr>
              <a:t>cable</a:t>
            </a:r>
            <a:r>
              <a:rPr sz="1800" spc="-105" dirty="0">
                <a:latin typeface="Arial"/>
                <a:cs typeface="Arial"/>
              </a:rPr>
              <a:t> </a:t>
            </a:r>
            <a:r>
              <a:rPr sz="1800" spc="-210" dirty="0">
                <a:latin typeface="Arial"/>
                <a:cs typeface="Arial"/>
              </a:rPr>
              <a:t>TV</a:t>
            </a:r>
            <a:endParaRPr sz="1800" dirty="0">
              <a:latin typeface="Arial"/>
              <a:cs typeface="Arial"/>
            </a:endParaRPr>
          </a:p>
        </p:txBody>
      </p:sp>
      <p:sp>
        <p:nvSpPr>
          <p:cNvPr id="7" name="object 7"/>
          <p:cNvSpPr/>
          <p:nvPr/>
        </p:nvSpPr>
        <p:spPr>
          <a:xfrm>
            <a:off x="6155435" y="4076700"/>
            <a:ext cx="2436875" cy="209092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15878"/>
            <a:ext cx="8290051" cy="690574"/>
          </a:xfrm>
          <a:prstGeom prst="rect">
            <a:avLst/>
          </a:prstGeom>
        </p:spPr>
        <p:txBody>
          <a:bodyPr vert="horz" wrap="square" lIns="0" tIns="13335" rIns="0" bIns="0" rtlCol="0">
            <a:spAutoFit/>
          </a:bodyPr>
          <a:lstStyle/>
          <a:p>
            <a:pPr marL="12700">
              <a:lnSpc>
                <a:spcPct val="100000"/>
              </a:lnSpc>
              <a:spcBef>
                <a:spcPts val="105"/>
              </a:spcBef>
            </a:pPr>
            <a:r>
              <a:rPr lang="en-IN" b="1" spc="-40" dirty="0" smtClean="0">
                <a:latin typeface="Times New Roman" panose="02020603050405020304" pitchFamily="18" charset="0"/>
                <a:cs typeface="Times New Roman" panose="02020603050405020304" pitchFamily="18" charset="0"/>
              </a:rPr>
              <a:t>3.F</a:t>
            </a:r>
            <a:r>
              <a:rPr b="1" spc="-40" dirty="0" err="1" smtClean="0">
                <a:latin typeface="Times New Roman" panose="02020603050405020304" pitchFamily="18" charset="0"/>
                <a:cs typeface="Times New Roman" panose="02020603050405020304" pitchFamily="18" charset="0"/>
              </a:rPr>
              <a:t>iber</a:t>
            </a:r>
            <a:r>
              <a:rPr lang="en-IN" b="1" spc="-40" dirty="0" smtClean="0">
                <a:latin typeface="Times New Roman" panose="02020603050405020304" pitchFamily="18" charset="0"/>
                <a:cs typeface="Times New Roman" panose="02020603050405020304" pitchFamily="18" charset="0"/>
              </a:rPr>
              <a:t> </a:t>
            </a:r>
            <a:r>
              <a:rPr lang="en-IN" b="1" i="1" dirty="0">
                <a:latin typeface="Times New Roman" panose="02020603050405020304" pitchFamily="18" charset="0"/>
                <a:cs typeface="Times New Roman" panose="02020603050405020304" pitchFamily="18" charset="0"/>
              </a:rPr>
              <a:t>Optics</a:t>
            </a:r>
            <a:endParaRPr b="1" spc="-40" dirty="0">
              <a:latin typeface="Times New Roman" panose="02020603050405020304" pitchFamily="18" charset="0"/>
              <a:cs typeface="Times New Roman" panose="02020603050405020304" pitchFamily="18" charset="0"/>
            </a:endParaRPr>
          </a:p>
        </p:txBody>
      </p:sp>
      <p:sp>
        <p:nvSpPr>
          <p:cNvPr id="3" name="object 3"/>
          <p:cNvSpPr txBox="1"/>
          <p:nvPr/>
        </p:nvSpPr>
        <p:spPr>
          <a:xfrm>
            <a:off x="535940" y="1252880"/>
            <a:ext cx="7205980" cy="4793615"/>
          </a:xfrm>
          <a:prstGeom prst="rect">
            <a:avLst/>
          </a:prstGeom>
        </p:spPr>
        <p:txBody>
          <a:bodyPr vert="horz" wrap="square" lIns="0" tIns="38735" rIns="0" bIns="0" rtlCol="0">
            <a:spAutoFit/>
          </a:bodyPr>
          <a:lstStyle/>
          <a:p>
            <a:pPr marL="12700">
              <a:lnSpc>
                <a:spcPct val="100000"/>
              </a:lnSpc>
              <a:spcBef>
                <a:spcPts val="305"/>
              </a:spcBef>
            </a:pPr>
            <a:r>
              <a:rPr sz="2800" i="1" spc="-204" dirty="0">
                <a:solidFill>
                  <a:srgbClr val="CC0000"/>
                </a:solidFill>
                <a:latin typeface="Trebuchet MS"/>
                <a:cs typeface="Trebuchet MS"/>
              </a:rPr>
              <a:t>fiber </a:t>
            </a:r>
            <a:r>
              <a:rPr sz="2800" i="1" spc="-165" dirty="0">
                <a:solidFill>
                  <a:srgbClr val="CC0000"/>
                </a:solidFill>
                <a:latin typeface="Trebuchet MS"/>
                <a:cs typeface="Trebuchet MS"/>
              </a:rPr>
              <a:t>optic</a:t>
            </a:r>
            <a:r>
              <a:rPr sz="2800" i="1" spc="-215" dirty="0">
                <a:solidFill>
                  <a:srgbClr val="CC0000"/>
                </a:solidFill>
                <a:latin typeface="Trebuchet MS"/>
                <a:cs typeface="Trebuchet MS"/>
              </a:rPr>
              <a:t> </a:t>
            </a:r>
            <a:r>
              <a:rPr sz="2800" i="1" spc="-175" dirty="0">
                <a:solidFill>
                  <a:srgbClr val="CC0000"/>
                </a:solidFill>
                <a:latin typeface="Trebuchet MS"/>
                <a:cs typeface="Trebuchet MS"/>
              </a:rPr>
              <a:t>cable:</a:t>
            </a:r>
            <a:endParaRPr sz="2800" dirty="0">
              <a:latin typeface="Trebuchet MS"/>
              <a:cs typeface="Trebuchet MS"/>
            </a:endParaRPr>
          </a:p>
          <a:p>
            <a:pPr marL="355600" indent="-342900">
              <a:lnSpc>
                <a:spcPct val="100000"/>
              </a:lnSpc>
              <a:spcBef>
                <a:spcPts val="200"/>
              </a:spcBef>
              <a:buClr>
                <a:srgbClr val="000099"/>
              </a:buClr>
              <a:buSzPct val="75000"/>
              <a:buFont typeface="Wingdings"/>
              <a:buChar char=""/>
              <a:tabLst>
                <a:tab pos="356235" algn="l"/>
              </a:tabLst>
            </a:pPr>
            <a:r>
              <a:rPr sz="2800" spc="-215" dirty="0">
                <a:latin typeface="Arial"/>
                <a:cs typeface="Arial"/>
              </a:rPr>
              <a:t>glass </a:t>
            </a:r>
            <a:r>
              <a:rPr sz="2800" spc="-30" dirty="0">
                <a:latin typeface="Arial"/>
                <a:cs typeface="Arial"/>
              </a:rPr>
              <a:t>fiber </a:t>
            </a:r>
            <a:r>
              <a:rPr sz="2800" spc="-105" dirty="0">
                <a:latin typeface="Arial"/>
                <a:cs typeface="Arial"/>
              </a:rPr>
              <a:t>carrying </a:t>
            </a:r>
            <a:r>
              <a:rPr sz="2800" spc="-35" dirty="0">
                <a:latin typeface="Arial"/>
                <a:cs typeface="Arial"/>
              </a:rPr>
              <a:t>light </a:t>
            </a:r>
            <a:r>
              <a:rPr sz="2800" spc="-155" dirty="0">
                <a:latin typeface="Arial"/>
                <a:cs typeface="Arial"/>
              </a:rPr>
              <a:t>pulses, </a:t>
            </a:r>
            <a:r>
              <a:rPr sz="2800" spc="-175" dirty="0">
                <a:latin typeface="Arial"/>
                <a:cs typeface="Arial"/>
              </a:rPr>
              <a:t>each </a:t>
            </a:r>
            <a:r>
              <a:rPr sz="2800" spc="-135" dirty="0">
                <a:latin typeface="Arial"/>
                <a:cs typeface="Arial"/>
              </a:rPr>
              <a:t>pulse </a:t>
            </a:r>
            <a:r>
              <a:rPr sz="2800" spc="-220" dirty="0">
                <a:latin typeface="Arial"/>
                <a:cs typeface="Arial"/>
              </a:rPr>
              <a:t>a</a:t>
            </a:r>
            <a:r>
              <a:rPr sz="2800" spc="-204" dirty="0">
                <a:latin typeface="Arial"/>
                <a:cs typeface="Arial"/>
              </a:rPr>
              <a:t> </a:t>
            </a:r>
            <a:r>
              <a:rPr sz="2800" spc="20" dirty="0">
                <a:latin typeface="Arial"/>
                <a:cs typeface="Arial"/>
              </a:rPr>
              <a:t>bit</a:t>
            </a:r>
            <a:endParaRPr sz="2800" dirty="0">
              <a:latin typeface="Arial"/>
              <a:cs typeface="Arial"/>
            </a:endParaRPr>
          </a:p>
          <a:p>
            <a:pPr marL="355600" marR="291465" indent="-342900">
              <a:lnSpc>
                <a:spcPts val="2860"/>
              </a:lnSpc>
              <a:spcBef>
                <a:spcPts val="680"/>
              </a:spcBef>
              <a:buClr>
                <a:srgbClr val="000099"/>
              </a:buClr>
              <a:buSzPct val="75000"/>
              <a:buFont typeface="Wingdings"/>
              <a:buChar char=""/>
              <a:tabLst>
                <a:tab pos="356235" algn="l"/>
              </a:tabLst>
            </a:pPr>
            <a:r>
              <a:rPr sz="2800" spc="-204" dirty="0">
                <a:latin typeface="Arial"/>
                <a:cs typeface="Arial"/>
              </a:rPr>
              <a:t>The </a:t>
            </a:r>
            <a:r>
              <a:rPr sz="2800" spc="-35" dirty="0">
                <a:latin typeface="Arial"/>
                <a:cs typeface="Arial"/>
              </a:rPr>
              <a:t>light </a:t>
            </a:r>
            <a:r>
              <a:rPr sz="2800" spc="-165" dirty="0">
                <a:latin typeface="Arial"/>
                <a:cs typeface="Arial"/>
              </a:rPr>
              <a:t>wave </a:t>
            </a:r>
            <a:r>
              <a:rPr sz="2800" spc="-120" dirty="0">
                <a:latin typeface="Arial"/>
                <a:cs typeface="Arial"/>
              </a:rPr>
              <a:t>propagate </a:t>
            </a:r>
            <a:r>
              <a:rPr sz="2800" spc="-125" dirty="0">
                <a:latin typeface="Arial"/>
                <a:cs typeface="Arial"/>
              </a:rPr>
              <a:t>by </a:t>
            </a:r>
            <a:r>
              <a:rPr sz="2800" b="1" spc="-150" dirty="0">
                <a:latin typeface="Trebuchet MS"/>
                <a:cs typeface="Trebuchet MS"/>
              </a:rPr>
              <a:t>continuous</a:t>
            </a:r>
            <a:r>
              <a:rPr sz="2800" b="1" spc="-295" dirty="0">
                <a:latin typeface="Trebuchet MS"/>
                <a:cs typeface="Trebuchet MS"/>
              </a:rPr>
              <a:t> </a:t>
            </a:r>
            <a:r>
              <a:rPr sz="2800" b="1" spc="-135" dirty="0">
                <a:latin typeface="Trebuchet MS"/>
                <a:cs typeface="Trebuchet MS"/>
              </a:rPr>
              <a:t>total  </a:t>
            </a:r>
            <a:r>
              <a:rPr sz="2800" b="1" spc="-170" dirty="0">
                <a:latin typeface="Trebuchet MS"/>
                <a:cs typeface="Trebuchet MS"/>
              </a:rPr>
              <a:t>internal </a:t>
            </a:r>
            <a:r>
              <a:rPr sz="2800" b="1" spc="-180" dirty="0">
                <a:latin typeface="Trebuchet MS"/>
                <a:cs typeface="Trebuchet MS"/>
              </a:rPr>
              <a:t>reflection </a:t>
            </a:r>
            <a:r>
              <a:rPr sz="2800" spc="-35" dirty="0">
                <a:latin typeface="Arial"/>
                <a:cs typeface="Arial"/>
              </a:rPr>
              <a:t>in the</a:t>
            </a:r>
            <a:r>
              <a:rPr sz="2800" spc="-235" dirty="0">
                <a:latin typeface="Arial"/>
                <a:cs typeface="Arial"/>
              </a:rPr>
              <a:t> </a:t>
            </a:r>
            <a:r>
              <a:rPr sz="2800" spc="-30" dirty="0">
                <a:latin typeface="Arial"/>
                <a:cs typeface="Arial"/>
              </a:rPr>
              <a:t>fiber</a:t>
            </a:r>
            <a:endParaRPr sz="2800" dirty="0">
              <a:latin typeface="Arial"/>
              <a:cs typeface="Arial"/>
            </a:endParaRPr>
          </a:p>
          <a:p>
            <a:pPr marL="355600" indent="-342900">
              <a:lnSpc>
                <a:spcPct val="100000"/>
              </a:lnSpc>
              <a:spcBef>
                <a:spcPts val="155"/>
              </a:spcBef>
              <a:buClr>
                <a:srgbClr val="000099"/>
              </a:buClr>
              <a:buSzPct val="75000"/>
              <a:buFont typeface="Wingdings"/>
              <a:buChar char=""/>
              <a:tabLst>
                <a:tab pos="356235" algn="l"/>
              </a:tabLst>
            </a:pPr>
            <a:r>
              <a:rPr sz="2800" spc="-50" dirty="0">
                <a:latin typeface="Arial"/>
                <a:cs typeface="Arial"/>
              </a:rPr>
              <a:t>Not </a:t>
            </a:r>
            <a:r>
              <a:rPr sz="2800" spc="-85" dirty="0">
                <a:latin typeface="Arial"/>
                <a:cs typeface="Arial"/>
              </a:rPr>
              <a:t>affected </a:t>
            </a:r>
            <a:r>
              <a:rPr sz="2800" spc="-125" dirty="0">
                <a:latin typeface="Arial"/>
                <a:cs typeface="Arial"/>
              </a:rPr>
              <a:t>by </a:t>
            </a:r>
            <a:r>
              <a:rPr sz="2800" spc="-85" dirty="0">
                <a:latin typeface="Arial"/>
                <a:cs typeface="Arial"/>
              </a:rPr>
              <a:t>external</a:t>
            </a:r>
            <a:r>
              <a:rPr sz="2800" spc="-345" dirty="0">
                <a:latin typeface="Arial"/>
                <a:cs typeface="Arial"/>
              </a:rPr>
              <a:t> </a:t>
            </a:r>
            <a:r>
              <a:rPr sz="2800" spc="-75" dirty="0">
                <a:latin typeface="Arial"/>
                <a:cs typeface="Arial"/>
              </a:rPr>
              <a:t>interference</a:t>
            </a:r>
            <a:endParaRPr sz="2800" dirty="0">
              <a:latin typeface="Arial"/>
              <a:cs typeface="Arial"/>
            </a:endParaRPr>
          </a:p>
          <a:p>
            <a:pPr marL="355600" indent="-342900">
              <a:lnSpc>
                <a:spcPct val="100000"/>
              </a:lnSpc>
              <a:spcBef>
                <a:spcPts val="170"/>
              </a:spcBef>
              <a:buClr>
                <a:srgbClr val="000099"/>
              </a:buClr>
              <a:buSzPct val="75000"/>
              <a:buFont typeface="Wingdings"/>
              <a:buChar char=""/>
              <a:tabLst>
                <a:tab pos="356235" algn="l"/>
              </a:tabLst>
            </a:pPr>
            <a:r>
              <a:rPr sz="2800" spc="-135" dirty="0">
                <a:latin typeface="Arial"/>
                <a:cs typeface="Arial"/>
              </a:rPr>
              <a:t>high-speed</a:t>
            </a:r>
            <a:r>
              <a:rPr sz="2800" spc="-105" dirty="0">
                <a:latin typeface="Arial"/>
                <a:cs typeface="Arial"/>
              </a:rPr>
              <a:t> </a:t>
            </a:r>
            <a:r>
              <a:rPr sz="2800" spc="-65" dirty="0">
                <a:latin typeface="Arial"/>
                <a:cs typeface="Arial"/>
              </a:rPr>
              <a:t>operation:</a:t>
            </a:r>
            <a:endParaRPr sz="2800" dirty="0">
              <a:latin typeface="Arial"/>
              <a:cs typeface="Arial"/>
            </a:endParaRPr>
          </a:p>
          <a:p>
            <a:pPr marL="756285" marR="5080" lvl="1" indent="-286385">
              <a:lnSpc>
                <a:spcPts val="2880"/>
              </a:lnSpc>
              <a:spcBef>
                <a:spcPts val="665"/>
              </a:spcBef>
              <a:buClr>
                <a:srgbClr val="000099"/>
              </a:buClr>
              <a:buFont typeface="Wingdings"/>
              <a:buChar char=""/>
              <a:tabLst>
                <a:tab pos="756920" algn="l"/>
              </a:tabLst>
            </a:pPr>
            <a:r>
              <a:rPr sz="2800" spc="-135" dirty="0">
                <a:latin typeface="Arial"/>
                <a:cs typeface="Arial"/>
              </a:rPr>
              <a:t>high-speed </a:t>
            </a:r>
            <a:r>
              <a:rPr sz="2800" spc="-30" dirty="0">
                <a:latin typeface="Arial"/>
                <a:cs typeface="Arial"/>
              </a:rPr>
              <a:t>point-to-point </a:t>
            </a:r>
            <a:r>
              <a:rPr sz="2800" spc="-114" dirty="0">
                <a:latin typeface="Arial"/>
                <a:cs typeface="Arial"/>
              </a:rPr>
              <a:t>transmission </a:t>
            </a:r>
            <a:r>
              <a:rPr sz="2800" spc="-120" dirty="0">
                <a:latin typeface="Arial"/>
                <a:cs typeface="Arial"/>
              </a:rPr>
              <a:t>(e.g.,  </a:t>
            </a:r>
            <a:r>
              <a:rPr sz="2800" spc="10" dirty="0">
                <a:latin typeface="Arial"/>
                <a:cs typeface="Arial"/>
              </a:rPr>
              <a:t>10’s-100’s </a:t>
            </a:r>
            <a:r>
              <a:rPr sz="2800" spc="-229" dirty="0">
                <a:latin typeface="Arial"/>
                <a:cs typeface="Arial"/>
              </a:rPr>
              <a:t>Gbps </a:t>
            </a:r>
            <a:r>
              <a:rPr sz="2800" spc="-114" dirty="0">
                <a:latin typeface="Arial"/>
                <a:cs typeface="Arial"/>
              </a:rPr>
              <a:t>transmission</a:t>
            </a:r>
            <a:r>
              <a:rPr sz="2800" spc="-85" dirty="0">
                <a:latin typeface="Arial"/>
                <a:cs typeface="Arial"/>
              </a:rPr>
              <a:t> </a:t>
            </a:r>
            <a:r>
              <a:rPr sz="2800" spc="-80" dirty="0">
                <a:latin typeface="Arial"/>
                <a:cs typeface="Arial"/>
              </a:rPr>
              <a:t>rate)</a:t>
            </a:r>
            <a:endParaRPr sz="2800" dirty="0">
              <a:latin typeface="Arial"/>
              <a:cs typeface="Arial"/>
            </a:endParaRPr>
          </a:p>
          <a:p>
            <a:pPr marL="355600" indent="-342900">
              <a:lnSpc>
                <a:spcPct val="100000"/>
              </a:lnSpc>
              <a:spcBef>
                <a:spcPts val="130"/>
              </a:spcBef>
              <a:buClr>
                <a:srgbClr val="000099"/>
              </a:buClr>
              <a:buSzPct val="75000"/>
              <a:buFont typeface="Wingdings"/>
              <a:buChar char=""/>
              <a:tabLst>
                <a:tab pos="356235" algn="l"/>
              </a:tabLst>
            </a:pPr>
            <a:r>
              <a:rPr sz="2800" spc="-40" dirty="0">
                <a:latin typeface="Arial"/>
                <a:cs typeface="Arial"/>
              </a:rPr>
              <a:t>low error</a:t>
            </a:r>
            <a:r>
              <a:rPr sz="2800" spc="-245" dirty="0">
                <a:latin typeface="Arial"/>
                <a:cs typeface="Arial"/>
              </a:rPr>
              <a:t> </a:t>
            </a:r>
            <a:r>
              <a:rPr sz="2800" spc="-70" dirty="0">
                <a:latin typeface="Arial"/>
                <a:cs typeface="Arial"/>
              </a:rPr>
              <a:t>rate:</a:t>
            </a:r>
            <a:endParaRPr sz="2800" dirty="0">
              <a:latin typeface="Arial"/>
              <a:cs typeface="Arial"/>
            </a:endParaRPr>
          </a:p>
          <a:p>
            <a:pPr marL="756285" lvl="1" indent="-286385">
              <a:lnSpc>
                <a:spcPct val="100000"/>
              </a:lnSpc>
              <a:spcBef>
                <a:spcPts val="165"/>
              </a:spcBef>
              <a:buClr>
                <a:srgbClr val="000099"/>
              </a:buClr>
              <a:buFont typeface="Wingdings"/>
              <a:buChar char=""/>
              <a:tabLst>
                <a:tab pos="756920" algn="l"/>
              </a:tabLst>
            </a:pPr>
            <a:r>
              <a:rPr sz="2800" spc="-114" dirty="0">
                <a:latin typeface="Arial"/>
                <a:cs typeface="Arial"/>
              </a:rPr>
              <a:t>repeaters </a:t>
            </a:r>
            <a:r>
              <a:rPr sz="2800" spc="-185" dirty="0">
                <a:latin typeface="Arial"/>
                <a:cs typeface="Arial"/>
              </a:rPr>
              <a:t>spaced </a:t>
            </a:r>
            <a:r>
              <a:rPr sz="2800" spc="-55" dirty="0">
                <a:latin typeface="Arial"/>
                <a:cs typeface="Arial"/>
              </a:rPr>
              <a:t>far</a:t>
            </a:r>
            <a:r>
              <a:rPr sz="2800" spc="-140" dirty="0">
                <a:latin typeface="Arial"/>
                <a:cs typeface="Arial"/>
              </a:rPr>
              <a:t> </a:t>
            </a:r>
            <a:r>
              <a:rPr sz="2800" spc="-65" dirty="0">
                <a:latin typeface="Arial"/>
                <a:cs typeface="Arial"/>
              </a:rPr>
              <a:t>apart</a:t>
            </a:r>
            <a:endParaRPr sz="2800" dirty="0">
              <a:latin typeface="Arial"/>
              <a:cs typeface="Arial"/>
            </a:endParaRPr>
          </a:p>
          <a:p>
            <a:pPr marL="756285" lvl="1" indent="-286385">
              <a:lnSpc>
                <a:spcPct val="100000"/>
              </a:lnSpc>
              <a:spcBef>
                <a:spcPts val="170"/>
              </a:spcBef>
              <a:buClr>
                <a:srgbClr val="000099"/>
              </a:buClr>
              <a:buFont typeface="Wingdings"/>
              <a:buChar char=""/>
              <a:tabLst>
                <a:tab pos="756920" algn="l"/>
              </a:tabLst>
            </a:pPr>
            <a:r>
              <a:rPr sz="2800" spc="-95" dirty="0">
                <a:latin typeface="Arial"/>
                <a:cs typeface="Arial"/>
              </a:rPr>
              <a:t>immune </a:t>
            </a:r>
            <a:r>
              <a:rPr sz="2800" spc="20" dirty="0">
                <a:latin typeface="Arial"/>
                <a:cs typeface="Arial"/>
              </a:rPr>
              <a:t>to </a:t>
            </a:r>
            <a:r>
              <a:rPr sz="2800" spc="-95" dirty="0">
                <a:latin typeface="Arial"/>
                <a:cs typeface="Arial"/>
              </a:rPr>
              <a:t>electromagnetic</a:t>
            </a:r>
            <a:r>
              <a:rPr sz="2800" spc="-340" dirty="0">
                <a:latin typeface="Arial"/>
                <a:cs typeface="Arial"/>
              </a:rPr>
              <a:t> </a:t>
            </a:r>
            <a:r>
              <a:rPr sz="2800" spc="-135" dirty="0">
                <a:latin typeface="Arial"/>
                <a:cs typeface="Arial"/>
              </a:rPr>
              <a:t>noise</a:t>
            </a:r>
            <a:endParaRPr sz="2800" dirty="0">
              <a:latin typeface="Arial"/>
              <a:cs typeface="Arial"/>
            </a:endParaRPr>
          </a:p>
        </p:txBody>
      </p:sp>
      <p:sp>
        <p:nvSpPr>
          <p:cNvPr id="4" name="object 4"/>
          <p:cNvSpPr/>
          <p:nvPr/>
        </p:nvSpPr>
        <p:spPr>
          <a:xfrm>
            <a:off x="6371844" y="4703064"/>
            <a:ext cx="2520696" cy="1606296"/>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37160">
              <a:lnSpc>
                <a:spcPts val="1240"/>
              </a:lnSpc>
            </a:pPr>
            <a:fld id="{81D60167-4931-47E6-BA6A-407CBD079E47}" type="slidenum">
              <a:rPr spc="-60" dirty="0"/>
              <a:t>68</a:t>
            </a:fld>
            <a:endParaRPr spc="-6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8241385" cy="929893"/>
          </a:xfrm>
        </p:spPr>
        <p:txBody>
          <a:bodyPr/>
          <a:lstStyle/>
          <a:p>
            <a:r>
              <a:rPr lang="en-IN" b="1" spc="-40" dirty="0">
                <a:latin typeface="Times New Roman" panose="02020603050405020304" pitchFamily="18" charset="0"/>
                <a:cs typeface="Times New Roman" panose="02020603050405020304" pitchFamily="18" charset="0"/>
              </a:rPr>
              <a:t>3.Fiber </a:t>
            </a:r>
            <a:r>
              <a:rPr lang="en-IN" b="1" i="1" dirty="0">
                <a:latin typeface="Times New Roman" panose="02020603050405020304" pitchFamily="18" charset="0"/>
                <a:cs typeface="Times New Roman" panose="02020603050405020304" pitchFamily="18" charset="0"/>
              </a:rPr>
              <a:t>Optics</a:t>
            </a:r>
            <a:endParaRPr lang="en-IN" dirty="0"/>
          </a:p>
        </p:txBody>
      </p:sp>
      <p:sp>
        <p:nvSpPr>
          <p:cNvPr id="5" name="Text Placeholder 4"/>
          <p:cNvSpPr>
            <a:spLocks noGrp="1"/>
          </p:cNvSpPr>
          <p:nvPr>
            <p:ph type="body" idx="1"/>
          </p:nvPr>
        </p:nvSpPr>
        <p:spPr>
          <a:xfrm>
            <a:off x="228600" y="1523337"/>
            <a:ext cx="8381364" cy="5029863"/>
          </a:xfrm>
        </p:spPr>
        <p:txBody>
          <a:bodyPr/>
          <a:lstStyle/>
          <a:p>
            <a:pPr marL="457200" indent="-457200">
              <a:buFont typeface="Arial" panose="020B0604020202020204" pitchFamily="34" charset="0"/>
              <a:buChar char="•"/>
            </a:pPr>
            <a:r>
              <a:rPr lang="en-US" dirty="0">
                <a:solidFill>
                  <a:schemeClr val="tx1"/>
                </a:solidFill>
              </a:rPr>
              <a:t>An optical fiber is a thin, flexible medium that conducts pulses of light, with each pulse representing a bit.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A </a:t>
            </a:r>
            <a:r>
              <a:rPr lang="en-US" dirty="0">
                <a:solidFill>
                  <a:schemeClr val="tx1"/>
                </a:solidFill>
              </a:rPr>
              <a:t>single optical fiber can support tremendous bit rates, up to tens or even hundreds of gigabits per second.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They </a:t>
            </a:r>
            <a:r>
              <a:rPr lang="en-US" dirty="0">
                <a:solidFill>
                  <a:schemeClr val="tx1"/>
                </a:solidFill>
              </a:rPr>
              <a:t>are immune to electromagnetic interference, have very low signal attenuation up to 100 kilometers, and are very hard to tap. </a:t>
            </a:r>
            <a:endParaRPr lang="en-IN" dirty="0">
              <a:solidFill>
                <a:schemeClr val="tx1"/>
              </a:solidFill>
            </a:endParaRPr>
          </a:p>
        </p:txBody>
      </p:sp>
    </p:spTree>
    <p:extLst>
      <p:ext uri="{BB962C8B-B14F-4D97-AF65-F5344CB8AC3E}">
        <p14:creationId xmlns:p14="http://schemas.microsoft.com/office/powerpoint/2010/main" val="14377053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8601"/>
            <a:ext cx="8069325" cy="690574"/>
          </a:xfrm>
          <a:prstGeom prst="rect">
            <a:avLst/>
          </a:prstGeom>
        </p:spPr>
        <p:txBody>
          <a:bodyPr vert="horz" wrap="square" lIns="0" tIns="13335" rIns="0" bIns="0" rtlCol="0">
            <a:spAutoFit/>
          </a:bodyPr>
          <a:lstStyle/>
          <a:p>
            <a:pPr marL="12700">
              <a:lnSpc>
                <a:spcPct val="100000"/>
              </a:lnSpc>
              <a:spcBef>
                <a:spcPts val="105"/>
              </a:spcBef>
            </a:pPr>
            <a:r>
              <a:rPr b="1" spc="-175" dirty="0">
                <a:latin typeface="Times New Roman" panose="02020603050405020304" pitchFamily="18" charset="0"/>
                <a:cs typeface="Times New Roman" panose="02020603050405020304" pitchFamily="18" charset="0"/>
              </a:rPr>
              <a:t>Computer</a:t>
            </a:r>
            <a:r>
              <a:rPr b="1" spc="-300" dirty="0">
                <a:latin typeface="Times New Roman" panose="02020603050405020304" pitchFamily="18" charset="0"/>
                <a:cs typeface="Times New Roman" panose="02020603050405020304" pitchFamily="18" charset="0"/>
              </a:rPr>
              <a:t> </a:t>
            </a:r>
            <a:r>
              <a:rPr b="1" spc="-100" dirty="0">
                <a:latin typeface="Times New Roman" panose="02020603050405020304" pitchFamily="18" charset="0"/>
                <a:cs typeface="Times New Roman" panose="02020603050405020304" pitchFamily="18" charset="0"/>
              </a:rPr>
              <a:t>Network</a:t>
            </a:r>
          </a:p>
        </p:txBody>
      </p:sp>
      <p:sp>
        <p:nvSpPr>
          <p:cNvPr id="3" name="object 3"/>
          <p:cNvSpPr txBox="1"/>
          <p:nvPr/>
        </p:nvSpPr>
        <p:spPr>
          <a:xfrm>
            <a:off x="228601" y="1177950"/>
            <a:ext cx="6696454" cy="1140697"/>
          </a:xfrm>
          <a:prstGeom prst="rect">
            <a:avLst/>
          </a:prstGeom>
        </p:spPr>
        <p:txBody>
          <a:bodyPr vert="horz" wrap="square" lIns="0" tIns="12065" rIns="0" bIns="0" rtlCol="0">
            <a:spAutoFit/>
          </a:bodyPr>
          <a:lstStyle/>
          <a:p>
            <a:pPr marL="244475" indent="-231775">
              <a:lnSpc>
                <a:spcPct val="100000"/>
              </a:lnSpc>
              <a:spcBef>
                <a:spcPts val="95"/>
              </a:spcBef>
              <a:buSzPct val="75000"/>
              <a:buChar char="•"/>
              <a:tabLst>
                <a:tab pos="244475" algn="l"/>
                <a:tab pos="245110" algn="l"/>
              </a:tabLst>
            </a:pPr>
            <a:r>
              <a:rPr sz="2200" spc="-55" dirty="0">
                <a:latin typeface="Times New Roman" panose="02020603050405020304" pitchFamily="18" charset="0"/>
                <a:cs typeface="Times New Roman" panose="02020603050405020304" pitchFamily="18" charset="0"/>
              </a:rPr>
              <a:t>millions </a:t>
            </a:r>
            <a:r>
              <a:rPr sz="2200" spc="-5" dirty="0">
                <a:latin typeface="Times New Roman" panose="02020603050405020304" pitchFamily="18" charset="0"/>
                <a:cs typeface="Times New Roman" panose="02020603050405020304" pitchFamily="18" charset="0"/>
              </a:rPr>
              <a:t>of </a:t>
            </a:r>
            <a:r>
              <a:rPr sz="2200" spc="-95" dirty="0">
                <a:latin typeface="Times New Roman" panose="02020603050405020304" pitchFamily="18" charset="0"/>
                <a:cs typeface="Times New Roman" panose="02020603050405020304" pitchFamily="18" charset="0"/>
              </a:rPr>
              <a:t>connected </a:t>
            </a:r>
            <a:r>
              <a:rPr sz="2200" spc="-70" dirty="0">
                <a:latin typeface="Times New Roman" panose="02020603050405020304" pitchFamily="18" charset="0"/>
                <a:cs typeface="Times New Roman" panose="02020603050405020304" pitchFamily="18" charset="0"/>
              </a:rPr>
              <a:t>computing</a:t>
            </a:r>
            <a:r>
              <a:rPr sz="2200" spc="-280" dirty="0">
                <a:latin typeface="Times New Roman" panose="02020603050405020304" pitchFamily="18" charset="0"/>
                <a:cs typeface="Times New Roman" panose="02020603050405020304" pitchFamily="18" charset="0"/>
              </a:rPr>
              <a:t> </a:t>
            </a:r>
            <a:r>
              <a:rPr sz="2200" spc="-114" dirty="0">
                <a:latin typeface="Times New Roman" panose="02020603050405020304" pitchFamily="18" charset="0"/>
                <a:cs typeface="Times New Roman" panose="02020603050405020304" pitchFamily="18" charset="0"/>
              </a:rPr>
              <a:t>devices:</a:t>
            </a:r>
            <a:endParaRPr sz="2200" dirty="0">
              <a:latin typeface="Times New Roman" panose="02020603050405020304" pitchFamily="18" charset="0"/>
              <a:cs typeface="Times New Roman" panose="02020603050405020304" pitchFamily="18" charset="0"/>
            </a:endParaRPr>
          </a:p>
          <a:p>
            <a:pPr marL="645160" lvl="1" indent="-231775">
              <a:lnSpc>
                <a:spcPct val="100000"/>
              </a:lnSpc>
              <a:spcBef>
                <a:spcPts val="70"/>
              </a:spcBef>
              <a:buSzPct val="75000"/>
              <a:buFont typeface="Arial"/>
              <a:buChar char="–"/>
              <a:tabLst>
                <a:tab pos="645795" algn="l"/>
              </a:tabLst>
            </a:pPr>
            <a:r>
              <a:rPr sz="2600" i="1" spc="-220" dirty="0">
                <a:solidFill>
                  <a:srgbClr val="CC0000"/>
                </a:solidFill>
                <a:latin typeface="Times New Roman" panose="02020603050405020304" pitchFamily="18" charset="0"/>
                <a:cs typeface="Times New Roman" panose="02020603050405020304" pitchFamily="18" charset="0"/>
              </a:rPr>
              <a:t>hosts </a:t>
            </a:r>
            <a:r>
              <a:rPr sz="2600" i="1" spc="155" dirty="0">
                <a:latin typeface="Times New Roman" panose="02020603050405020304" pitchFamily="18" charset="0"/>
                <a:cs typeface="Times New Roman" panose="02020603050405020304" pitchFamily="18" charset="0"/>
              </a:rPr>
              <a:t>= </a:t>
            </a:r>
            <a:r>
              <a:rPr sz="2600" i="1" spc="-229" dirty="0">
                <a:solidFill>
                  <a:srgbClr val="CC0000"/>
                </a:solidFill>
                <a:latin typeface="Times New Roman" panose="02020603050405020304" pitchFamily="18" charset="0"/>
                <a:cs typeface="Times New Roman" panose="02020603050405020304" pitchFamily="18" charset="0"/>
              </a:rPr>
              <a:t>end</a:t>
            </a:r>
            <a:r>
              <a:rPr sz="2600" i="1" spc="-125" dirty="0">
                <a:solidFill>
                  <a:srgbClr val="CC0000"/>
                </a:solidFill>
                <a:latin typeface="Times New Roman" panose="02020603050405020304" pitchFamily="18" charset="0"/>
                <a:cs typeface="Times New Roman" panose="02020603050405020304" pitchFamily="18" charset="0"/>
              </a:rPr>
              <a:t> </a:t>
            </a:r>
            <a:r>
              <a:rPr sz="2600" i="1" spc="-225" dirty="0">
                <a:solidFill>
                  <a:srgbClr val="CC0000"/>
                </a:solidFill>
                <a:latin typeface="Times New Roman" panose="02020603050405020304" pitchFamily="18" charset="0"/>
                <a:cs typeface="Times New Roman" panose="02020603050405020304" pitchFamily="18" charset="0"/>
              </a:rPr>
              <a:t>systems</a:t>
            </a:r>
            <a:endParaRPr sz="2600" dirty="0">
              <a:latin typeface="Times New Roman" panose="02020603050405020304" pitchFamily="18" charset="0"/>
              <a:cs typeface="Times New Roman" panose="02020603050405020304" pitchFamily="18" charset="0"/>
            </a:endParaRPr>
          </a:p>
          <a:p>
            <a:pPr marL="244475" indent="-231775">
              <a:lnSpc>
                <a:spcPct val="100000"/>
              </a:lnSpc>
              <a:spcBef>
                <a:spcPts val="280"/>
              </a:spcBef>
              <a:buChar char="•"/>
              <a:tabLst>
                <a:tab pos="244475" algn="l"/>
                <a:tab pos="245110" algn="l"/>
              </a:tabLst>
            </a:pPr>
            <a:r>
              <a:rPr sz="2200" spc="-50" dirty="0" smtClean="0">
                <a:solidFill>
                  <a:srgbClr val="002939"/>
                </a:solidFill>
                <a:latin typeface="Times New Roman" panose="02020603050405020304" pitchFamily="18" charset="0"/>
                <a:cs typeface="Times New Roman" panose="02020603050405020304" pitchFamily="18" charset="0"/>
              </a:rPr>
              <a:t>Billion </a:t>
            </a:r>
            <a:r>
              <a:rPr sz="2200" spc="-5" dirty="0">
                <a:solidFill>
                  <a:srgbClr val="002939"/>
                </a:solidFill>
                <a:latin typeface="Times New Roman" panose="02020603050405020304" pitchFamily="18" charset="0"/>
                <a:cs typeface="Times New Roman" panose="02020603050405020304" pitchFamily="18" charset="0"/>
              </a:rPr>
              <a:t>of</a:t>
            </a:r>
            <a:r>
              <a:rPr sz="2200" spc="-200" dirty="0">
                <a:solidFill>
                  <a:srgbClr val="002939"/>
                </a:solidFill>
                <a:latin typeface="Times New Roman" panose="02020603050405020304" pitchFamily="18" charset="0"/>
                <a:cs typeface="Times New Roman" panose="02020603050405020304" pitchFamily="18" charset="0"/>
              </a:rPr>
              <a:t> </a:t>
            </a:r>
            <a:r>
              <a:rPr sz="2200" spc="-140" dirty="0">
                <a:solidFill>
                  <a:srgbClr val="002939"/>
                </a:solidFill>
                <a:latin typeface="Times New Roman" panose="02020603050405020304" pitchFamily="18" charset="0"/>
                <a:cs typeface="Times New Roman" panose="02020603050405020304" pitchFamily="18" charset="0"/>
              </a:rPr>
              <a:t>users</a:t>
            </a:r>
            <a:endParaRPr sz="22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228601" y="2520570"/>
            <a:ext cx="7636000" cy="1648528"/>
          </a:xfrm>
          <a:prstGeom prst="rect">
            <a:avLst/>
          </a:prstGeom>
        </p:spPr>
        <p:txBody>
          <a:bodyPr vert="horz" wrap="square" lIns="0" tIns="57785" rIns="0" bIns="0" rtlCol="0">
            <a:spAutoFit/>
          </a:bodyPr>
          <a:lstStyle/>
          <a:p>
            <a:pPr marL="645160" marR="5080" indent="-231775">
              <a:lnSpc>
                <a:spcPts val="2810"/>
              </a:lnSpc>
              <a:spcBef>
                <a:spcPts val="455"/>
              </a:spcBef>
              <a:buSzPct val="63461"/>
              <a:buChar char="–"/>
              <a:tabLst>
                <a:tab pos="645795" algn="l"/>
              </a:tabLst>
            </a:pPr>
            <a:r>
              <a:rPr sz="2600" spc="-325" dirty="0">
                <a:solidFill>
                  <a:srgbClr val="002939"/>
                </a:solidFill>
                <a:latin typeface="Times New Roman" panose="02020603050405020304" pitchFamily="18" charset="0"/>
                <a:cs typeface="Times New Roman" panose="02020603050405020304" pitchFamily="18" charset="0"/>
              </a:rPr>
              <a:t>PC, </a:t>
            </a:r>
            <a:r>
              <a:rPr sz="2600" spc="-85" dirty="0">
                <a:solidFill>
                  <a:srgbClr val="002939"/>
                </a:solidFill>
                <a:latin typeface="Times New Roman" panose="02020603050405020304" pitchFamily="18" charset="0"/>
                <a:cs typeface="Times New Roman" panose="02020603050405020304" pitchFamily="18" charset="0"/>
              </a:rPr>
              <a:t>laptops, </a:t>
            </a:r>
            <a:r>
              <a:rPr sz="2600" spc="-65" dirty="0">
                <a:solidFill>
                  <a:srgbClr val="002939"/>
                </a:solidFill>
                <a:latin typeface="Times New Roman" panose="02020603050405020304" pitchFamily="18" charset="0"/>
                <a:cs typeface="Times New Roman" panose="02020603050405020304" pitchFamily="18" charset="0"/>
              </a:rPr>
              <a:t>tablets, </a:t>
            </a:r>
            <a:r>
              <a:rPr sz="2600" spc="-125" dirty="0">
                <a:solidFill>
                  <a:srgbClr val="002939"/>
                </a:solidFill>
                <a:latin typeface="Times New Roman" panose="02020603050405020304" pitchFamily="18" charset="0"/>
                <a:cs typeface="Times New Roman" panose="02020603050405020304" pitchFamily="18" charset="0"/>
              </a:rPr>
              <a:t>Smartphones, </a:t>
            </a:r>
            <a:r>
              <a:rPr sz="2600" spc="-120" dirty="0">
                <a:solidFill>
                  <a:srgbClr val="002939"/>
                </a:solidFill>
                <a:latin typeface="Times New Roman" panose="02020603050405020304" pitchFamily="18" charset="0"/>
                <a:cs typeface="Times New Roman" panose="02020603050405020304" pitchFamily="18" charset="0"/>
              </a:rPr>
              <a:t>ipads, </a:t>
            </a:r>
            <a:r>
              <a:rPr sz="2600" spc="-190" dirty="0">
                <a:solidFill>
                  <a:srgbClr val="002939"/>
                </a:solidFill>
                <a:latin typeface="Times New Roman" panose="02020603050405020304" pitchFamily="18" charset="0"/>
                <a:cs typeface="Times New Roman" panose="02020603050405020304" pitchFamily="18" charset="0"/>
              </a:rPr>
              <a:t>Sensors,  </a:t>
            </a:r>
            <a:r>
              <a:rPr sz="2600" spc="-145" dirty="0">
                <a:solidFill>
                  <a:srgbClr val="002939"/>
                </a:solidFill>
                <a:latin typeface="Times New Roman" panose="02020603050405020304" pitchFamily="18" charset="0"/>
                <a:cs typeface="Times New Roman" panose="02020603050405020304" pitchFamily="18" charset="0"/>
              </a:rPr>
              <a:t>webcams,</a:t>
            </a:r>
            <a:endParaRPr sz="2600" dirty="0">
              <a:latin typeface="Times New Roman" panose="02020603050405020304" pitchFamily="18" charset="0"/>
              <a:cs typeface="Times New Roman" panose="02020603050405020304" pitchFamily="18" charset="0"/>
            </a:endParaRPr>
          </a:p>
          <a:p>
            <a:pPr marL="645160" indent="-231775">
              <a:lnSpc>
                <a:spcPts val="3015"/>
              </a:lnSpc>
              <a:spcBef>
                <a:spcPts val="270"/>
              </a:spcBef>
              <a:buSzPct val="63461"/>
              <a:buChar char="–"/>
              <a:tabLst>
                <a:tab pos="645795" algn="l"/>
              </a:tabLst>
            </a:pPr>
            <a:r>
              <a:rPr sz="2600" spc="-204" dirty="0">
                <a:solidFill>
                  <a:srgbClr val="002939"/>
                </a:solidFill>
                <a:latin typeface="Times New Roman" panose="02020603050405020304" pitchFamily="18" charset="0"/>
                <a:cs typeface="Times New Roman" panose="02020603050405020304" pitchFamily="18" charset="0"/>
              </a:rPr>
              <a:t>Game </a:t>
            </a:r>
            <a:r>
              <a:rPr sz="2600" spc="-140" dirty="0">
                <a:solidFill>
                  <a:srgbClr val="002939"/>
                </a:solidFill>
                <a:latin typeface="Times New Roman" panose="02020603050405020304" pitchFamily="18" charset="0"/>
                <a:cs typeface="Times New Roman" panose="02020603050405020304" pitchFamily="18" charset="0"/>
              </a:rPr>
              <a:t>consoles, </a:t>
            </a:r>
            <a:r>
              <a:rPr sz="2600" spc="-90" dirty="0">
                <a:solidFill>
                  <a:srgbClr val="002939"/>
                </a:solidFill>
                <a:latin typeface="Times New Roman" panose="02020603050405020304" pitchFamily="18" charset="0"/>
                <a:cs typeface="Times New Roman" panose="02020603050405020304" pitchFamily="18" charset="0"/>
              </a:rPr>
              <a:t>Picture </a:t>
            </a:r>
            <a:r>
              <a:rPr sz="2600" spc="-105" dirty="0">
                <a:solidFill>
                  <a:srgbClr val="002939"/>
                </a:solidFill>
                <a:latin typeface="Times New Roman" panose="02020603050405020304" pitchFamily="18" charset="0"/>
                <a:cs typeface="Times New Roman" panose="02020603050405020304" pitchFamily="18" charset="0"/>
              </a:rPr>
              <a:t>frames, </a:t>
            </a:r>
            <a:r>
              <a:rPr sz="2600" spc="-330" dirty="0">
                <a:solidFill>
                  <a:srgbClr val="002939"/>
                </a:solidFill>
                <a:latin typeface="Times New Roman" panose="02020603050405020304" pitchFamily="18" charset="0"/>
                <a:cs typeface="Times New Roman" panose="02020603050405020304" pitchFamily="18" charset="0"/>
              </a:rPr>
              <a:t>TVs</a:t>
            </a:r>
            <a:r>
              <a:rPr sz="2600" spc="-254" dirty="0">
                <a:solidFill>
                  <a:srgbClr val="002939"/>
                </a:solidFill>
                <a:latin typeface="Times New Roman" panose="02020603050405020304" pitchFamily="18" charset="0"/>
                <a:cs typeface="Times New Roman" panose="02020603050405020304" pitchFamily="18" charset="0"/>
              </a:rPr>
              <a:t> </a:t>
            </a:r>
            <a:r>
              <a:rPr sz="2600" spc="-80" dirty="0">
                <a:solidFill>
                  <a:srgbClr val="002939"/>
                </a:solidFill>
                <a:latin typeface="Times New Roman" panose="02020603050405020304" pitchFamily="18" charset="0"/>
                <a:cs typeface="Times New Roman" panose="02020603050405020304" pitchFamily="18" charset="0"/>
              </a:rPr>
              <a:t>etc.</a:t>
            </a:r>
            <a:endParaRPr sz="2600" dirty="0">
              <a:latin typeface="Times New Roman" panose="02020603050405020304" pitchFamily="18" charset="0"/>
              <a:cs typeface="Times New Roman" panose="02020603050405020304" pitchFamily="18" charset="0"/>
            </a:endParaRPr>
          </a:p>
          <a:p>
            <a:pPr marL="268605" indent="-255904">
              <a:lnSpc>
                <a:spcPts val="3495"/>
              </a:lnSpc>
              <a:buClr>
                <a:srgbClr val="000099"/>
              </a:buClr>
              <a:buSzPct val="71666"/>
              <a:buFont typeface="Wingdings"/>
              <a:buChar char=""/>
              <a:tabLst>
                <a:tab pos="269240" algn="l"/>
              </a:tabLst>
            </a:pPr>
            <a:r>
              <a:rPr sz="3000" i="1" spc="-280" dirty="0">
                <a:solidFill>
                  <a:srgbClr val="CC0000"/>
                </a:solidFill>
                <a:latin typeface="Times New Roman" panose="02020603050405020304" pitchFamily="18" charset="0"/>
                <a:cs typeface="Times New Roman" panose="02020603050405020304" pitchFamily="18" charset="0"/>
              </a:rPr>
              <a:t>communication</a:t>
            </a:r>
            <a:r>
              <a:rPr sz="3000" i="1" spc="-50" dirty="0">
                <a:solidFill>
                  <a:srgbClr val="CC0000"/>
                </a:solidFill>
                <a:latin typeface="Times New Roman" panose="02020603050405020304" pitchFamily="18" charset="0"/>
                <a:cs typeface="Times New Roman" panose="02020603050405020304" pitchFamily="18" charset="0"/>
              </a:rPr>
              <a:t> </a:t>
            </a:r>
            <a:r>
              <a:rPr sz="3000" i="1" spc="-260" dirty="0">
                <a:solidFill>
                  <a:srgbClr val="CC0000"/>
                </a:solidFill>
                <a:latin typeface="Times New Roman" panose="02020603050405020304" pitchFamily="18" charset="0"/>
                <a:cs typeface="Times New Roman" panose="02020603050405020304" pitchFamily="18" charset="0"/>
              </a:rPr>
              <a:t>links</a:t>
            </a:r>
            <a:endParaRPr sz="3000" dirty="0">
              <a:latin typeface="Times New Roman" panose="02020603050405020304" pitchFamily="18" charset="0"/>
              <a:cs typeface="Times New Roman" panose="02020603050405020304" pitchFamily="18" charset="0"/>
            </a:endParaRPr>
          </a:p>
        </p:txBody>
      </p:sp>
      <p:sp>
        <p:nvSpPr>
          <p:cNvPr id="5" name="object 5"/>
          <p:cNvSpPr txBox="1"/>
          <p:nvPr/>
        </p:nvSpPr>
        <p:spPr>
          <a:xfrm>
            <a:off x="457200" y="4293126"/>
            <a:ext cx="5519673" cy="1243930"/>
          </a:xfrm>
          <a:prstGeom prst="rect">
            <a:avLst/>
          </a:prstGeom>
        </p:spPr>
        <p:txBody>
          <a:bodyPr vert="horz" wrap="square" lIns="0" tIns="12700" rIns="0" bIns="0" rtlCol="0">
            <a:spAutoFit/>
          </a:bodyPr>
          <a:lstStyle/>
          <a:p>
            <a:pPr marL="244475" indent="-231775">
              <a:lnSpc>
                <a:spcPts val="3300"/>
              </a:lnSpc>
              <a:spcBef>
                <a:spcPts val="100"/>
              </a:spcBef>
              <a:buClr>
                <a:srgbClr val="000099"/>
              </a:buClr>
              <a:buFont typeface="Wingdings"/>
              <a:buChar char=""/>
              <a:tabLst>
                <a:tab pos="245110" algn="l"/>
              </a:tabLst>
            </a:pPr>
            <a:r>
              <a:rPr sz="3200" spc="-250" dirty="0" smtClean="0">
                <a:latin typeface="Times New Roman" panose="02020603050405020304" pitchFamily="18" charset="0"/>
                <a:cs typeface="Times New Roman" panose="02020603050405020304" pitchFamily="18" charset="0"/>
              </a:rPr>
              <a:t>Fiber</a:t>
            </a:r>
            <a:r>
              <a:rPr lang="en-IN" sz="3200" spc="-250" dirty="0" smtClean="0">
                <a:latin typeface="Times New Roman" panose="02020603050405020304" pitchFamily="18" charset="0"/>
                <a:cs typeface="Times New Roman" panose="02020603050405020304" pitchFamily="18" charset="0"/>
              </a:rPr>
              <a:t>  optics</a:t>
            </a:r>
            <a:r>
              <a:rPr sz="3200" spc="-250" dirty="0" smtClean="0">
                <a:latin typeface="Times New Roman" panose="02020603050405020304" pitchFamily="18" charset="0"/>
                <a:cs typeface="Times New Roman" panose="02020603050405020304" pitchFamily="18" charset="0"/>
              </a:rPr>
              <a:t>,</a:t>
            </a:r>
            <a:r>
              <a:rPr sz="3200" spc="-360" dirty="0" smtClean="0">
                <a:latin typeface="Times New Roman" panose="02020603050405020304" pitchFamily="18" charset="0"/>
                <a:cs typeface="Times New Roman" panose="02020603050405020304" pitchFamily="18" charset="0"/>
              </a:rPr>
              <a:t> </a:t>
            </a:r>
            <a:r>
              <a:rPr lang="en-IN" sz="3200" dirty="0" smtClean="0">
                <a:latin typeface="Times New Roman" panose="02020603050405020304" pitchFamily="18" charset="0"/>
                <a:cs typeface="Times New Roman" panose="02020603050405020304" pitchFamily="18" charset="0"/>
              </a:rPr>
              <a:t>Coaxial </a:t>
            </a:r>
            <a:r>
              <a:rPr lang="en-IN" sz="3200" dirty="0">
                <a:latin typeface="Times New Roman" panose="02020603050405020304" pitchFamily="18" charset="0"/>
                <a:cs typeface="Times New Roman" panose="02020603050405020304" pitchFamily="18" charset="0"/>
              </a:rPr>
              <a:t>cables</a:t>
            </a:r>
            <a:r>
              <a:rPr lang="en-IN" sz="3200" spc="-110" dirty="0" smtClean="0">
                <a:latin typeface="Times New Roman" panose="02020603050405020304" pitchFamily="18" charset="0"/>
                <a:cs typeface="Times New Roman" panose="02020603050405020304" pitchFamily="18" charset="0"/>
              </a:rPr>
              <a:t> </a:t>
            </a:r>
            <a:endParaRPr sz="3200" dirty="0">
              <a:latin typeface="Times New Roman" panose="02020603050405020304" pitchFamily="18" charset="0"/>
              <a:cs typeface="Times New Roman" panose="02020603050405020304" pitchFamily="18" charset="0"/>
            </a:endParaRPr>
          </a:p>
          <a:p>
            <a:pPr marL="244475" indent="-231775">
              <a:lnSpc>
                <a:spcPts val="3000"/>
              </a:lnSpc>
              <a:buClr>
                <a:srgbClr val="000099"/>
              </a:buClr>
              <a:buFont typeface="Wingdings"/>
              <a:buChar char=""/>
              <a:tabLst>
                <a:tab pos="245110" algn="l"/>
              </a:tabLst>
            </a:pPr>
            <a:r>
              <a:rPr sz="3200" spc="-180" dirty="0">
                <a:latin typeface="Times New Roman" panose="02020603050405020304" pitchFamily="18" charset="0"/>
                <a:cs typeface="Times New Roman" panose="02020603050405020304" pitchFamily="18" charset="0"/>
              </a:rPr>
              <a:t>Radio,</a:t>
            </a:r>
            <a:r>
              <a:rPr sz="3200" spc="-375" dirty="0">
                <a:latin typeface="Times New Roman" panose="02020603050405020304" pitchFamily="18" charset="0"/>
                <a:cs typeface="Times New Roman" panose="02020603050405020304" pitchFamily="18" charset="0"/>
              </a:rPr>
              <a:t> </a:t>
            </a:r>
            <a:r>
              <a:rPr sz="3200" spc="-204" dirty="0">
                <a:latin typeface="Times New Roman" panose="02020603050405020304" pitchFamily="18" charset="0"/>
                <a:cs typeface="Times New Roman" panose="02020603050405020304" pitchFamily="18" charset="0"/>
              </a:rPr>
              <a:t>satellite</a:t>
            </a:r>
            <a:endParaRPr sz="3200" dirty="0">
              <a:latin typeface="Times New Roman" panose="02020603050405020304" pitchFamily="18" charset="0"/>
              <a:cs typeface="Times New Roman" panose="02020603050405020304" pitchFamily="18" charset="0"/>
            </a:endParaRPr>
          </a:p>
          <a:p>
            <a:pPr marL="244475" indent="-231775">
              <a:lnSpc>
                <a:spcPts val="3300"/>
              </a:lnSpc>
              <a:buClr>
                <a:srgbClr val="000099"/>
              </a:buClr>
              <a:buFont typeface="Wingdings"/>
              <a:buChar char=""/>
              <a:tabLst>
                <a:tab pos="245110" algn="l"/>
              </a:tabLst>
            </a:pPr>
            <a:r>
              <a:rPr sz="3200" spc="-135" dirty="0">
                <a:latin typeface="Times New Roman" panose="02020603050405020304" pitchFamily="18" charset="0"/>
                <a:cs typeface="Times New Roman" panose="02020603050405020304" pitchFamily="18" charset="0"/>
              </a:rPr>
              <a:t>Transmission </a:t>
            </a:r>
            <a:r>
              <a:rPr sz="3200" spc="-225" dirty="0">
                <a:latin typeface="Times New Roman" panose="02020603050405020304" pitchFamily="18" charset="0"/>
                <a:cs typeface="Times New Roman" panose="02020603050405020304" pitchFamily="18" charset="0"/>
              </a:rPr>
              <a:t>rate:</a:t>
            </a:r>
            <a:r>
              <a:rPr sz="3200" spc="-315" dirty="0">
                <a:latin typeface="Times New Roman" panose="02020603050405020304" pitchFamily="18" charset="0"/>
                <a:cs typeface="Times New Roman" panose="02020603050405020304" pitchFamily="18" charset="0"/>
              </a:rPr>
              <a:t> </a:t>
            </a:r>
            <a:r>
              <a:rPr sz="3200" i="1" spc="-300" dirty="0">
                <a:solidFill>
                  <a:srgbClr val="CC0000"/>
                </a:solidFill>
                <a:latin typeface="Times New Roman" panose="02020603050405020304" pitchFamily="18" charset="0"/>
                <a:cs typeface="Times New Roman" panose="02020603050405020304" pitchFamily="18" charset="0"/>
              </a:rPr>
              <a:t>bandwidth</a:t>
            </a:r>
            <a:endParaRPr sz="3200" dirty="0">
              <a:latin typeface="Times New Roman" panose="02020603050405020304" pitchFamily="18" charset="0"/>
              <a:cs typeface="Times New Roman" panose="02020603050405020304" pitchFamily="18" charset="0"/>
            </a:endParaRPr>
          </a:p>
        </p:txBody>
      </p:sp>
      <p:sp>
        <p:nvSpPr>
          <p:cNvPr id="6" name="object 6"/>
          <p:cNvSpPr txBox="1"/>
          <p:nvPr/>
        </p:nvSpPr>
        <p:spPr>
          <a:xfrm>
            <a:off x="7632318" y="1450086"/>
            <a:ext cx="211454" cy="239395"/>
          </a:xfrm>
          <a:prstGeom prst="rect">
            <a:avLst/>
          </a:prstGeom>
        </p:spPr>
        <p:txBody>
          <a:bodyPr vert="horz" wrap="square" lIns="0" tIns="13335" rIns="0" bIns="0" rtlCol="0">
            <a:spAutoFit/>
          </a:bodyPr>
          <a:lstStyle/>
          <a:p>
            <a:pPr marL="12700">
              <a:lnSpc>
                <a:spcPct val="100000"/>
              </a:lnSpc>
              <a:spcBef>
                <a:spcPts val="105"/>
              </a:spcBef>
            </a:pPr>
            <a:r>
              <a:rPr sz="1400" spc="-250" dirty="0">
                <a:latin typeface="Arial"/>
                <a:cs typeface="Arial"/>
              </a:rPr>
              <a:t>PC</a:t>
            </a:r>
            <a:endParaRPr sz="1400">
              <a:latin typeface="Arial"/>
              <a:cs typeface="Arial"/>
            </a:endParaRPr>
          </a:p>
        </p:txBody>
      </p:sp>
      <p:sp>
        <p:nvSpPr>
          <p:cNvPr id="7" name="object 7"/>
          <p:cNvSpPr txBox="1"/>
          <p:nvPr/>
        </p:nvSpPr>
        <p:spPr>
          <a:xfrm>
            <a:off x="7368031" y="1805686"/>
            <a:ext cx="743585" cy="239395"/>
          </a:xfrm>
          <a:prstGeom prst="rect">
            <a:avLst/>
          </a:prstGeom>
        </p:spPr>
        <p:txBody>
          <a:bodyPr vert="horz" wrap="square" lIns="0" tIns="13335" rIns="0" bIns="0" rtlCol="0">
            <a:spAutoFit/>
          </a:bodyPr>
          <a:lstStyle/>
          <a:p>
            <a:pPr marL="12700">
              <a:lnSpc>
                <a:spcPct val="100000"/>
              </a:lnSpc>
              <a:spcBef>
                <a:spcPts val="105"/>
              </a:spcBef>
            </a:pPr>
            <a:r>
              <a:rPr sz="1400" u="heavy" spc="-75" dirty="0">
                <a:uFill>
                  <a:solidFill>
                    <a:srgbClr val="000000"/>
                  </a:solidFill>
                </a:uFill>
                <a:latin typeface="Arial"/>
                <a:cs typeface="Arial"/>
              </a:rPr>
              <a:t>  </a:t>
            </a:r>
            <a:r>
              <a:rPr sz="1400" u="heavy" spc="85" dirty="0">
                <a:uFill>
                  <a:solidFill>
                    <a:srgbClr val="000000"/>
                  </a:solidFill>
                </a:uFill>
                <a:latin typeface="Arial"/>
                <a:cs typeface="Arial"/>
              </a:rPr>
              <a:t> </a:t>
            </a:r>
            <a:r>
              <a:rPr sz="1400" dirty="0">
                <a:latin typeface="Arial"/>
                <a:cs typeface="Arial"/>
              </a:rPr>
              <a:t> </a:t>
            </a:r>
            <a:r>
              <a:rPr sz="1400" spc="130" dirty="0">
                <a:latin typeface="Arial"/>
                <a:cs typeface="Arial"/>
              </a:rPr>
              <a:t> </a:t>
            </a:r>
            <a:r>
              <a:rPr sz="1400" spc="-85" dirty="0">
                <a:latin typeface="Arial"/>
                <a:cs typeface="Arial"/>
              </a:rPr>
              <a:t>se</a:t>
            </a:r>
            <a:r>
              <a:rPr sz="1400" spc="-40" dirty="0">
                <a:latin typeface="Arial"/>
                <a:cs typeface="Arial"/>
              </a:rPr>
              <a:t>r</a:t>
            </a:r>
            <a:r>
              <a:rPr sz="1400" spc="-85" dirty="0">
                <a:latin typeface="Arial"/>
                <a:cs typeface="Arial"/>
              </a:rPr>
              <a:t>v</a:t>
            </a:r>
            <a:r>
              <a:rPr sz="1400" spc="-30" dirty="0">
                <a:latin typeface="Arial"/>
                <a:cs typeface="Arial"/>
              </a:rPr>
              <a:t>er</a:t>
            </a:r>
            <a:endParaRPr sz="1400">
              <a:latin typeface="Arial"/>
              <a:cs typeface="Arial"/>
            </a:endParaRPr>
          </a:p>
        </p:txBody>
      </p:sp>
      <p:sp>
        <p:nvSpPr>
          <p:cNvPr id="8" name="object 8"/>
          <p:cNvSpPr txBox="1"/>
          <p:nvPr/>
        </p:nvSpPr>
        <p:spPr>
          <a:xfrm>
            <a:off x="7619745" y="2226945"/>
            <a:ext cx="906780" cy="679450"/>
          </a:xfrm>
          <a:prstGeom prst="rect">
            <a:avLst/>
          </a:prstGeom>
        </p:spPr>
        <p:txBody>
          <a:bodyPr vert="horz" wrap="square" lIns="0" tIns="66675" rIns="0" bIns="0" rtlCol="0">
            <a:spAutoFit/>
          </a:bodyPr>
          <a:lstStyle/>
          <a:p>
            <a:pPr marL="34925" marR="278130">
              <a:lnSpc>
                <a:spcPct val="75000"/>
              </a:lnSpc>
              <a:spcBef>
                <a:spcPts val="525"/>
              </a:spcBef>
            </a:pPr>
            <a:r>
              <a:rPr sz="1400" dirty="0">
                <a:latin typeface="Arial"/>
                <a:cs typeface="Arial"/>
              </a:rPr>
              <a:t>wi</a:t>
            </a:r>
            <a:r>
              <a:rPr sz="1400" spc="-5" dirty="0">
                <a:latin typeface="Arial"/>
                <a:cs typeface="Arial"/>
              </a:rPr>
              <a:t>r</a:t>
            </a:r>
            <a:r>
              <a:rPr sz="1400" spc="-45" dirty="0">
                <a:latin typeface="Arial"/>
                <a:cs typeface="Arial"/>
              </a:rPr>
              <a:t>el</a:t>
            </a:r>
            <a:r>
              <a:rPr sz="1400" spc="-70" dirty="0">
                <a:latin typeface="Arial"/>
                <a:cs typeface="Arial"/>
              </a:rPr>
              <a:t>e</a:t>
            </a:r>
            <a:r>
              <a:rPr sz="1400" spc="-125" dirty="0">
                <a:latin typeface="Arial"/>
                <a:cs typeface="Arial"/>
              </a:rPr>
              <a:t>ss  </a:t>
            </a:r>
            <a:r>
              <a:rPr sz="1400" spc="-30" dirty="0">
                <a:latin typeface="Arial"/>
                <a:cs typeface="Arial"/>
              </a:rPr>
              <a:t>laptop</a:t>
            </a:r>
            <a:endParaRPr sz="1400">
              <a:latin typeface="Arial"/>
              <a:cs typeface="Arial"/>
            </a:endParaRPr>
          </a:p>
          <a:p>
            <a:pPr marL="12700">
              <a:lnSpc>
                <a:spcPct val="100000"/>
              </a:lnSpc>
              <a:spcBef>
                <a:spcPts val="520"/>
              </a:spcBef>
            </a:pPr>
            <a:r>
              <a:rPr sz="1400" spc="-45" dirty="0">
                <a:latin typeface="Arial"/>
                <a:cs typeface="Arial"/>
              </a:rPr>
              <a:t>smart</a:t>
            </a:r>
            <a:r>
              <a:rPr sz="1400" spc="-55" dirty="0">
                <a:latin typeface="Arial"/>
                <a:cs typeface="Arial"/>
              </a:rPr>
              <a:t>ph</a:t>
            </a:r>
            <a:r>
              <a:rPr sz="1400" spc="-60" dirty="0">
                <a:latin typeface="Arial"/>
                <a:cs typeface="Arial"/>
              </a:rPr>
              <a:t>one</a:t>
            </a:r>
            <a:endParaRPr sz="1400">
              <a:latin typeface="Arial"/>
              <a:cs typeface="Arial"/>
            </a:endParaRPr>
          </a:p>
        </p:txBody>
      </p:sp>
      <p:sp>
        <p:nvSpPr>
          <p:cNvPr id="9" name="object 9"/>
          <p:cNvSpPr/>
          <p:nvPr/>
        </p:nvSpPr>
        <p:spPr>
          <a:xfrm>
            <a:off x="7217664" y="1412747"/>
            <a:ext cx="414527" cy="373379"/>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7395971" y="1548383"/>
            <a:ext cx="195072" cy="170687"/>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303007" y="2758439"/>
            <a:ext cx="371855" cy="27584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7164323" y="2261616"/>
            <a:ext cx="472440" cy="20573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7184135" y="2483954"/>
            <a:ext cx="395381" cy="159589"/>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7310628" y="2343911"/>
            <a:ext cx="323088" cy="199644"/>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7373111" y="2340864"/>
            <a:ext cx="265176" cy="198120"/>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7313676" y="2340864"/>
            <a:ext cx="73660" cy="147955"/>
          </a:xfrm>
          <a:custGeom>
            <a:avLst/>
            <a:gdLst/>
            <a:ahLst/>
            <a:cxnLst/>
            <a:rect l="l" t="t" r="r" b="b"/>
            <a:pathLst>
              <a:path w="73659" h="147955">
                <a:moveTo>
                  <a:pt x="60325" y="0"/>
                </a:moveTo>
                <a:lnTo>
                  <a:pt x="0" y="145923"/>
                </a:lnTo>
                <a:lnTo>
                  <a:pt x="11938" y="147827"/>
                </a:lnTo>
                <a:lnTo>
                  <a:pt x="73151" y="3937"/>
                </a:lnTo>
                <a:lnTo>
                  <a:pt x="60325" y="0"/>
                </a:lnTo>
                <a:close/>
              </a:path>
            </a:pathLst>
          </a:custGeom>
          <a:solidFill>
            <a:srgbClr val="000099"/>
          </a:solidFill>
        </p:spPr>
        <p:txBody>
          <a:bodyPr wrap="square" lIns="0" tIns="0" rIns="0" bIns="0" rtlCol="0"/>
          <a:lstStyle/>
          <a:p>
            <a:endParaRPr/>
          </a:p>
        </p:txBody>
      </p:sp>
      <p:sp>
        <p:nvSpPr>
          <p:cNvPr id="17" name="object 17"/>
          <p:cNvSpPr/>
          <p:nvPr/>
        </p:nvSpPr>
        <p:spPr>
          <a:xfrm>
            <a:off x="7312152" y="2481072"/>
            <a:ext cx="271954" cy="59436"/>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7566659" y="2369820"/>
            <a:ext cx="76200" cy="172720"/>
          </a:xfrm>
          <a:custGeom>
            <a:avLst/>
            <a:gdLst/>
            <a:ahLst/>
            <a:cxnLst/>
            <a:rect l="l" t="t" r="r" b="b"/>
            <a:pathLst>
              <a:path w="76200" h="172719">
                <a:moveTo>
                  <a:pt x="76200" y="0"/>
                </a:moveTo>
                <a:lnTo>
                  <a:pt x="73533" y="0"/>
                </a:lnTo>
                <a:lnTo>
                  <a:pt x="0" y="170941"/>
                </a:lnTo>
                <a:lnTo>
                  <a:pt x="8128" y="172212"/>
                </a:lnTo>
                <a:lnTo>
                  <a:pt x="76200" y="0"/>
                </a:lnTo>
                <a:close/>
              </a:path>
            </a:pathLst>
          </a:custGeom>
          <a:solidFill>
            <a:srgbClr val="4D4D4D"/>
          </a:solidFill>
        </p:spPr>
        <p:txBody>
          <a:bodyPr wrap="square" lIns="0" tIns="0" rIns="0" bIns="0" rtlCol="0"/>
          <a:lstStyle/>
          <a:p>
            <a:endParaRPr/>
          </a:p>
        </p:txBody>
      </p:sp>
      <p:sp>
        <p:nvSpPr>
          <p:cNvPr id="19" name="object 19"/>
          <p:cNvSpPr/>
          <p:nvPr/>
        </p:nvSpPr>
        <p:spPr>
          <a:xfrm>
            <a:off x="7312152" y="2488692"/>
            <a:ext cx="260603" cy="57912"/>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7309104" y="2551176"/>
            <a:ext cx="86995" cy="33655"/>
          </a:xfrm>
          <a:custGeom>
            <a:avLst/>
            <a:gdLst/>
            <a:ahLst/>
            <a:cxnLst/>
            <a:rect l="l" t="t" r="r" b="b"/>
            <a:pathLst>
              <a:path w="86995" h="33655">
                <a:moveTo>
                  <a:pt x="33909" y="0"/>
                </a:moveTo>
                <a:lnTo>
                  <a:pt x="0" y="18796"/>
                </a:lnTo>
                <a:lnTo>
                  <a:pt x="54228" y="33527"/>
                </a:lnTo>
                <a:lnTo>
                  <a:pt x="86868" y="12700"/>
                </a:lnTo>
                <a:lnTo>
                  <a:pt x="33909" y="0"/>
                </a:lnTo>
                <a:close/>
              </a:path>
            </a:pathLst>
          </a:custGeom>
          <a:solidFill>
            <a:srgbClr val="000099"/>
          </a:solidFill>
        </p:spPr>
        <p:txBody>
          <a:bodyPr wrap="square" lIns="0" tIns="0" rIns="0" bIns="0" rtlCol="0"/>
          <a:lstStyle/>
          <a:p>
            <a:endParaRPr/>
          </a:p>
        </p:txBody>
      </p:sp>
      <p:sp>
        <p:nvSpPr>
          <p:cNvPr id="21" name="object 21"/>
          <p:cNvSpPr/>
          <p:nvPr/>
        </p:nvSpPr>
        <p:spPr>
          <a:xfrm>
            <a:off x="7310628" y="2551176"/>
            <a:ext cx="83820" cy="32003"/>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7316723" y="2563367"/>
            <a:ext cx="30480" cy="9525"/>
          </a:xfrm>
          <a:custGeom>
            <a:avLst/>
            <a:gdLst/>
            <a:ahLst/>
            <a:cxnLst/>
            <a:rect l="l" t="t" r="r" b="b"/>
            <a:pathLst>
              <a:path w="30479" h="9525">
                <a:moveTo>
                  <a:pt x="8890" y="0"/>
                </a:moveTo>
                <a:lnTo>
                  <a:pt x="0" y="4064"/>
                </a:lnTo>
                <a:lnTo>
                  <a:pt x="21590" y="9144"/>
                </a:lnTo>
                <a:lnTo>
                  <a:pt x="30479" y="4572"/>
                </a:lnTo>
                <a:lnTo>
                  <a:pt x="8890" y="0"/>
                </a:lnTo>
                <a:close/>
              </a:path>
            </a:pathLst>
          </a:custGeom>
          <a:solidFill>
            <a:srgbClr val="4F81BC"/>
          </a:solidFill>
        </p:spPr>
        <p:txBody>
          <a:bodyPr wrap="square" lIns="0" tIns="0" rIns="0" bIns="0" rtlCol="0"/>
          <a:lstStyle/>
          <a:p>
            <a:endParaRPr/>
          </a:p>
        </p:txBody>
      </p:sp>
      <p:sp>
        <p:nvSpPr>
          <p:cNvPr id="23" name="object 23"/>
          <p:cNvSpPr/>
          <p:nvPr/>
        </p:nvSpPr>
        <p:spPr>
          <a:xfrm>
            <a:off x="7315200" y="2567939"/>
            <a:ext cx="22860" cy="7620"/>
          </a:xfrm>
          <a:custGeom>
            <a:avLst/>
            <a:gdLst/>
            <a:ahLst/>
            <a:cxnLst/>
            <a:rect l="l" t="t" r="r" b="b"/>
            <a:pathLst>
              <a:path w="22859" h="7619">
                <a:moveTo>
                  <a:pt x="1397" y="0"/>
                </a:moveTo>
                <a:lnTo>
                  <a:pt x="0" y="1143"/>
                </a:lnTo>
                <a:lnTo>
                  <a:pt x="21208" y="7620"/>
                </a:lnTo>
                <a:lnTo>
                  <a:pt x="22859" y="6350"/>
                </a:lnTo>
                <a:lnTo>
                  <a:pt x="1397" y="0"/>
                </a:lnTo>
                <a:close/>
              </a:path>
            </a:pathLst>
          </a:custGeom>
          <a:solidFill>
            <a:srgbClr val="000099"/>
          </a:solidFill>
        </p:spPr>
        <p:txBody>
          <a:bodyPr wrap="square" lIns="0" tIns="0" rIns="0" bIns="0" rtlCol="0"/>
          <a:lstStyle/>
          <a:p>
            <a:endParaRPr/>
          </a:p>
        </p:txBody>
      </p:sp>
      <p:sp>
        <p:nvSpPr>
          <p:cNvPr id="24" name="object 24"/>
          <p:cNvSpPr/>
          <p:nvPr/>
        </p:nvSpPr>
        <p:spPr>
          <a:xfrm>
            <a:off x="7341107" y="2569464"/>
            <a:ext cx="29209" cy="12700"/>
          </a:xfrm>
          <a:custGeom>
            <a:avLst/>
            <a:gdLst/>
            <a:ahLst/>
            <a:cxnLst/>
            <a:rect l="l" t="t" r="r" b="b"/>
            <a:pathLst>
              <a:path w="29209" h="12700">
                <a:moveTo>
                  <a:pt x="8000" y="0"/>
                </a:moveTo>
                <a:lnTo>
                  <a:pt x="0" y="5461"/>
                </a:lnTo>
                <a:lnTo>
                  <a:pt x="20574" y="12191"/>
                </a:lnTo>
                <a:lnTo>
                  <a:pt x="28956" y="6223"/>
                </a:lnTo>
                <a:lnTo>
                  <a:pt x="8000" y="0"/>
                </a:lnTo>
                <a:close/>
              </a:path>
            </a:pathLst>
          </a:custGeom>
          <a:solidFill>
            <a:srgbClr val="4F81BC"/>
          </a:solidFill>
        </p:spPr>
        <p:txBody>
          <a:bodyPr wrap="square" lIns="0" tIns="0" rIns="0" bIns="0" rtlCol="0"/>
          <a:lstStyle/>
          <a:p>
            <a:endParaRPr/>
          </a:p>
        </p:txBody>
      </p:sp>
      <p:sp>
        <p:nvSpPr>
          <p:cNvPr id="25" name="object 25"/>
          <p:cNvSpPr/>
          <p:nvPr/>
        </p:nvSpPr>
        <p:spPr>
          <a:xfrm>
            <a:off x="7341107" y="2575560"/>
            <a:ext cx="21590" cy="6350"/>
          </a:xfrm>
          <a:custGeom>
            <a:avLst/>
            <a:gdLst/>
            <a:ahLst/>
            <a:cxnLst/>
            <a:rect l="l" t="t" r="r" b="b"/>
            <a:pathLst>
              <a:path w="21590" h="6350">
                <a:moveTo>
                  <a:pt x="1270" y="0"/>
                </a:moveTo>
                <a:lnTo>
                  <a:pt x="0" y="888"/>
                </a:lnTo>
                <a:lnTo>
                  <a:pt x="19812" y="6095"/>
                </a:lnTo>
                <a:lnTo>
                  <a:pt x="21336" y="5079"/>
                </a:lnTo>
                <a:lnTo>
                  <a:pt x="1270" y="0"/>
                </a:lnTo>
                <a:close/>
              </a:path>
            </a:pathLst>
          </a:custGeom>
          <a:solidFill>
            <a:srgbClr val="000099"/>
          </a:solidFill>
        </p:spPr>
        <p:txBody>
          <a:bodyPr wrap="square" lIns="0" tIns="0" rIns="0" bIns="0" rtlCol="0"/>
          <a:lstStyle/>
          <a:p>
            <a:endParaRPr/>
          </a:p>
        </p:txBody>
      </p:sp>
      <p:sp>
        <p:nvSpPr>
          <p:cNvPr id="26" name="object 26"/>
          <p:cNvSpPr/>
          <p:nvPr/>
        </p:nvSpPr>
        <p:spPr>
          <a:xfrm>
            <a:off x="7459980" y="2555748"/>
            <a:ext cx="106680" cy="74930"/>
          </a:xfrm>
          <a:custGeom>
            <a:avLst/>
            <a:gdLst/>
            <a:ahLst/>
            <a:cxnLst/>
            <a:rect l="l" t="t" r="r" b="b"/>
            <a:pathLst>
              <a:path w="106679" h="74930">
                <a:moveTo>
                  <a:pt x="106679" y="0"/>
                </a:moveTo>
                <a:lnTo>
                  <a:pt x="380" y="69596"/>
                </a:lnTo>
                <a:lnTo>
                  <a:pt x="0" y="74675"/>
                </a:lnTo>
                <a:lnTo>
                  <a:pt x="106299" y="5714"/>
                </a:lnTo>
                <a:lnTo>
                  <a:pt x="106679" y="0"/>
                </a:lnTo>
                <a:close/>
              </a:path>
            </a:pathLst>
          </a:custGeom>
          <a:solidFill>
            <a:srgbClr val="000099"/>
          </a:solidFill>
        </p:spPr>
        <p:txBody>
          <a:bodyPr wrap="square" lIns="0" tIns="0" rIns="0" bIns="0" rtlCol="0"/>
          <a:lstStyle/>
          <a:p>
            <a:endParaRPr/>
          </a:p>
        </p:txBody>
      </p:sp>
      <p:sp>
        <p:nvSpPr>
          <p:cNvPr id="27" name="object 27"/>
          <p:cNvSpPr/>
          <p:nvPr/>
        </p:nvSpPr>
        <p:spPr>
          <a:xfrm>
            <a:off x="7187183" y="2561844"/>
            <a:ext cx="273050" cy="67310"/>
          </a:xfrm>
          <a:custGeom>
            <a:avLst/>
            <a:gdLst/>
            <a:ahLst/>
            <a:cxnLst/>
            <a:rect l="l" t="t" r="r" b="b"/>
            <a:pathLst>
              <a:path w="273050" h="67310">
                <a:moveTo>
                  <a:pt x="3937" y="0"/>
                </a:moveTo>
                <a:lnTo>
                  <a:pt x="635" y="0"/>
                </a:lnTo>
                <a:lnTo>
                  <a:pt x="0" y="2285"/>
                </a:lnTo>
                <a:lnTo>
                  <a:pt x="272415" y="67055"/>
                </a:lnTo>
                <a:lnTo>
                  <a:pt x="272796" y="62864"/>
                </a:lnTo>
                <a:lnTo>
                  <a:pt x="3937" y="0"/>
                </a:lnTo>
                <a:close/>
              </a:path>
            </a:pathLst>
          </a:custGeom>
          <a:solidFill>
            <a:srgbClr val="000099"/>
          </a:solidFill>
        </p:spPr>
        <p:txBody>
          <a:bodyPr wrap="square" lIns="0" tIns="0" rIns="0" bIns="0" rtlCol="0"/>
          <a:lstStyle/>
          <a:p>
            <a:endParaRPr/>
          </a:p>
        </p:txBody>
      </p:sp>
      <p:sp>
        <p:nvSpPr>
          <p:cNvPr id="28" name="object 28"/>
          <p:cNvSpPr/>
          <p:nvPr/>
        </p:nvSpPr>
        <p:spPr>
          <a:xfrm>
            <a:off x="7187183" y="2493264"/>
            <a:ext cx="126492" cy="68580"/>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7196328" y="2552700"/>
            <a:ext cx="259079" cy="66040"/>
          </a:xfrm>
          <a:custGeom>
            <a:avLst/>
            <a:gdLst/>
            <a:ahLst/>
            <a:cxnLst/>
            <a:rect l="l" t="t" r="r" b="b"/>
            <a:pathLst>
              <a:path w="259079" h="66039">
                <a:moveTo>
                  <a:pt x="3682" y="0"/>
                </a:moveTo>
                <a:lnTo>
                  <a:pt x="635" y="0"/>
                </a:lnTo>
                <a:lnTo>
                  <a:pt x="0" y="2159"/>
                </a:lnTo>
                <a:lnTo>
                  <a:pt x="258825" y="65532"/>
                </a:lnTo>
                <a:lnTo>
                  <a:pt x="259079" y="61467"/>
                </a:lnTo>
                <a:lnTo>
                  <a:pt x="3682" y="0"/>
                </a:lnTo>
                <a:close/>
              </a:path>
            </a:pathLst>
          </a:custGeom>
          <a:solidFill>
            <a:srgbClr val="000099"/>
          </a:solidFill>
        </p:spPr>
        <p:txBody>
          <a:bodyPr wrap="square" lIns="0" tIns="0" rIns="0" bIns="0" rtlCol="0"/>
          <a:lstStyle/>
          <a:p>
            <a:endParaRPr/>
          </a:p>
        </p:txBody>
      </p:sp>
      <p:sp>
        <p:nvSpPr>
          <p:cNvPr id="30" name="object 30"/>
          <p:cNvSpPr/>
          <p:nvPr/>
        </p:nvSpPr>
        <p:spPr>
          <a:xfrm>
            <a:off x="7455407" y="2548127"/>
            <a:ext cx="104139" cy="67310"/>
          </a:xfrm>
          <a:custGeom>
            <a:avLst/>
            <a:gdLst/>
            <a:ahLst/>
            <a:cxnLst/>
            <a:rect l="l" t="t" r="r" b="b"/>
            <a:pathLst>
              <a:path w="104140" h="67310">
                <a:moveTo>
                  <a:pt x="103505" y="0"/>
                </a:moveTo>
                <a:lnTo>
                  <a:pt x="0" y="64770"/>
                </a:lnTo>
                <a:lnTo>
                  <a:pt x="253" y="67056"/>
                </a:lnTo>
                <a:lnTo>
                  <a:pt x="1524" y="67056"/>
                </a:lnTo>
                <a:lnTo>
                  <a:pt x="103632" y="4191"/>
                </a:lnTo>
                <a:lnTo>
                  <a:pt x="103505" y="0"/>
                </a:lnTo>
                <a:close/>
              </a:path>
            </a:pathLst>
          </a:custGeom>
          <a:solidFill>
            <a:srgbClr val="000099"/>
          </a:solidFill>
        </p:spPr>
        <p:txBody>
          <a:bodyPr wrap="square" lIns="0" tIns="0" rIns="0" bIns="0" rtlCol="0"/>
          <a:lstStyle/>
          <a:p>
            <a:endParaRPr/>
          </a:p>
        </p:txBody>
      </p:sp>
      <p:sp>
        <p:nvSpPr>
          <p:cNvPr id="31" name="object 31"/>
          <p:cNvSpPr/>
          <p:nvPr/>
        </p:nvSpPr>
        <p:spPr>
          <a:xfrm>
            <a:off x="7380731" y="1830323"/>
            <a:ext cx="236220" cy="388620"/>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7382256" y="1877567"/>
            <a:ext cx="105410" cy="0"/>
          </a:xfrm>
          <a:custGeom>
            <a:avLst/>
            <a:gdLst/>
            <a:ahLst/>
            <a:cxnLst/>
            <a:rect l="l" t="t" r="r" b="b"/>
            <a:pathLst>
              <a:path w="105409">
                <a:moveTo>
                  <a:pt x="0" y="0"/>
                </a:moveTo>
                <a:lnTo>
                  <a:pt x="105155" y="0"/>
                </a:lnTo>
              </a:path>
            </a:pathLst>
          </a:custGeom>
          <a:ln w="9144">
            <a:solidFill>
              <a:srgbClr val="000000"/>
            </a:solidFill>
          </a:ln>
        </p:spPr>
        <p:txBody>
          <a:bodyPr wrap="square" lIns="0" tIns="0" rIns="0" bIns="0" rtlCol="0"/>
          <a:lstStyle/>
          <a:p>
            <a:endParaRPr/>
          </a:p>
        </p:txBody>
      </p:sp>
      <p:sp>
        <p:nvSpPr>
          <p:cNvPr id="33" name="object 33"/>
          <p:cNvSpPr/>
          <p:nvPr/>
        </p:nvSpPr>
        <p:spPr>
          <a:xfrm>
            <a:off x="7377683" y="1877567"/>
            <a:ext cx="114300" cy="0"/>
          </a:xfrm>
          <a:custGeom>
            <a:avLst/>
            <a:gdLst/>
            <a:ahLst/>
            <a:cxnLst/>
            <a:rect l="l" t="t" r="r" b="b"/>
            <a:pathLst>
              <a:path w="114300">
                <a:moveTo>
                  <a:pt x="0" y="0"/>
                </a:moveTo>
                <a:lnTo>
                  <a:pt x="114300" y="0"/>
                </a:lnTo>
              </a:path>
            </a:pathLst>
          </a:custGeom>
          <a:ln w="18288">
            <a:solidFill>
              <a:srgbClr val="000000"/>
            </a:solidFill>
          </a:ln>
        </p:spPr>
        <p:txBody>
          <a:bodyPr wrap="square" lIns="0" tIns="0" rIns="0" bIns="0" rtlCol="0"/>
          <a:lstStyle/>
          <a:p>
            <a:endParaRPr/>
          </a:p>
        </p:txBody>
      </p:sp>
      <p:sp>
        <p:nvSpPr>
          <p:cNvPr id="34" name="object 34"/>
          <p:cNvSpPr/>
          <p:nvPr/>
        </p:nvSpPr>
        <p:spPr>
          <a:xfrm>
            <a:off x="7476743" y="1869948"/>
            <a:ext cx="102235" cy="26034"/>
          </a:xfrm>
          <a:custGeom>
            <a:avLst/>
            <a:gdLst/>
            <a:ahLst/>
            <a:cxnLst/>
            <a:rect l="l" t="t" r="r" b="b"/>
            <a:pathLst>
              <a:path w="102234" h="26035">
                <a:moveTo>
                  <a:pt x="96265" y="0"/>
                </a:moveTo>
                <a:lnTo>
                  <a:pt x="5841" y="0"/>
                </a:lnTo>
                <a:lnTo>
                  <a:pt x="0" y="5841"/>
                </a:lnTo>
                <a:lnTo>
                  <a:pt x="0" y="20065"/>
                </a:lnTo>
                <a:lnTo>
                  <a:pt x="5841" y="25907"/>
                </a:lnTo>
                <a:lnTo>
                  <a:pt x="96265" y="25907"/>
                </a:lnTo>
                <a:lnTo>
                  <a:pt x="102107" y="20065"/>
                </a:lnTo>
                <a:lnTo>
                  <a:pt x="102107" y="5841"/>
                </a:lnTo>
                <a:lnTo>
                  <a:pt x="96265" y="0"/>
                </a:lnTo>
                <a:close/>
              </a:path>
            </a:pathLst>
          </a:custGeom>
          <a:solidFill>
            <a:srgbClr val="000000"/>
          </a:solidFill>
        </p:spPr>
        <p:txBody>
          <a:bodyPr wrap="square" lIns="0" tIns="0" rIns="0" bIns="0" rtlCol="0"/>
          <a:lstStyle/>
          <a:p>
            <a:endParaRPr/>
          </a:p>
        </p:txBody>
      </p:sp>
      <p:sp>
        <p:nvSpPr>
          <p:cNvPr id="35" name="object 35"/>
          <p:cNvSpPr/>
          <p:nvPr/>
        </p:nvSpPr>
        <p:spPr>
          <a:xfrm>
            <a:off x="7476743" y="1872995"/>
            <a:ext cx="97535" cy="19812"/>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7383780" y="1934717"/>
            <a:ext cx="105410" cy="0"/>
          </a:xfrm>
          <a:custGeom>
            <a:avLst/>
            <a:gdLst/>
            <a:ahLst/>
            <a:cxnLst/>
            <a:rect l="l" t="t" r="r" b="b"/>
            <a:pathLst>
              <a:path w="105409">
                <a:moveTo>
                  <a:pt x="0" y="0"/>
                </a:moveTo>
                <a:lnTo>
                  <a:pt x="105155" y="0"/>
                </a:lnTo>
              </a:path>
            </a:pathLst>
          </a:custGeom>
          <a:ln w="7620">
            <a:solidFill>
              <a:srgbClr val="000000"/>
            </a:solidFill>
          </a:ln>
        </p:spPr>
        <p:txBody>
          <a:bodyPr wrap="square" lIns="0" tIns="0" rIns="0" bIns="0" rtlCol="0"/>
          <a:lstStyle/>
          <a:p>
            <a:endParaRPr/>
          </a:p>
        </p:txBody>
      </p:sp>
      <p:sp>
        <p:nvSpPr>
          <p:cNvPr id="37" name="object 37"/>
          <p:cNvSpPr/>
          <p:nvPr/>
        </p:nvSpPr>
        <p:spPr>
          <a:xfrm>
            <a:off x="7379207" y="1934717"/>
            <a:ext cx="114300" cy="0"/>
          </a:xfrm>
          <a:custGeom>
            <a:avLst/>
            <a:gdLst/>
            <a:ahLst/>
            <a:cxnLst/>
            <a:rect l="l" t="t" r="r" b="b"/>
            <a:pathLst>
              <a:path w="114300">
                <a:moveTo>
                  <a:pt x="0" y="0"/>
                </a:moveTo>
                <a:lnTo>
                  <a:pt x="114300" y="0"/>
                </a:lnTo>
              </a:path>
            </a:pathLst>
          </a:custGeom>
          <a:ln w="16764">
            <a:solidFill>
              <a:srgbClr val="000000"/>
            </a:solidFill>
          </a:ln>
        </p:spPr>
        <p:txBody>
          <a:bodyPr wrap="square" lIns="0" tIns="0" rIns="0" bIns="0" rtlCol="0"/>
          <a:lstStyle/>
          <a:p>
            <a:endParaRPr/>
          </a:p>
        </p:txBody>
      </p:sp>
      <p:sp>
        <p:nvSpPr>
          <p:cNvPr id="38" name="object 38"/>
          <p:cNvSpPr/>
          <p:nvPr/>
        </p:nvSpPr>
        <p:spPr>
          <a:xfrm>
            <a:off x="7475219" y="1924811"/>
            <a:ext cx="102235" cy="22860"/>
          </a:xfrm>
          <a:custGeom>
            <a:avLst/>
            <a:gdLst/>
            <a:ahLst/>
            <a:cxnLst/>
            <a:rect l="l" t="t" r="r" b="b"/>
            <a:pathLst>
              <a:path w="102234" h="22860">
                <a:moveTo>
                  <a:pt x="97027" y="0"/>
                </a:moveTo>
                <a:lnTo>
                  <a:pt x="5079" y="0"/>
                </a:lnTo>
                <a:lnTo>
                  <a:pt x="0" y="5079"/>
                </a:lnTo>
                <a:lnTo>
                  <a:pt x="0" y="17779"/>
                </a:lnTo>
                <a:lnTo>
                  <a:pt x="5079" y="22860"/>
                </a:lnTo>
                <a:lnTo>
                  <a:pt x="97027" y="22860"/>
                </a:lnTo>
                <a:lnTo>
                  <a:pt x="102107" y="17779"/>
                </a:lnTo>
                <a:lnTo>
                  <a:pt x="102107" y="5079"/>
                </a:lnTo>
                <a:lnTo>
                  <a:pt x="97027" y="0"/>
                </a:lnTo>
                <a:close/>
              </a:path>
            </a:pathLst>
          </a:custGeom>
          <a:solidFill>
            <a:srgbClr val="000000"/>
          </a:solidFill>
        </p:spPr>
        <p:txBody>
          <a:bodyPr wrap="square" lIns="0" tIns="0" rIns="0" bIns="0" rtlCol="0"/>
          <a:lstStyle/>
          <a:p>
            <a:endParaRPr/>
          </a:p>
        </p:txBody>
      </p:sp>
      <p:sp>
        <p:nvSpPr>
          <p:cNvPr id="39" name="object 39"/>
          <p:cNvSpPr/>
          <p:nvPr/>
        </p:nvSpPr>
        <p:spPr>
          <a:xfrm>
            <a:off x="7476743" y="1927860"/>
            <a:ext cx="97535" cy="16763"/>
          </a:xfrm>
          <a:prstGeom prst="rect">
            <a:avLst/>
          </a:prstGeom>
          <a:blipFill>
            <a:blip r:embed="rId15" cstate="print"/>
            <a:stretch>
              <a:fillRect/>
            </a:stretch>
          </a:blipFill>
        </p:spPr>
        <p:txBody>
          <a:bodyPr wrap="square" lIns="0" tIns="0" rIns="0" bIns="0" rtlCol="0"/>
          <a:lstStyle/>
          <a:p>
            <a:endParaRPr/>
          </a:p>
        </p:txBody>
      </p:sp>
      <p:sp>
        <p:nvSpPr>
          <p:cNvPr id="40" name="object 40"/>
          <p:cNvSpPr/>
          <p:nvPr/>
        </p:nvSpPr>
        <p:spPr>
          <a:xfrm>
            <a:off x="7382256" y="1992629"/>
            <a:ext cx="105410" cy="0"/>
          </a:xfrm>
          <a:custGeom>
            <a:avLst/>
            <a:gdLst/>
            <a:ahLst/>
            <a:cxnLst/>
            <a:rect l="l" t="t" r="r" b="b"/>
            <a:pathLst>
              <a:path w="105409">
                <a:moveTo>
                  <a:pt x="0" y="0"/>
                </a:moveTo>
                <a:lnTo>
                  <a:pt x="105155" y="0"/>
                </a:lnTo>
              </a:path>
            </a:pathLst>
          </a:custGeom>
          <a:ln w="7620">
            <a:solidFill>
              <a:srgbClr val="000000"/>
            </a:solidFill>
          </a:ln>
        </p:spPr>
        <p:txBody>
          <a:bodyPr wrap="square" lIns="0" tIns="0" rIns="0" bIns="0" rtlCol="0"/>
          <a:lstStyle/>
          <a:p>
            <a:endParaRPr/>
          </a:p>
        </p:txBody>
      </p:sp>
      <p:sp>
        <p:nvSpPr>
          <p:cNvPr id="41" name="object 41"/>
          <p:cNvSpPr/>
          <p:nvPr/>
        </p:nvSpPr>
        <p:spPr>
          <a:xfrm>
            <a:off x="7377683" y="1992629"/>
            <a:ext cx="114300" cy="0"/>
          </a:xfrm>
          <a:custGeom>
            <a:avLst/>
            <a:gdLst/>
            <a:ahLst/>
            <a:cxnLst/>
            <a:rect l="l" t="t" r="r" b="b"/>
            <a:pathLst>
              <a:path w="114300">
                <a:moveTo>
                  <a:pt x="0" y="0"/>
                </a:moveTo>
                <a:lnTo>
                  <a:pt x="114300" y="0"/>
                </a:lnTo>
              </a:path>
            </a:pathLst>
          </a:custGeom>
          <a:ln w="16764">
            <a:solidFill>
              <a:srgbClr val="000000"/>
            </a:solidFill>
          </a:ln>
        </p:spPr>
        <p:txBody>
          <a:bodyPr wrap="square" lIns="0" tIns="0" rIns="0" bIns="0" rtlCol="0"/>
          <a:lstStyle/>
          <a:p>
            <a:endParaRPr/>
          </a:p>
        </p:txBody>
      </p:sp>
      <p:sp>
        <p:nvSpPr>
          <p:cNvPr id="42" name="object 42"/>
          <p:cNvSpPr/>
          <p:nvPr/>
        </p:nvSpPr>
        <p:spPr>
          <a:xfrm>
            <a:off x="7472171" y="2034539"/>
            <a:ext cx="105410" cy="26034"/>
          </a:xfrm>
          <a:custGeom>
            <a:avLst/>
            <a:gdLst/>
            <a:ahLst/>
            <a:cxnLst/>
            <a:rect l="l" t="t" r="r" b="b"/>
            <a:pathLst>
              <a:path w="105409" h="26035">
                <a:moveTo>
                  <a:pt x="99313" y="0"/>
                </a:moveTo>
                <a:lnTo>
                  <a:pt x="5842" y="0"/>
                </a:lnTo>
                <a:lnTo>
                  <a:pt x="0" y="5842"/>
                </a:lnTo>
                <a:lnTo>
                  <a:pt x="0" y="20065"/>
                </a:lnTo>
                <a:lnTo>
                  <a:pt x="5842" y="25908"/>
                </a:lnTo>
                <a:lnTo>
                  <a:pt x="99313" y="25908"/>
                </a:lnTo>
                <a:lnTo>
                  <a:pt x="105155" y="20065"/>
                </a:lnTo>
                <a:lnTo>
                  <a:pt x="105155" y="5842"/>
                </a:lnTo>
                <a:lnTo>
                  <a:pt x="99313" y="0"/>
                </a:lnTo>
                <a:close/>
              </a:path>
            </a:pathLst>
          </a:custGeom>
          <a:solidFill>
            <a:srgbClr val="000000"/>
          </a:solidFill>
        </p:spPr>
        <p:txBody>
          <a:bodyPr wrap="square" lIns="0" tIns="0" rIns="0" bIns="0" rtlCol="0"/>
          <a:lstStyle/>
          <a:p>
            <a:endParaRPr/>
          </a:p>
        </p:txBody>
      </p:sp>
      <p:sp>
        <p:nvSpPr>
          <p:cNvPr id="43" name="object 43"/>
          <p:cNvSpPr/>
          <p:nvPr/>
        </p:nvSpPr>
        <p:spPr>
          <a:xfrm>
            <a:off x="7472171" y="2036064"/>
            <a:ext cx="99059" cy="18287"/>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7472171" y="1982723"/>
            <a:ext cx="105410" cy="24765"/>
          </a:xfrm>
          <a:custGeom>
            <a:avLst/>
            <a:gdLst/>
            <a:ahLst/>
            <a:cxnLst/>
            <a:rect l="l" t="t" r="r" b="b"/>
            <a:pathLst>
              <a:path w="105409" h="24764">
                <a:moveTo>
                  <a:pt x="99695" y="0"/>
                </a:moveTo>
                <a:lnTo>
                  <a:pt x="5460" y="0"/>
                </a:lnTo>
                <a:lnTo>
                  <a:pt x="0" y="5461"/>
                </a:lnTo>
                <a:lnTo>
                  <a:pt x="0" y="18923"/>
                </a:lnTo>
                <a:lnTo>
                  <a:pt x="5460" y="24384"/>
                </a:lnTo>
                <a:lnTo>
                  <a:pt x="99695" y="24384"/>
                </a:lnTo>
                <a:lnTo>
                  <a:pt x="105155" y="18923"/>
                </a:lnTo>
                <a:lnTo>
                  <a:pt x="105155" y="5461"/>
                </a:lnTo>
                <a:lnTo>
                  <a:pt x="99695" y="0"/>
                </a:lnTo>
                <a:close/>
              </a:path>
            </a:pathLst>
          </a:custGeom>
          <a:solidFill>
            <a:srgbClr val="000000"/>
          </a:solidFill>
        </p:spPr>
        <p:txBody>
          <a:bodyPr wrap="square" lIns="0" tIns="0" rIns="0" bIns="0" rtlCol="0"/>
          <a:lstStyle/>
          <a:p>
            <a:endParaRPr/>
          </a:p>
        </p:txBody>
      </p:sp>
      <p:sp>
        <p:nvSpPr>
          <p:cNvPr id="45" name="object 45"/>
          <p:cNvSpPr/>
          <p:nvPr/>
        </p:nvSpPr>
        <p:spPr>
          <a:xfrm>
            <a:off x="7472171" y="1830323"/>
            <a:ext cx="105156" cy="388620"/>
          </a:xfrm>
          <a:prstGeom prst="rect">
            <a:avLst/>
          </a:prstGeom>
          <a:blipFill>
            <a:blip r:embed="rId17" cstate="print"/>
            <a:stretch>
              <a:fillRect/>
            </a:stretch>
          </a:blipFill>
        </p:spPr>
        <p:txBody>
          <a:bodyPr wrap="square" lIns="0" tIns="0" rIns="0" bIns="0" rtlCol="0"/>
          <a:lstStyle/>
          <a:p>
            <a:endParaRPr/>
          </a:p>
        </p:txBody>
      </p:sp>
      <p:sp>
        <p:nvSpPr>
          <p:cNvPr id="46" name="object 46"/>
          <p:cNvSpPr/>
          <p:nvPr/>
        </p:nvSpPr>
        <p:spPr>
          <a:xfrm>
            <a:off x="7557516" y="1825751"/>
            <a:ext cx="24765" cy="398145"/>
          </a:xfrm>
          <a:custGeom>
            <a:avLst/>
            <a:gdLst/>
            <a:ahLst/>
            <a:cxnLst/>
            <a:rect l="l" t="t" r="r" b="b"/>
            <a:pathLst>
              <a:path w="24765" h="398144">
                <a:moveTo>
                  <a:pt x="0" y="397764"/>
                </a:moveTo>
                <a:lnTo>
                  <a:pt x="24384" y="397764"/>
                </a:lnTo>
                <a:lnTo>
                  <a:pt x="24384" y="0"/>
                </a:lnTo>
                <a:lnTo>
                  <a:pt x="0" y="0"/>
                </a:lnTo>
                <a:lnTo>
                  <a:pt x="0" y="397764"/>
                </a:lnTo>
                <a:close/>
              </a:path>
            </a:pathLst>
          </a:custGeom>
          <a:solidFill>
            <a:srgbClr val="000000"/>
          </a:solidFill>
        </p:spPr>
        <p:txBody>
          <a:bodyPr wrap="square" lIns="0" tIns="0" rIns="0" bIns="0" rtlCol="0"/>
          <a:lstStyle/>
          <a:p>
            <a:endParaRPr/>
          </a:p>
        </p:txBody>
      </p:sp>
      <p:sp>
        <p:nvSpPr>
          <p:cNvPr id="47" name="object 47"/>
          <p:cNvSpPr/>
          <p:nvPr/>
        </p:nvSpPr>
        <p:spPr>
          <a:xfrm>
            <a:off x="7575804" y="1927860"/>
            <a:ext cx="41148" cy="36575"/>
          </a:xfrm>
          <a:prstGeom prst="rect">
            <a:avLst/>
          </a:prstGeom>
          <a:blipFill>
            <a:blip r:embed="rId18" cstate="print"/>
            <a:stretch>
              <a:fillRect/>
            </a:stretch>
          </a:blipFill>
        </p:spPr>
        <p:txBody>
          <a:bodyPr wrap="square" lIns="0" tIns="0" rIns="0" bIns="0" rtlCol="0"/>
          <a:lstStyle/>
          <a:p>
            <a:endParaRPr/>
          </a:p>
        </p:txBody>
      </p:sp>
      <p:sp>
        <p:nvSpPr>
          <p:cNvPr id="48" name="object 48"/>
          <p:cNvSpPr/>
          <p:nvPr/>
        </p:nvSpPr>
        <p:spPr>
          <a:xfrm>
            <a:off x="7575804" y="1871472"/>
            <a:ext cx="42672" cy="41148"/>
          </a:xfrm>
          <a:prstGeom prst="rect">
            <a:avLst/>
          </a:prstGeom>
          <a:blipFill>
            <a:blip r:embed="rId19" cstate="print"/>
            <a:stretch>
              <a:fillRect/>
            </a:stretch>
          </a:blipFill>
        </p:spPr>
        <p:txBody>
          <a:bodyPr wrap="square" lIns="0" tIns="0" rIns="0" bIns="0" rtlCol="0"/>
          <a:lstStyle/>
          <a:p>
            <a:endParaRPr/>
          </a:p>
        </p:txBody>
      </p:sp>
      <p:sp>
        <p:nvSpPr>
          <p:cNvPr id="49" name="object 49"/>
          <p:cNvSpPr/>
          <p:nvPr/>
        </p:nvSpPr>
        <p:spPr>
          <a:xfrm>
            <a:off x="7574280" y="2202179"/>
            <a:ext cx="43180" cy="33655"/>
          </a:xfrm>
          <a:custGeom>
            <a:avLst/>
            <a:gdLst/>
            <a:ahLst/>
            <a:cxnLst/>
            <a:rect l="l" t="t" r="r" b="b"/>
            <a:pathLst>
              <a:path w="43179" h="33655">
                <a:moveTo>
                  <a:pt x="41783" y="0"/>
                </a:moveTo>
                <a:lnTo>
                  <a:pt x="0" y="14859"/>
                </a:lnTo>
                <a:lnTo>
                  <a:pt x="253" y="33528"/>
                </a:lnTo>
                <a:lnTo>
                  <a:pt x="42672" y="15367"/>
                </a:lnTo>
                <a:lnTo>
                  <a:pt x="41783" y="0"/>
                </a:lnTo>
                <a:close/>
              </a:path>
            </a:pathLst>
          </a:custGeom>
          <a:solidFill>
            <a:srgbClr val="333333"/>
          </a:solidFill>
        </p:spPr>
        <p:txBody>
          <a:bodyPr wrap="square" lIns="0" tIns="0" rIns="0" bIns="0" rtlCol="0"/>
          <a:lstStyle/>
          <a:p>
            <a:endParaRPr/>
          </a:p>
        </p:txBody>
      </p:sp>
      <p:sp>
        <p:nvSpPr>
          <p:cNvPr id="50" name="object 50"/>
          <p:cNvSpPr/>
          <p:nvPr/>
        </p:nvSpPr>
        <p:spPr>
          <a:xfrm>
            <a:off x="7368540" y="2211323"/>
            <a:ext cx="210820" cy="27940"/>
          </a:xfrm>
          <a:custGeom>
            <a:avLst/>
            <a:gdLst/>
            <a:ahLst/>
            <a:cxnLst/>
            <a:rect l="l" t="t" r="r" b="b"/>
            <a:pathLst>
              <a:path w="210820" h="27939">
                <a:moveTo>
                  <a:pt x="204215" y="0"/>
                </a:moveTo>
                <a:lnTo>
                  <a:pt x="6095" y="0"/>
                </a:lnTo>
                <a:lnTo>
                  <a:pt x="0" y="6096"/>
                </a:lnTo>
                <a:lnTo>
                  <a:pt x="0" y="21336"/>
                </a:lnTo>
                <a:lnTo>
                  <a:pt x="6095" y="27431"/>
                </a:lnTo>
                <a:lnTo>
                  <a:pt x="204215" y="27431"/>
                </a:lnTo>
                <a:lnTo>
                  <a:pt x="210311" y="21336"/>
                </a:lnTo>
                <a:lnTo>
                  <a:pt x="210311" y="6096"/>
                </a:lnTo>
                <a:lnTo>
                  <a:pt x="204215" y="0"/>
                </a:lnTo>
                <a:close/>
              </a:path>
            </a:pathLst>
          </a:custGeom>
          <a:solidFill>
            <a:srgbClr val="DDDDDD"/>
          </a:solidFill>
        </p:spPr>
        <p:txBody>
          <a:bodyPr wrap="square" lIns="0" tIns="0" rIns="0" bIns="0" rtlCol="0"/>
          <a:lstStyle/>
          <a:p>
            <a:endParaRPr/>
          </a:p>
        </p:txBody>
      </p:sp>
      <p:sp>
        <p:nvSpPr>
          <p:cNvPr id="51" name="object 51"/>
          <p:cNvSpPr/>
          <p:nvPr/>
        </p:nvSpPr>
        <p:spPr>
          <a:xfrm>
            <a:off x="7368540" y="2211323"/>
            <a:ext cx="210820" cy="27940"/>
          </a:xfrm>
          <a:custGeom>
            <a:avLst/>
            <a:gdLst/>
            <a:ahLst/>
            <a:cxnLst/>
            <a:rect l="l" t="t" r="r" b="b"/>
            <a:pathLst>
              <a:path w="210820" h="27939">
                <a:moveTo>
                  <a:pt x="0" y="13715"/>
                </a:moveTo>
                <a:lnTo>
                  <a:pt x="0" y="6096"/>
                </a:lnTo>
                <a:lnTo>
                  <a:pt x="6095" y="0"/>
                </a:lnTo>
                <a:lnTo>
                  <a:pt x="13715" y="0"/>
                </a:lnTo>
                <a:lnTo>
                  <a:pt x="196595" y="0"/>
                </a:lnTo>
                <a:lnTo>
                  <a:pt x="204215" y="0"/>
                </a:lnTo>
                <a:lnTo>
                  <a:pt x="210311" y="6096"/>
                </a:lnTo>
                <a:lnTo>
                  <a:pt x="210311" y="13715"/>
                </a:lnTo>
                <a:lnTo>
                  <a:pt x="210311" y="21336"/>
                </a:lnTo>
                <a:lnTo>
                  <a:pt x="204215" y="27431"/>
                </a:lnTo>
                <a:lnTo>
                  <a:pt x="196595" y="27431"/>
                </a:lnTo>
                <a:lnTo>
                  <a:pt x="13715" y="27431"/>
                </a:lnTo>
                <a:lnTo>
                  <a:pt x="6095" y="27431"/>
                </a:lnTo>
                <a:lnTo>
                  <a:pt x="0" y="21336"/>
                </a:lnTo>
                <a:lnTo>
                  <a:pt x="0" y="13715"/>
                </a:lnTo>
                <a:close/>
              </a:path>
            </a:pathLst>
          </a:custGeom>
          <a:ln w="9144">
            <a:solidFill>
              <a:srgbClr val="000000"/>
            </a:solidFill>
          </a:ln>
        </p:spPr>
        <p:txBody>
          <a:bodyPr wrap="square" lIns="0" tIns="0" rIns="0" bIns="0" rtlCol="0"/>
          <a:lstStyle/>
          <a:p>
            <a:endParaRPr/>
          </a:p>
        </p:txBody>
      </p:sp>
      <p:sp>
        <p:nvSpPr>
          <p:cNvPr id="52" name="object 52"/>
          <p:cNvSpPr/>
          <p:nvPr/>
        </p:nvSpPr>
        <p:spPr>
          <a:xfrm>
            <a:off x="7380731" y="2218944"/>
            <a:ext cx="187451" cy="15239"/>
          </a:xfrm>
          <a:prstGeom prst="rect">
            <a:avLst/>
          </a:prstGeom>
          <a:blipFill>
            <a:blip r:embed="rId20" cstate="print"/>
            <a:stretch>
              <a:fillRect/>
            </a:stretch>
          </a:blipFill>
        </p:spPr>
        <p:txBody>
          <a:bodyPr wrap="square" lIns="0" tIns="0" rIns="0" bIns="0" rtlCol="0"/>
          <a:lstStyle/>
          <a:p>
            <a:endParaRPr/>
          </a:p>
        </p:txBody>
      </p:sp>
      <p:sp>
        <p:nvSpPr>
          <p:cNvPr id="53" name="object 53"/>
          <p:cNvSpPr/>
          <p:nvPr/>
        </p:nvSpPr>
        <p:spPr>
          <a:xfrm>
            <a:off x="7380731" y="2218944"/>
            <a:ext cx="187960" cy="15240"/>
          </a:xfrm>
          <a:custGeom>
            <a:avLst/>
            <a:gdLst/>
            <a:ahLst/>
            <a:cxnLst/>
            <a:rect l="l" t="t" r="r" b="b"/>
            <a:pathLst>
              <a:path w="187959" h="15239">
                <a:moveTo>
                  <a:pt x="0" y="7619"/>
                </a:moveTo>
                <a:lnTo>
                  <a:pt x="0" y="3428"/>
                </a:lnTo>
                <a:lnTo>
                  <a:pt x="3428" y="0"/>
                </a:lnTo>
                <a:lnTo>
                  <a:pt x="7620" y="0"/>
                </a:lnTo>
                <a:lnTo>
                  <a:pt x="179832" y="0"/>
                </a:lnTo>
                <a:lnTo>
                  <a:pt x="184023" y="0"/>
                </a:lnTo>
                <a:lnTo>
                  <a:pt x="187451" y="3428"/>
                </a:lnTo>
                <a:lnTo>
                  <a:pt x="187451" y="7619"/>
                </a:lnTo>
                <a:lnTo>
                  <a:pt x="187451" y="11810"/>
                </a:lnTo>
                <a:lnTo>
                  <a:pt x="184023" y="15239"/>
                </a:lnTo>
                <a:lnTo>
                  <a:pt x="179832" y="15239"/>
                </a:lnTo>
                <a:lnTo>
                  <a:pt x="7620" y="15239"/>
                </a:lnTo>
                <a:lnTo>
                  <a:pt x="3428" y="15239"/>
                </a:lnTo>
                <a:lnTo>
                  <a:pt x="0" y="11810"/>
                </a:lnTo>
                <a:lnTo>
                  <a:pt x="0" y="7619"/>
                </a:lnTo>
                <a:close/>
              </a:path>
            </a:pathLst>
          </a:custGeom>
          <a:ln w="9144">
            <a:solidFill>
              <a:srgbClr val="000000"/>
            </a:solidFill>
          </a:ln>
        </p:spPr>
        <p:txBody>
          <a:bodyPr wrap="square" lIns="0" tIns="0" rIns="0" bIns="0" rtlCol="0"/>
          <a:lstStyle/>
          <a:p>
            <a:endParaRPr/>
          </a:p>
        </p:txBody>
      </p:sp>
      <p:sp>
        <p:nvSpPr>
          <p:cNvPr id="54" name="object 54"/>
          <p:cNvSpPr/>
          <p:nvPr/>
        </p:nvSpPr>
        <p:spPr>
          <a:xfrm>
            <a:off x="7397495" y="2161032"/>
            <a:ext cx="27940" cy="24765"/>
          </a:xfrm>
          <a:custGeom>
            <a:avLst/>
            <a:gdLst/>
            <a:ahLst/>
            <a:cxnLst/>
            <a:rect l="l" t="t" r="r" b="b"/>
            <a:pathLst>
              <a:path w="27940" h="24764">
                <a:moveTo>
                  <a:pt x="21335" y="0"/>
                </a:moveTo>
                <a:lnTo>
                  <a:pt x="6096" y="0"/>
                </a:lnTo>
                <a:lnTo>
                  <a:pt x="0" y="5460"/>
                </a:lnTo>
                <a:lnTo>
                  <a:pt x="0" y="18922"/>
                </a:lnTo>
                <a:lnTo>
                  <a:pt x="6096" y="24383"/>
                </a:lnTo>
                <a:lnTo>
                  <a:pt x="21335" y="24383"/>
                </a:lnTo>
                <a:lnTo>
                  <a:pt x="27431" y="18922"/>
                </a:lnTo>
                <a:lnTo>
                  <a:pt x="27431" y="5460"/>
                </a:lnTo>
                <a:lnTo>
                  <a:pt x="21335" y="0"/>
                </a:lnTo>
                <a:close/>
              </a:path>
            </a:pathLst>
          </a:custGeom>
          <a:solidFill>
            <a:srgbClr val="33CC33"/>
          </a:solidFill>
        </p:spPr>
        <p:txBody>
          <a:bodyPr wrap="square" lIns="0" tIns="0" rIns="0" bIns="0" rtlCol="0"/>
          <a:lstStyle/>
          <a:p>
            <a:endParaRPr/>
          </a:p>
        </p:txBody>
      </p:sp>
      <p:sp>
        <p:nvSpPr>
          <p:cNvPr id="55" name="object 55"/>
          <p:cNvSpPr/>
          <p:nvPr/>
        </p:nvSpPr>
        <p:spPr>
          <a:xfrm>
            <a:off x="7429500" y="2161032"/>
            <a:ext cx="27940" cy="24765"/>
          </a:xfrm>
          <a:custGeom>
            <a:avLst/>
            <a:gdLst/>
            <a:ahLst/>
            <a:cxnLst/>
            <a:rect l="l" t="t" r="r" b="b"/>
            <a:pathLst>
              <a:path w="27940" h="24764">
                <a:moveTo>
                  <a:pt x="21335" y="0"/>
                </a:moveTo>
                <a:lnTo>
                  <a:pt x="6096" y="0"/>
                </a:lnTo>
                <a:lnTo>
                  <a:pt x="0" y="5460"/>
                </a:lnTo>
                <a:lnTo>
                  <a:pt x="0" y="18922"/>
                </a:lnTo>
                <a:lnTo>
                  <a:pt x="6096" y="24383"/>
                </a:lnTo>
                <a:lnTo>
                  <a:pt x="21335" y="24383"/>
                </a:lnTo>
                <a:lnTo>
                  <a:pt x="27431" y="18922"/>
                </a:lnTo>
                <a:lnTo>
                  <a:pt x="27431" y="5460"/>
                </a:lnTo>
                <a:lnTo>
                  <a:pt x="21335" y="0"/>
                </a:lnTo>
                <a:close/>
              </a:path>
            </a:pathLst>
          </a:custGeom>
          <a:solidFill>
            <a:srgbClr val="FF0000"/>
          </a:solidFill>
        </p:spPr>
        <p:txBody>
          <a:bodyPr wrap="square" lIns="0" tIns="0" rIns="0" bIns="0" rtlCol="0"/>
          <a:lstStyle/>
          <a:p>
            <a:endParaRPr/>
          </a:p>
        </p:txBody>
      </p:sp>
      <p:sp>
        <p:nvSpPr>
          <p:cNvPr id="56" name="object 56"/>
          <p:cNvSpPr/>
          <p:nvPr/>
        </p:nvSpPr>
        <p:spPr>
          <a:xfrm>
            <a:off x="7459980" y="2161032"/>
            <a:ext cx="27940" cy="24765"/>
          </a:xfrm>
          <a:custGeom>
            <a:avLst/>
            <a:gdLst/>
            <a:ahLst/>
            <a:cxnLst/>
            <a:rect l="l" t="t" r="r" b="b"/>
            <a:pathLst>
              <a:path w="27940" h="24764">
                <a:moveTo>
                  <a:pt x="21336" y="0"/>
                </a:moveTo>
                <a:lnTo>
                  <a:pt x="6096" y="0"/>
                </a:lnTo>
                <a:lnTo>
                  <a:pt x="0" y="5460"/>
                </a:lnTo>
                <a:lnTo>
                  <a:pt x="0" y="18922"/>
                </a:lnTo>
                <a:lnTo>
                  <a:pt x="6096" y="24383"/>
                </a:lnTo>
                <a:lnTo>
                  <a:pt x="21336" y="24383"/>
                </a:lnTo>
                <a:lnTo>
                  <a:pt x="27431" y="18922"/>
                </a:lnTo>
                <a:lnTo>
                  <a:pt x="27431" y="5460"/>
                </a:lnTo>
                <a:lnTo>
                  <a:pt x="21336" y="0"/>
                </a:lnTo>
                <a:close/>
              </a:path>
            </a:pathLst>
          </a:custGeom>
          <a:solidFill>
            <a:srgbClr val="33CC33"/>
          </a:solidFill>
        </p:spPr>
        <p:txBody>
          <a:bodyPr wrap="square" lIns="0" tIns="0" rIns="0" bIns="0" rtlCol="0"/>
          <a:lstStyle/>
          <a:p>
            <a:endParaRPr/>
          </a:p>
        </p:txBody>
      </p:sp>
      <p:sp>
        <p:nvSpPr>
          <p:cNvPr id="57" name="object 57"/>
          <p:cNvSpPr/>
          <p:nvPr/>
        </p:nvSpPr>
        <p:spPr>
          <a:xfrm>
            <a:off x="7531607" y="2069592"/>
            <a:ext cx="15240" cy="129539"/>
          </a:xfrm>
          <a:custGeom>
            <a:avLst/>
            <a:gdLst/>
            <a:ahLst/>
            <a:cxnLst/>
            <a:rect l="l" t="t" r="r" b="b"/>
            <a:pathLst>
              <a:path w="15240" h="129539">
                <a:moveTo>
                  <a:pt x="0" y="129539"/>
                </a:moveTo>
                <a:lnTo>
                  <a:pt x="15240" y="129539"/>
                </a:lnTo>
                <a:lnTo>
                  <a:pt x="15240" y="0"/>
                </a:lnTo>
                <a:lnTo>
                  <a:pt x="0" y="0"/>
                </a:lnTo>
                <a:lnTo>
                  <a:pt x="0" y="129539"/>
                </a:lnTo>
                <a:close/>
              </a:path>
            </a:pathLst>
          </a:custGeom>
          <a:solidFill>
            <a:srgbClr val="292929"/>
          </a:solidFill>
        </p:spPr>
        <p:txBody>
          <a:bodyPr wrap="square" lIns="0" tIns="0" rIns="0" bIns="0" rtlCol="0"/>
          <a:lstStyle/>
          <a:p>
            <a:endParaRPr/>
          </a:p>
        </p:txBody>
      </p:sp>
      <p:sp>
        <p:nvSpPr>
          <p:cNvPr id="58" name="object 58"/>
          <p:cNvSpPr/>
          <p:nvPr/>
        </p:nvSpPr>
        <p:spPr>
          <a:xfrm>
            <a:off x="7527035" y="2065020"/>
            <a:ext cx="24765" cy="139065"/>
          </a:xfrm>
          <a:custGeom>
            <a:avLst/>
            <a:gdLst/>
            <a:ahLst/>
            <a:cxnLst/>
            <a:rect l="l" t="t" r="r" b="b"/>
            <a:pathLst>
              <a:path w="24765" h="139064">
                <a:moveTo>
                  <a:pt x="0" y="138684"/>
                </a:moveTo>
                <a:lnTo>
                  <a:pt x="24384" y="138684"/>
                </a:lnTo>
                <a:lnTo>
                  <a:pt x="24384" y="0"/>
                </a:lnTo>
                <a:lnTo>
                  <a:pt x="0" y="0"/>
                </a:lnTo>
                <a:lnTo>
                  <a:pt x="0" y="138684"/>
                </a:lnTo>
                <a:close/>
              </a:path>
            </a:pathLst>
          </a:custGeom>
          <a:solidFill>
            <a:srgbClr val="000000"/>
          </a:solidFill>
        </p:spPr>
        <p:txBody>
          <a:bodyPr wrap="square" lIns="0" tIns="0" rIns="0" bIns="0" rtlCol="0"/>
          <a:lstStyle/>
          <a:p>
            <a:endParaRPr/>
          </a:p>
        </p:txBody>
      </p:sp>
      <p:sp>
        <p:nvSpPr>
          <p:cNvPr id="59" name="object 59"/>
          <p:cNvSpPr txBox="1"/>
          <p:nvPr/>
        </p:nvSpPr>
        <p:spPr>
          <a:xfrm>
            <a:off x="7428356" y="5374970"/>
            <a:ext cx="436245" cy="400050"/>
          </a:xfrm>
          <a:prstGeom prst="rect">
            <a:avLst/>
          </a:prstGeom>
        </p:spPr>
        <p:txBody>
          <a:bodyPr vert="horz" wrap="square" lIns="0" tIns="13335" rIns="0" bIns="0" rtlCol="0">
            <a:spAutoFit/>
          </a:bodyPr>
          <a:lstStyle/>
          <a:p>
            <a:pPr marL="12700">
              <a:lnSpc>
                <a:spcPts val="1470"/>
              </a:lnSpc>
              <a:spcBef>
                <a:spcPts val="105"/>
              </a:spcBef>
            </a:pPr>
            <a:r>
              <a:rPr sz="1400" spc="10" dirty="0">
                <a:latin typeface="Arial"/>
                <a:cs typeface="Arial"/>
              </a:rPr>
              <a:t>wi</a:t>
            </a:r>
            <a:r>
              <a:rPr sz="1400" spc="-15" dirty="0">
                <a:latin typeface="Arial"/>
                <a:cs typeface="Arial"/>
              </a:rPr>
              <a:t>r</a:t>
            </a:r>
            <a:r>
              <a:rPr sz="1400" spc="-85" dirty="0">
                <a:latin typeface="Arial"/>
                <a:cs typeface="Arial"/>
              </a:rPr>
              <a:t>e</a:t>
            </a:r>
            <a:r>
              <a:rPr sz="1400" spc="-40" dirty="0">
                <a:latin typeface="Arial"/>
                <a:cs typeface="Arial"/>
              </a:rPr>
              <a:t>d</a:t>
            </a:r>
            <a:endParaRPr sz="1400">
              <a:latin typeface="Arial"/>
              <a:cs typeface="Arial"/>
            </a:endParaRPr>
          </a:p>
          <a:p>
            <a:pPr marL="12700">
              <a:lnSpc>
                <a:spcPts val="1470"/>
              </a:lnSpc>
            </a:pPr>
            <a:r>
              <a:rPr sz="1400" spc="-55" dirty="0">
                <a:latin typeface="Arial"/>
                <a:cs typeface="Arial"/>
              </a:rPr>
              <a:t>links</a:t>
            </a:r>
            <a:endParaRPr sz="1400">
              <a:latin typeface="Arial"/>
              <a:cs typeface="Arial"/>
            </a:endParaRPr>
          </a:p>
        </p:txBody>
      </p:sp>
      <p:sp>
        <p:nvSpPr>
          <p:cNvPr id="60" name="object 60"/>
          <p:cNvSpPr txBox="1"/>
          <p:nvPr/>
        </p:nvSpPr>
        <p:spPr>
          <a:xfrm>
            <a:off x="7436357" y="4957698"/>
            <a:ext cx="61150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wi</a:t>
            </a:r>
            <a:r>
              <a:rPr sz="1400" spc="-5" dirty="0">
                <a:latin typeface="Arial"/>
                <a:cs typeface="Arial"/>
              </a:rPr>
              <a:t>r</a:t>
            </a:r>
            <a:r>
              <a:rPr sz="1400" spc="-45" dirty="0">
                <a:latin typeface="Arial"/>
                <a:cs typeface="Arial"/>
              </a:rPr>
              <a:t>el</a:t>
            </a:r>
            <a:r>
              <a:rPr sz="1400" spc="-70" dirty="0">
                <a:latin typeface="Arial"/>
                <a:cs typeface="Arial"/>
              </a:rPr>
              <a:t>e</a:t>
            </a:r>
            <a:r>
              <a:rPr sz="1400" spc="-160" dirty="0">
                <a:latin typeface="Arial"/>
                <a:cs typeface="Arial"/>
              </a:rPr>
              <a:t>ss</a:t>
            </a:r>
            <a:endParaRPr sz="1400">
              <a:latin typeface="Arial"/>
              <a:cs typeface="Arial"/>
            </a:endParaRPr>
          </a:p>
        </p:txBody>
      </p:sp>
      <p:sp>
        <p:nvSpPr>
          <p:cNvPr id="61" name="object 61"/>
          <p:cNvSpPr txBox="1"/>
          <p:nvPr/>
        </p:nvSpPr>
        <p:spPr>
          <a:xfrm>
            <a:off x="6944359" y="5117972"/>
            <a:ext cx="842010" cy="239395"/>
          </a:xfrm>
          <a:prstGeom prst="rect">
            <a:avLst/>
          </a:prstGeom>
        </p:spPr>
        <p:txBody>
          <a:bodyPr vert="horz" wrap="square" lIns="0" tIns="12700" rIns="0" bIns="0" rtlCol="0">
            <a:spAutoFit/>
          </a:bodyPr>
          <a:lstStyle/>
          <a:p>
            <a:pPr marL="12700">
              <a:lnSpc>
                <a:spcPct val="100000"/>
              </a:lnSpc>
              <a:spcBef>
                <a:spcPts val="100"/>
              </a:spcBef>
              <a:tabLst>
                <a:tab pos="481330" algn="l"/>
              </a:tabLst>
            </a:pPr>
            <a:r>
              <a:rPr sz="1400" u="sng" spc="-75" dirty="0">
                <a:uFill>
                  <a:solidFill>
                    <a:srgbClr val="000000"/>
                  </a:solidFill>
                </a:uFill>
                <a:latin typeface="Arial"/>
                <a:cs typeface="Arial"/>
              </a:rPr>
              <a:t> 	</a:t>
            </a:r>
            <a:r>
              <a:rPr sz="1400" spc="-210" dirty="0">
                <a:latin typeface="Arial"/>
                <a:cs typeface="Arial"/>
              </a:rPr>
              <a:t> </a:t>
            </a:r>
            <a:r>
              <a:rPr sz="1400" spc="-20" dirty="0">
                <a:latin typeface="Arial"/>
                <a:cs typeface="Arial"/>
              </a:rPr>
              <a:t>lin</a:t>
            </a:r>
            <a:r>
              <a:rPr sz="1400" spc="-50" dirty="0">
                <a:latin typeface="Arial"/>
                <a:cs typeface="Arial"/>
              </a:rPr>
              <a:t>k</a:t>
            </a:r>
            <a:r>
              <a:rPr sz="1400" spc="-155" dirty="0">
                <a:latin typeface="Arial"/>
                <a:cs typeface="Arial"/>
              </a:rPr>
              <a:t>s</a:t>
            </a:r>
            <a:endParaRPr sz="1400">
              <a:latin typeface="Arial"/>
              <a:cs typeface="Arial"/>
            </a:endParaRPr>
          </a:p>
        </p:txBody>
      </p:sp>
      <p:sp>
        <p:nvSpPr>
          <p:cNvPr id="62" name="object 62"/>
          <p:cNvSpPr/>
          <p:nvPr/>
        </p:nvSpPr>
        <p:spPr>
          <a:xfrm>
            <a:off x="7165085" y="4915661"/>
            <a:ext cx="104139" cy="299085"/>
          </a:xfrm>
          <a:custGeom>
            <a:avLst/>
            <a:gdLst/>
            <a:ahLst/>
            <a:cxnLst/>
            <a:rect l="l" t="t" r="r" b="b"/>
            <a:pathLst>
              <a:path w="104140" h="299085">
                <a:moveTo>
                  <a:pt x="103632" y="0"/>
                </a:moveTo>
                <a:lnTo>
                  <a:pt x="0" y="298704"/>
                </a:lnTo>
              </a:path>
            </a:pathLst>
          </a:custGeom>
          <a:ln w="19812">
            <a:solidFill>
              <a:srgbClr val="000000"/>
            </a:solidFill>
          </a:ln>
        </p:spPr>
        <p:txBody>
          <a:bodyPr wrap="square" lIns="0" tIns="0" rIns="0" bIns="0" rtlCol="0"/>
          <a:lstStyle/>
          <a:p>
            <a:endParaRPr/>
          </a:p>
        </p:txBody>
      </p:sp>
      <p:sp>
        <p:nvSpPr>
          <p:cNvPr id="63" name="object 63"/>
          <p:cNvSpPr/>
          <p:nvPr/>
        </p:nvSpPr>
        <p:spPr>
          <a:xfrm>
            <a:off x="7268718" y="4915661"/>
            <a:ext cx="105410" cy="297180"/>
          </a:xfrm>
          <a:custGeom>
            <a:avLst/>
            <a:gdLst/>
            <a:ahLst/>
            <a:cxnLst/>
            <a:rect l="l" t="t" r="r" b="b"/>
            <a:pathLst>
              <a:path w="105409" h="297179">
                <a:moveTo>
                  <a:pt x="0" y="0"/>
                </a:moveTo>
                <a:lnTo>
                  <a:pt x="105155" y="297180"/>
                </a:lnTo>
              </a:path>
            </a:pathLst>
          </a:custGeom>
          <a:ln w="19812">
            <a:solidFill>
              <a:srgbClr val="000000"/>
            </a:solidFill>
          </a:ln>
        </p:spPr>
        <p:txBody>
          <a:bodyPr wrap="square" lIns="0" tIns="0" rIns="0" bIns="0" rtlCol="0"/>
          <a:lstStyle/>
          <a:p>
            <a:endParaRPr/>
          </a:p>
        </p:txBody>
      </p:sp>
      <p:sp>
        <p:nvSpPr>
          <p:cNvPr id="64" name="object 64"/>
          <p:cNvSpPr/>
          <p:nvPr/>
        </p:nvSpPr>
        <p:spPr>
          <a:xfrm>
            <a:off x="7165085" y="5212841"/>
            <a:ext cx="104139" cy="32384"/>
          </a:xfrm>
          <a:custGeom>
            <a:avLst/>
            <a:gdLst/>
            <a:ahLst/>
            <a:cxnLst/>
            <a:rect l="l" t="t" r="r" b="b"/>
            <a:pathLst>
              <a:path w="104140" h="32385">
                <a:moveTo>
                  <a:pt x="0" y="0"/>
                </a:moveTo>
                <a:lnTo>
                  <a:pt x="103632" y="32003"/>
                </a:lnTo>
              </a:path>
            </a:pathLst>
          </a:custGeom>
          <a:ln w="19812">
            <a:solidFill>
              <a:srgbClr val="000000"/>
            </a:solidFill>
          </a:ln>
        </p:spPr>
        <p:txBody>
          <a:bodyPr wrap="square" lIns="0" tIns="0" rIns="0" bIns="0" rtlCol="0"/>
          <a:lstStyle/>
          <a:p>
            <a:endParaRPr/>
          </a:p>
        </p:txBody>
      </p:sp>
      <p:sp>
        <p:nvSpPr>
          <p:cNvPr id="65" name="object 65"/>
          <p:cNvSpPr/>
          <p:nvPr/>
        </p:nvSpPr>
        <p:spPr>
          <a:xfrm>
            <a:off x="7268718" y="5212841"/>
            <a:ext cx="105410" cy="32384"/>
          </a:xfrm>
          <a:custGeom>
            <a:avLst/>
            <a:gdLst/>
            <a:ahLst/>
            <a:cxnLst/>
            <a:rect l="l" t="t" r="r" b="b"/>
            <a:pathLst>
              <a:path w="105409" h="32385">
                <a:moveTo>
                  <a:pt x="105155" y="0"/>
                </a:moveTo>
                <a:lnTo>
                  <a:pt x="0" y="32003"/>
                </a:lnTo>
              </a:path>
            </a:pathLst>
          </a:custGeom>
          <a:ln w="19812">
            <a:solidFill>
              <a:srgbClr val="000000"/>
            </a:solidFill>
          </a:ln>
        </p:spPr>
        <p:txBody>
          <a:bodyPr wrap="square" lIns="0" tIns="0" rIns="0" bIns="0" rtlCol="0"/>
          <a:lstStyle/>
          <a:p>
            <a:endParaRPr/>
          </a:p>
        </p:txBody>
      </p:sp>
      <p:sp>
        <p:nvSpPr>
          <p:cNvPr id="66" name="object 66"/>
          <p:cNvSpPr/>
          <p:nvPr/>
        </p:nvSpPr>
        <p:spPr>
          <a:xfrm>
            <a:off x="7268718" y="4921758"/>
            <a:ext cx="1905" cy="323215"/>
          </a:xfrm>
          <a:custGeom>
            <a:avLst/>
            <a:gdLst/>
            <a:ahLst/>
            <a:cxnLst/>
            <a:rect l="l" t="t" r="r" b="b"/>
            <a:pathLst>
              <a:path w="1904" h="323214">
                <a:moveTo>
                  <a:pt x="0" y="0"/>
                </a:moveTo>
                <a:lnTo>
                  <a:pt x="1524" y="323088"/>
                </a:lnTo>
              </a:path>
            </a:pathLst>
          </a:custGeom>
          <a:ln w="19812">
            <a:solidFill>
              <a:srgbClr val="000000"/>
            </a:solidFill>
          </a:ln>
        </p:spPr>
        <p:txBody>
          <a:bodyPr wrap="square" lIns="0" tIns="0" rIns="0" bIns="0" rtlCol="0"/>
          <a:lstStyle/>
          <a:p>
            <a:endParaRPr/>
          </a:p>
        </p:txBody>
      </p:sp>
      <p:sp>
        <p:nvSpPr>
          <p:cNvPr id="67" name="object 67"/>
          <p:cNvSpPr/>
          <p:nvPr/>
        </p:nvSpPr>
        <p:spPr>
          <a:xfrm>
            <a:off x="7165085" y="5182361"/>
            <a:ext cx="104139" cy="32384"/>
          </a:xfrm>
          <a:custGeom>
            <a:avLst/>
            <a:gdLst/>
            <a:ahLst/>
            <a:cxnLst/>
            <a:rect l="l" t="t" r="r" b="b"/>
            <a:pathLst>
              <a:path w="104140" h="32385">
                <a:moveTo>
                  <a:pt x="0" y="32004"/>
                </a:moveTo>
                <a:lnTo>
                  <a:pt x="103632" y="0"/>
                </a:lnTo>
              </a:path>
            </a:pathLst>
          </a:custGeom>
          <a:ln w="19812">
            <a:solidFill>
              <a:srgbClr val="000000"/>
            </a:solidFill>
          </a:ln>
        </p:spPr>
        <p:txBody>
          <a:bodyPr wrap="square" lIns="0" tIns="0" rIns="0" bIns="0" rtlCol="0"/>
          <a:lstStyle/>
          <a:p>
            <a:endParaRPr/>
          </a:p>
        </p:txBody>
      </p:sp>
      <p:sp>
        <p:nvSpPr>
          <p:cNvPr id="68" name="object 68"/>
          <p:cNvSpPr/>
          <p:nvPr/>
        </p:nvSpPr>
        <p:spPr>
          <a:xfrm>
            <a:off x="7268718" y="5182361"/>
            <a:ext cx="105410" cy="30480"/>
          </a:xfrm>
          <a:custGeom>
            <a:avLst/>
            <a:gdLst/>
            <a:ahLst/>
            <a:cxnLst/>
            <a:rect l="l" t="t" r="r" b="b"/>
            <a:pathLst>
              <a:path w="105409" h="30479">
                <a:moveTo>
                  <a:pt x="105155" y="30480"/>
                </a:moveTo>
                <a:lnTo>
                  <a:pt x="0" y="0"/>
                </a:lnTo>
              </a:path>
            </a:pathLst>
          </a:custGeom>
          <a:ln w="19811">
            <a:solidFill>
              <a:srgbClr val="000000"/>
            </a:solidFill>
          </a:ln>
        </p:spPr>
        <p:txBody>
          <a:bodyPr wrap="square" lIns="0" tIns="0" rIns="0" bIns="0" rtlCol="0"/>
          <a:lstStyle/>
          <a:p>
            <a:endParaRPr/>
          </a:p>
        </p:txBody>
      </p:sp>
      <p:sp>
        <p:nvSpPr>
          <p:cNvPr id="69" name="object 69"/>
          <p:cNvSpPr/>
          <p:nvPr/>
        </p:nvSpPr>
        <p:spPr>
          <a:xfrm>
            <a:off x="7209281" y="5084826"/>
            <a:ext cx="59690" cy="22860"/>
          </a:xfrm>
          <a:custGeom>
            <a:avLst/>
            <a:gdLst/>
            <a:ahLst/>
            <a:cxnLst/>
            <a:rect l="l" t="t" r="r" b="b"/>
            <a:pathLst>
              <a:path w="59690" h="22860">
                <a:moveTo>
                  <a:pt x="0" y="0"/>
                </a:moveTo>
                <a:lnTo>
                  <a:pt x="59436" y="22860"/>
                </a:lnTo>
              </a:path>
            </a:pathLst>
          </a:custGeom>
          <a:ln w="19812">
            <a:solidFill>
              <a:srgbClr val="000000"/>
            </a:solidFill>
          </a:ln>
        </p:spPr>
        <p:txBody>
          <a:bodyPr wrap="square" lIns="0" tIns="0" rIns="0" bIns="0" rtlCol="0"/>
          <a:lstStyle/>
          <a:p>
            <a:endParaRPr/>
          </a:p>
        </p:txBody>
      </p:sp>
      <p:sp>
        <p:nvSpPr>
          <p:cNvPr id="70" name="object 70"/>
          <p:cNvSpPr/>
          <p:nvPr/>
        </p:nvSpPr>
        <p:spPr>
          <a:xfrm>
            <a:off x="7268718" y="5084826"/>
            <a:ext cx="64135" cy="22860"/>
          </a:xfrm>
          <a:custGeom>
            <a:avLst/>
            <a:gdLst/>
            <a:ahLst/>
            <a:cxnLst/>
            <a:rect l="l" t="t" r="r" b="b"/>
            <a:pathLst>
              <a:path w="64134" h="22860">
                <a:moveTo>
                  <a:pt x="0" y="22860"/>
                </a:moveTo>
                <a:lnTo>
                  <a:pt x="64007" y="0"/>
                </a:lnTo>
              </a:path>
            </a:pathLst>
          </a:custGeom>
          <a:ln w="19812">
            <a:solidFill>
              <a:srgbClr val="000000"/>
            </a:solidFill>
          </a:ln>
        </p:spPr>
        <p:txBody>
          <a:bodyPr wrap="square" lIns="0" tIns="0" rIns="0" bIns="0" rtlCol="0"/>
          <a:lstStyle/>
          <a:p>
            <a:endParaRPr/>
          </a:p>
        </p:txBody>
      </p:sp>
      <p:sp>
        <p:nvSpPr>
          <p:cNvPr id="71" name="object 71"/>
          <p:cNvSpPr/>
          <p:nvPr/>
        </p:nvSpPr>
        <p:spPr>
          <a:xfrm>
            <a:off x="7189469" y="5127497"/>
            <a:ext cx="78105" cy="33655"/>
          </a:xfrm>
          <a:custGeom>
            <a:avLst/>
            <a:gdLst/>
            <a:ahLst/>
            <a:cxnLst/>
            <a:rect l="l" t="t" r="r" b="b"/>
            <a:pathLst>
              <a:path w="78104" h="33654">
                <a:moveTo>
                  <a:pt x="0" y="0"/>
                </a:moveTo>
                <a:lnTo>
                  <a:pt x="77724" y="33527"/>
                </a:lnTo>
              </a:path>
            </a:pathLst>
          </a:custGeom>
          <a:ln w="19812">
            <a:solidFill>
              <a:srgbClr val="000000"/>
            </a:solidFill>
          </a:ln>
        </p:spPr>
        <p:txBody>
          <a:bodyPr wrap="square" lIns="0" tIns="0" rIns="0" bIns="0" rtlCol="0"/>
          <a:lstStyle/>
          <a:p>
            <a:endParaRPr/>
          </a:p>
        </p:txBody>
      </p:sp>
      <p:sp>
        <p:nvSpPr>
          <p:cNvPr id="72" name="object 72"/>
          <p:cNvSpPr/>
          <p:nvPr/>
        </p:nvSpPr>
        <p:spPr>
          <a:xfrm>
            <a:off x="7268718" y="5133594"/>
            <a:ext cx="78105" cy="30480"/>
          </a:xfrm>
          <a:custGeom>
            <a:avLst/>
            <a:gdLst/>
            <a:ahLst/>
            <a:cxnLst/>
            <a:rect l="l" t="t" r="r" b="b"/>
            <a:pathLst>
              <a:path w="78104" h="30479">
                <a:moveTo>
                  <a:pt x="0" y="30479"/>
                </a:moveTo>
                <a:lnTo>
                  <a:pt x="77724" y="0"/>
                </a:lnTo>
              </a:path>
            </a:pathLst>
          </a:custGeom>
          <a:ln w="19812">
            <a:solidFill>
              <a:srgbClr val="000000"/>
            </a:solidFill>
          </a:ln>
        </p:spPr>
        <p:txBody>
          <a:bodyPr wrap="square" lIns="0" tIns="0" rIns="0" bIns="0" rtlCol="0"/>
          <a:lstStyle/>
          <a:p>
            <a:endParaRPr/>
          </a:p>
        </p:txBody>
      </p:sp>
      <p:sp>
        <p:nvSpPr>
          <p:cNvPr id="73" name="object 73"/>
          <p:cNvSpPr/>
          <p:nvPr/>
        </p:nvSpPr>
        <p:spPr>
          <a:xfrm>
            <a:off x="7268718" y="5037582"/>
            <a:ext cx="40005" cy="13970"/>
          </a:xfrm>
          <a:custGeom>
            <a:avLst/>
            <a:gdLst/>
            <a:ahLst/>
            <a:cxnLst/>
            <a:rect l="l" t="t" r="r" b="b"/>
            <a:pathLst>
              <a:path w="40004" h="13970">
                <a:moveTo>
                  <a:pt x="0" y="13716"/>
                </a:moveTo>
                <a:lnTo>
                  <a:pt x="39624" y="0"/>
                </a:lnTo>
              </a:path>
            </a:pathLst>
          </a:custGeom>
          <a:ln w="19812">
            <a:solidFill>
              <a:srgbClr val="000000"/>
            </a:solidFill>
          </a:ln>
        </p:spPr>
        <p:txBody>
          <a:bodyPr wrap="square" lIns="0" tIns="0" rIns="0" bIns="0" rtlCol="0"/>
          <a:lstStyle/>
          <a:p>
            <a:endParaRPr/>
          </a:p>
        </p:txBody>
      </p:sp>
      <p:sp>
        <p:nvSpPr>
          <p:cNvPr id="74" name="object 74"/>
          <p:cNvSpPr/>
          <p:nvPr/>
        </p:nvSpPr>
        <p:spPr>
          <a:xfrm>
            <a:off x="7268718" y="4978146"/>
            <a:ext cx="26034" cy="7620"/>
          </a:xfrm>
          <a:custGeom>
            <a:avLst/>
            <a:gdLst/>
            <a:ahLst/>
            <a:cxnLst/>
            <a:rect l="l" t="t" r="r" b="b"/>
            <a:pathLst>
              <a:path w="26034" h="7620">
                <a:moveTo>
                  <a:pt x="0" y="7619"/>
                </a:moveTo>
                <a:lnTo>
                  <a:pt x="25907" y="0"/>
                </a:lnTo>
              </a:path>
            </a:pathLst>
          </a:custGeom>
          <a:ln w="19812">
            <a:solidFill>
              <a:srgbClr val="000000"/>
            </a:solidFill>
          </a:ln>
        </p:spPr>
        <p:txBody>
          <a:bodyPr wrap="square" lIns="0" tIns="0" rIns="0" bIns="0" rtlCol="0"/>
          <a:lstStyle/>
          <a:p>
            <a:endParaRPr/>
          </a:p>
        </p:txBody>
      </p:sp>
      <p:sp>
        <p:nvSpPr>
          <p:cNvPr id="75" name="object 75"/>
          <p:cNvSpPr/>
          <p:nvPr/>
        </p:nvSpPr>
        <p:spPr>
          <a:xfrm>
            <a:off x="7224521" y="5034534"/>
            <a:ext cx="47625" cy="17145"/>
          </a:xfrm>
          <a:custGeom>
            <a:avLst/>
            <a:gdLst/>
            <a:ahLst/>
            <a:cxnLst/>
            <a:rect l="l" t="t" r="r" b="b"/>
            <a:pathLst>
              <a:path w="47625" h="17145">
                <a:moveTo>
                  <a:pt x="0" y="0"/>
                </a:moveTo>
                <a:lnTo>
                  <a:pt x="47244" y="16764"/>
                </a:lnTo>
              </a:path>
            </a:pathLst>
          </a:custGeom>
          <a:ln w="19812">
            <a:solidFill>
              <a:srgbClr val="000000"/>
            </a:solidFill>
          </a:ln>
        </p:spPr>
        <p:txBody>
          <a:bodyPr wrap="square" lIns="0" tIns="0" rIns="0" bIns="0" rtlCol="0"/>
          <a:lstStyle/>
          <a:p>
            <a:endParaRPr/>
          </a:p>
        </p:txBody>
      </p:sp>
      <p:sp>
        <p:nvSpPr>
          <p:cNvPr id="76" name="object 76"/>
          <p:cNvSpPr/>
          <p:nvPr/>
        </p:nvSpPr>
        <p:spPr>
          <a:xfrm>
            <a:off x="7245857" y="4975097"/>
            <a:ext cx="27940" cy="15240"/>
          </a:xfrm>
          <a:custGeom>
            <a:avLst/>
            <a:gdLst/>
            <a:ahLst/>
            <a:cxnLst/>
            <a:rect l="l" t="t" r="r" b="b"/>
            <a:pathLst>
              <a:path w="27940" h="15239">
                <a:moveTo>
                  <a:pt x="0" y="0"/>
                </a:moveTo>
                <a:lnTo>
                  <a:pt x="27432" y="15239"/>
                </a:lnTo>
              </a:path>
            </a:pathLst>
          </a:custGeom>
          <a:ln w="19812">
            <a:solidFill>
              <a:srgbClr val="000000"/>
            </a:solidFill>
          </a:ln>
        </p:spPr>
        <p:txBody>
          <a:bodyPr wrap="square" lIns="0" tIns="0" rIns="0" bIns="0" rtlCol="0"/>
          <a:lstStyle/>
          <a:p>
            <a:endParaRPr/>
          </a:p>
        </p:txBody>
      </p:sp>
      <p:sp>
        <p:nvSpPr>
          <p:cNvPr id="77" name="object 77"/>
          <p:cNvSpPr/>
          <p:nvPr/>
        </p:nvSpPr>
        <p:spPr>
          <a:xfrm>
            <a:off x="7115556" y="4797552"/>
            <a:ext cx="320040" cy="234695"/>
          </a:xfrm>
          <a:prstGeom prst="rect">
            <a:avLst/>
          </a:prstGeom>
          <a:blipFill>
            <a:blip r:embed="rId21" cstate="print"/>
            <a:stretch>
              <a:fillRect/>
            </a:stretch>
          </a:blipFill>
        </p:spPr>
        <p:txBody>
          <a:bodyPr wrap="square" lIns="0" tIns="0" rIns="0" bIns="0" rtlCol="0"/>
          <a:lstStyle/>
          <a:p>
            <a:endParaRPr/>
          </a:p>
        </p:txBody>
      </p:sp>
      <p:sp>
        <p:nvSpPr>
          <p:cNvPr id="78" name="object 78"/>
          <p:cNvSpPr/>
          <p:nvPr/>
        </p:nvSpPr>
        <p:spPr>
          <a:xfrm>
            <a:off x="7251192" y="4890515"/>
            <a:ext cx="36830" cy="35560"/>
          </a:xfrm>
          <a:custGeom>
            <a:avLst/>
            <a:gdLst/>
            <a:ahLst/>
            <a:cxnLst/>
            <a:rect l="l" t="t" r="r" b="b"/>
            <a:pathLst>
              <a:path w="36829" h="35560">
                <a:moveTo>
                  <a:pt x="28448" y="0"/>
                </a:moveTo>
                <a:lnTo>
                  <a:pt x="8127" y="0"/>
                </a:lnTo>
                <a:lnTo>
                  <a:pt x="0" y="7873"/>
                </a:lnTo>
                <a:lnTo>
                  <a:pt x="0" y="27177"/>
                </a:lnTo>
                <a:lnTo>
                  <a:pt x="8127" y="35051"/>
                </a:lnTo>
                <a:lnTo>
                  <a:pt x="28448" y="35051"/>
                </a:lnTo>
                <a:lnTo>
                  <a:pt x="36575" y="27177"/>
                </a:lnTo>
                <a:lnTo>
                  <a:pt x="36575" y="7873"/>
                </a:lnTo>
                <a:lnTo>
                  <a:pt x="28448" y="0"/>
                </a:lnTo>
                <a:close/>
              </a:path>
            </a:pathLst>
          </a:custGeom>
          <a:solidFill>
            <a:srgbClr val="000000"/>
          </a:solidFill>
        </p:spPr>
        <p:txBody>
          <a:bodyPr wrap="square" lIns="0" tIns="0" rIns="0" bIns="0" rtlCol="0"/>
          <a:lstStyle/>
          <a:p>
            <a:endParaRPr/>
          </a:p>
        </p:txBody>
      </p:sp>
      <p:sp>
        <p:nvSpPr>
          <p:cNvPr id="79" name="object 79"/>
          <p:cNvSpPr/>
          <p:nvPr/>
        </p:nvSpPr>
        <p:spPr>
          <a:xfrm>
            <a:off x="7251192" y="4890515"/>
            <a:ext cx="36830" cy="35560"/>
          </a:xfrm>
          <a:custGeom>
            <a:avLst/>
            <a:gdLst/>
            <a:ahLst/>
            <a:cxnLst/>
            <a:rect l="l" t="t" r="r" b="b"/>
            <a:pathLst>
              <a:path w="36829" h="35560">
                <a:moveTo>
                  <a:pt x="0" y="17525"/>
                </a:moveTo>
                <a:lnTo>
                  <a:pt x="0" y="7873"/>
                </a:lnTo>
                <a:lnTo>
                  <a:pt x="8127" y="0"/>
                </a:lnTo>
                <a:lnTo>
                  <a:pt x="18287" y="0"/>
                </a:lnTo>
                <a:lnTo>
                  <a:pt x="28448" y="0"/>
                </a:lnTo>
                <a:lnTo>
                  <a:pt x="36575" y="7873"/>
                </a:lnTo>
                <a:lnTo>
                  <a:pt x="36575" y="17525"/>
                </a:lnTo>
                <a:lnTo>
                  <a:pt x="36575" y="27177"/>
                </a:lnTo>
                <a:lnTo>
                  <a:pt x="28448" y="35051"/>
                </a:lnTo>
                <a:lnTo>
                  <a:pt x="18287" y="35051"/>
                </a:lnTo>
                <a:lnTo>
                  <a:pt x="8127" y="35051"/>
                </a:lnTo>
                <a:lnTo>
                  <a:pt x="0" y="27177"/>
                </a:lnTo>
                <a:lnTo>
                  <a:pt x="0" y="17525"/>
                </a:lnTo>
                <a:close/>
              </a:path>
            </a:pathLst>
          </a:custGeom>
          <a:ln w="9144">
            <a:solidFill>
              <a:srgbClr val="000000"/>
            </a:solidFill>
          </a:ln>
        </p:spPr>
        <p:txBody>
          <a:bodyPr wrap="square" lIns="0" tIns="0" rIns="0" bIns="0" rtlCol="0"/>
          <a:lstStyle/>
          <a:p>
            <a:endParaRPr/>
          </a:p>
        </p:txBody>
      </p:sp>
      <p:sp>
        <p:nvSpPr>
          <p:cNvPr id="80" name="object 80"/>
          <p:cNvSpPr/>
          <p:nvPr/>
        </p:nvSpPr>
        <p:spPr>
          <a:xfrm>
            <a:off x="6691883" y="5047488"/>
            <a:ext cx="411479" cy="367284"/>
          </a:xfrm>
          <a:prstGeom prst="rect">
            <a:avLst/>
          </a:prstGeom>
          <a:blipFill>
            <a:blip r:embed="rId22" cstate="print"/>
            <a:stretch>
              <a:fillRect/>
            </a:stretch>
          </a:blipFill>
        </p:spPr>
        <p:txBody>
          <a:bodyPr wrap="square" lIns="0" tIns="0" rIns="0" bIns="0" rtlCol="0"/>
          <a:lstStyle/>
          <a:p>
            <a:endParaRPr/>
          </a:p>
        </p:txBody>
      </p:sp>
      <p:sp>
        <p:nvSpPr>
          <p:cNvPr id="81" name="object 81"/>
          <p:cNvSpPr/>
          <p:nvPr/>
        </p:nvSpPr>
        <p:spPr>
          <a:xfrm>
            <a:off x="6659880" y="4994147"/>
            <a:ext cx="563879" cy="124968"/>
          </a:xfrm>
          <a:prstGeom prst="rect">
            <a:avLst/>
          </a:prstGeom>
          <a:blipFill>
            <a:blip r:embed="rId2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8915400" cy="1066799"/>
          </a:xfrm>
        </p:spPr>
        <p:txBody>
          <a:bodyPr/>
          <a:lstStyle/>
          <a:p>
            <a:r>
              <a:rPr lang="en-IN" b="1" dirty="0">
                <a:latin typeface="Times New Roman" panose="02020603050405020304" pitchFamily="18" charset="0"/>
                <a:cs typeface="Times New Roman" panose="02020603050405020304" pitchFamily="18" charset="0"/>
              </a:rPr>
              <a:t>Terrestrial and Satellite Radio Channels</a:t>
            </a:r>
          </a:p>
        </p:txBody>
      </p:sp>
      <p:sp>
        <p:nvSpPr>
          <p:cNvPr id="5" name="Text Placeholder 4"/>
          <p:cNvSpPr>
            <a:spLocks noGrp="1"/>
          </p:cNvSpPr>
          <p:nvPr>
            <p:ph type="body" idx="1"/>
          </p:nvPr>
        </p:nvSpPr>
        <p:spPr>
          <a:xfrm>
            <a:off x="0" y="1523999"/>
            <a:ext cx="9144000" cy="4431983"/>
          </a:xfrm>
        </p:spPr>
        <p:txBody>
          <a:bodyPr/>
          <a:lstStyle/>
          <a:p>
            <a:pPr marL="457200" indent="-457200">
              <a:buFont typeface="Arial" panose="020B0604020202020204" pitchFamily="34" charset="0"/>
              <a:buChar char="•"/>
            </a:pPr>
            <a:r>
              <a:rPr lang="en-US" dirty="0">
                <a:solidFill>
                  <a:schemeClr val="tx1"/>
                </a:solidFill>
              </a:rPr>
              <a:t>Radio channels carry signals in the </a:t>
            </a:r>
            <a:r>
              <a:rPr lang="en-US" b="1" dirty="0">
                <a:solidFill>
                  <a:schemeClr val="tx1"/>
                </a:solidFill>
              </a:rPr>
              <a:t>electromagnetic spectrum. </a:t>
            </a:r>
            <a:endParaRPr lang="en-US" b="1" dirty="0" smtClean="0">
              <a:solidFill>
                <a:schemeClr val="tx1"/>
              </a:solidFill>
            </a:endParaRP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They are an </a:t>
            </a:r>
            <a:r>
              <a:rPr lang="en-US" b="1" dirty="0">
                <a:solidFill>
                  <a:schemeClr val="tx1"/>
                </a:solidFill>
              </a:rPr>
              <a:t>attractive media </a:t>
            </a:r>
            <a:r>
              <a:rPr lang="en-US" dirty="0">
                <a:solidFill>
                  <a:schemeClr val="tx1"/>
                </a:solidFill>
              </a:rPr>
              <a:t>because require </a:t>
            </a:r>
            <a:r>
              <a:rPr lang="en-US" b="1" dirty="0">
                <a:solidFill>
                  <a:schemeClr val="tx1"/>
                </a:solidFill>
              </a:rPr>
              <a:t>no physical "wire" </a:t>
            </a:r>
            <a:r>
              <a:rPr lang="en-US" dirty="0">
                <a:solidFill>
                  <a:schemeClr val="tx1"/>
                </a:solidFill>
              </a:rPr>
              <a:t>to be installed, can penetrate walls</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provide connectivity to a mobile user, and can potentially carry a signal for </a:t>
            </a:r>
            <a:r>
              <a:rPr lang="en-US" b="1" dirty="0">
                <a:solidFill>
                  <a:schemeClr val="tx1"/>
                </a:solidFill>
              </a:rPr>
              <a:t>long distances</a:t>
            </a:r>
            <a:r>
              <a:rPr lang="en-US" dirty="0">
                <a:solidFill>
                  <a:schemeClr val="tx1"/>
                </a:solidFill>
              </a:rPr>
              <a:t>.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characteristics a radio channel depend significantly on the propagation environment and the distance over which a signal is to be carried. </a:t>
            </a:r>
            <a:endParaRPr lang="en-IN" dirty="0">
              <a:solidFill>
                <a:schemeClr val="tx1"/>
              </a:solidFill>
            </a:endParaRPr>
          </a:p>
        </p:txBody>
      </p:sp>
    </p:spTree>
    <p:extLst>
      <p:ext uri="{BB962C8B-B14F-4D97-AF65-F5344CB8AC3E}">
        <p14:creationId xmlns:p14="http://schemas.microsoft.com/office/powerpoint/2010/main" val="35698983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304800"/>
            <a:ext cx="8381364" cy="5909310"/>
          </a:xfrm>
        </p:spPr>
        <p:txBody>
          <a:bodyPr/>
          <a:lstStyle/>
          <a:p>
            <a:pPr marL="457200" indent="-457200">
              <a:buFont typeface="Arial" panose="020B0604020202020204" pitchFamily="34" charset="0"/>
              <a:buChar char="•"/>
            </a:pPr>
            <a:r>
              <a:rPr lang="en-US" dirty="0">
                <a:solidFill>
                  <a:schemeClr val="tx1"/>
                </a:solidFill>
              </a:rPr>
              <a:t>A communication satellite links two or more earth-based microwave transmitter/receivers, known as ground stations.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The </a:t>
            </a:r>
            <a:r>
              <a:rPr lang="en-US" dirty="0">
                <a:solidFill>
                  <a:schemeClr val="tx1"/>
                </a:solidFill>
              </a:rPr>
              <a:t>satellite receives transmissions on one frequency band, regenerates the signal using a </a:t>
            </a:r>
            <a:r>
              <a:rPr lang="en-US" dirty="0" smtClean="0">
                <a:solidFill>
                  <a:schemeClr val="tx1"/>
                </a:solidFill>
              </a:rPr>
              <a:t>repeater, </a:t>
            </a:r>
            <a:r>
              <a:rPr lang="en-US" dirty="0">
                <a:solidFill>
                  <a:schemeClr val="tx1"/>
                </a:solidFill>
              </a:rPr>
              <a:t>and transmits the signal on another frequency.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Satellites </a:t>
            </a:r>
            <a:r>
              <a:rPr lang="en-US" dirty="0">
                <a:solidFill>
                  <a:schemeClr val="tx1"/>
                </a:solidFill>
              </a:rPr>
              <a:t>can provide bandwidths in the gigabit per second range.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Two </a:t>
            </a:r>
            <a:r>
              <a:rPr lang="en-US" dirty="0">
                <a:solidFill>
                  <a:schemeClr val="tx1"/>
                </a:solidFill>
              </a:rPr>
              <a:t>types of satellites are used in communications: </a:t>
            </a:r>
            <a:r>
              <a:rPr lang="en-US" b="1" dirty="0">
                <a:solidFill>
                  <a:schemeClr val="tx1"/>
                </a:solidFill>
              </a:rPr>
              <a:t>geostationary satellites and low-altitude satellites.</a:t>
            </a:r>
            <a:endParaRPr lang="en-IN" b="1" dirty="0">
              <a:solidFill>
                <a:schemeClr val="tx1"/>
              </a:solidFill>
            </a:endParaRPr>
          </a:p>
        </p:txBody>
      </p:sp>
    </p:spTree>
    <p:extLst>
      <p:ext uri="{BB962C8B-B14F-4D97-AF65-F5344CB8AC3E}">
        <p14:creationId xmlns:p14="http://schemas.microsoft.com/office/powerpoint/2010/main" val="2369412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smtClean="0"/>
              <a:t>The Network core</a:t>
            </a:r>
            <a:endParaRPr lang="en-IN" dirty="0"/>
          </a:p>
        </p:txBody>
      </p:sp>
      <p:sp>
        <p:nvSpPr>
          <p:cNvPr id="7" name="Text Placeholder 6"/>
          <p:cNvSpPr>
            <a:spLocks noGrp="1"/>
          </p:cNvSpPr>
          <p:nvPr>
            <p:ph type="body" idx="1"/>
          </p:nvPr>
        </p:nvSpPr>
        <p:spPr>
          <a:xfrm>
            <a:off x="534034" y="1523336"/>
            <a:ext cx="8075930" cy="4877463"/>
          </a:xfrm>
        </p:spPr>
        <p:txBody>
          <a:bodyPr/>
          <a:lstStyle/>
          <a:p>
            <a:endParaRPr lang="en-IN" dirty="0"/>
          </a:p>
        </p:txBody>
      </p:sp>
      <p:pic>
        <p:nvPicPr>
          <p:cNvPr id="3074" name="Picture 2" descr="http://www2.ic.uff.br/~michael/kr1999/1-introduction/netlaye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674014" y="1523336"/>
            <a:ext cx="7022186" cy="423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5374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Network core</a:t>
            </a:r>
          </a:p>
        </p:txBody>
      </p:sp>
      <p:sp>
        <p:nvSpPr>
          <p:cNvPr id="3" name="Text Placeholder 2"/>
          <p:cNvSpPr>
            <a:spLocks noGrp="1"/>
          </p:cNvSpPr>
          <p:nvPr>
            <p:ph type="body" idx="1"/>
          </p:nvPr>
        </p:nvSpPr>
        <p:spPr>
          <a:xfrm>
            <a:off x="457200" y="1523336"/>
            <a:ext cx="8152764" cy="3353463"/>
          </a:xfrm>
        </p:spPr>
        <p:txBody>
          <a:bodyPr/>
          <a:lstStyle/>
          <a:p>
            <a:r>
              <a:rPr lang="en-US" dirty="0" smtClean="0"/>
              <a:t>In </a:t>
            </a:r>
            <a:r>
              <a:rPr lang="en-US" dirty="0"/>
              <a:t>this section we study the network core -- the mesh of routers that interconnect the Internet's </a:t>
            </a:r>
            <a:r>
              <a:rPr lang="en-US" dirty="0" smtClean="0"/>
              <a:t>end systems</a:t>
            </a:r>
            <a:r>
              <a:rPr lang="en-US" dirty="0"/>
              <a:t>.  Figure </a:t>
            </a:r>
            <a:r>
              <a:rPr lang="en-US" dirty="0" smtClean="0"/>
              <a:t>highlights </a:t>
            </a:r>
            <a:r>
              <a:rPr lang="en-US" dirty="0"/>
              <a:t>the network core in red.</a:t>
            </a:r>
            <a:endParaRPr lang="en-IN" dirty="0"/>
          </a:p>
        </p:txBody>
      </p:sp>
    </p:spTree>
    <p:extLst>
      <p:ext uri="{BB962C8B-B14F-4D97-AF65-F5344CB8AC3E}">
        <p14:creationId xmlns:p14="http://schemas.microsoft.com/office/powerpoint/2010/main" val="2552840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914400"/>
          </a:xfrm>
        </p:spPr>
        <p:txBody>
          <a:bodyPr/>
          <a:lstStyle/>
          <a:p>
            <a:r>
              <a:rPr lang="en-IN" sz="4000" b="1" dirty="0">
                <a:latin typeface="Times New Roman" panose="02020603050405020304" pitchFamily="18" charset="0"/>
                <a:cs typeface="Times New Roman" panose="02020603050405020304" pitchFamily="18" charset="0"/>
              </a:rPr>
              <a:t>Circuit Switching,  Packet Switching</a:t>
            </a:r>
            <a:r>
              <a:rPr lang="en-IN" b="1" dirty="0"/>
              <a:t/>
            </a:r>
            <a:br>
              <a:rPr lang="en-IN" b="1" dirty="0"/>
            </a:br>
            <a:endParaRPr lang="en-IN" dirty="0"/>
          </a:p>
        </p:txBody>
      </p:sp>
      <p:sp>
        <p:nvSpPr>
          <p:cNvPr id="3" name="Text Placeholder 2"/>
          <p:cNvSpPr>
            <a:spLocks noGrp="1"/>
          </p:cNvSpPr>
          <p:nvPr>
            <p:ph type="body" idx="1"/>
          </p:nvPr>
        </p:nvSpPr>
        <p:spPr>
          <a:xfrm>
            <a:off x="0" y="685800"/>
            <a:ext cx="9144000" cy="6401753"/>
          </a:xfrm>
        </p:spPr>
        <p:txBody>
          <a:bodyPr/>
          <a:lstStyle/>
          <a:p>
            <a:pPr marL="457200" indent="-457200">
              <a:buFont typeface="Arial" panose="020B0604020202020204" pitchFamily="34" charset="0"/>
              <a:buChar char="•"/>
            </a:pPr>
            <a:r>
              <a:rPr lang="en-US" dirty="0">
                <a:solidFill>
                  <a:schemeClr val="tx1"/>
                </a:solidFill>
              </a:rPr>
              <a:t>There are two fundamental approaches towards building a network core: </a:t>
            </a:r>
            <a:r>
              <a:rPr lang="en-US" b="1" dirty="0">
                <a:solidFill>
                  <a:schemeClr val="tx1"/>
                </a:solidFill>
              </a:rPr>
              <a:t>circuit switching</a:t>
            </a:r>
            <a:r>
              <a:rPr lang="en-US" dirty="0">
                <a:solidFill>
                  <a:schemeClr val="tx1"/>
                </a:solidFill>
              </a:rPr>
              <a:t> and </a:t>
            </a:r>
            <a:r>
              <a:rPr lang="en-US" b="1" dirty="0">
                <a:solidFill>
                  <a:schemeClr val="tx1"/>
                </a:solidFill>
              </a:rPr>
              <a:t>packet switching</a:t>
            </a:r>
            <a:r>
              <a:rPr lang="en-US" dirty="0" smtClean="0">
                <a:solidFill>
                  <a:schemeClr val="tx1"/>
                </a:solidFill>
              </a:rPr>
              <a:t>.</a:t>
            </a:r>
          </a:p>
          <a:p>
            <a:pPr marL="457200" indent="-457200">
              <a:buFont typeface="Arial" panose="020B0604020202020204" pitchFamily="34" charset="0"/>
              <a:buChar char="•"/>
            </a:pPr>
            <a:r>
              <a:rPr lang="en-US" dirty="0"/>
              <a:t>  </a:t>
            </a:r>
            <a:r>
              <a:rPr lang="en-US" dirty="0">
                <a:solidFill>
                  <a:schemeClr val="tx1"/>
                </a:solidFill>
              </a:rPr>
              <a:t>In circuit-switched networks, the resources needed along a path (buffers, link bandwidth)  to provide for communication between the </a:t>
            </a:r>
            <a:r>
              <a:rPr lang="en-US" dirty="0" smtClean="0">
                <a:solidFill>
                  <a:schemeClr val="tx1"/>
                </a:solidFill>
              </a:rPr>
              <a:t>end systems </a:t>
            </a:r>
            <a:r>
              <a:rPr lang="en-US" dirty="0">
                <a:solidFill>
                  <a:schemeClr val="tx1"/>
                </a:solidFill>
              </a:rPr>
              <a:t>are</a:t>
            </a:r>
            <a:r>
              <a:rPr lang="en-US" i="1" dirty="0">
                <a:solidFill>
                  <a:schemeClr val="tx1"/>
                </a:solidFill>
              </a:rPr>
              <a:t> </a:t>
            </a:r>
            <a:r>
              <a:rPr lang="en-US" b="1" i="1" dirty="0">
                <a:solidFill>
                  <a:schemeClr val="tx1"/>
                </a:solidFill>
              </a:rPr>
              <a:t>reserved</a:t>
            </a:r>
            <a:r>
              <a:rPr lang="en-US" dirty="0">
                <a:solidFill>
                  <a:schemeClr val="tx1"/>
                </a:solidFill>
              </a:rPr>
              <a:t> for the duration of the session. </a:t>
            </a:r>
            <a:endParaRPr lang="en-US" dirty="0" smtClean="0">
              <a:solidFill>
                <a:schemeClr val="tx1"/>
              </a:solidFill>
            </a:endParaRPr>
          </a:p>
          <a:p>
            <a:pPr marL="457200" indent="-457200">
              <a:buFont typeface="Arial" panose="020B0604020202020204" pitchFamily="34" charset="0"/>
              <a:buChar char="•"/>
            </a:pPr>
            <a:r>
              <a:rPr lang="en-US" dirty="0" smtClean="0">
                <a:solidFill>
                  <a:schemeClr val="tx1"/>
                </a:solidFill>
              </a:rPr>
              <a:t>In </a:t>
            </a:r>
            <a:r>
              <a:rPr lang="en-US" dirty="0">
                <a:solidFill>
                  <a:schemeClr val="tx1"/>
                </a:solidFill>
              </a:rPr>
              <a:t>packet-switched networks, these resources are </a:t>
            </a:r>
            <a:r>
              <a:rPr lang="en-US" b="1" i="1" dirty="0">
                <a:solidFill>
                  <a:schemeClr val="tx1"/>
                </a:solidFill>
              </a:rPr>
              <a:t>not </a:t>
            </a:r>
            <a:r>
              <a:rPr lang="en-US" b="1" dirty="0">
                <a:solidFill>
                  <a:schemeClr val="tx1"/>
                </a:solidFill>
              </a:rPr>
              <a:t>reserved</a:t>
            </a:r>
            <a:r>
              <a:rPr lang="en-US" dirty="0">
                <a:solidFill>
                  <a:schemeClr val="tx1"/>
                </a:solidFill>
              </a:rPr>
              <a:t>; a session's messages use the resource on demand, and as a consequence, may have to wait (i.e., queue) for access to a communication link</a:t>
            </a:r>
            <a:r>
              <a:rPr lang="en-US" dirty="0" smtClean="0">
                <a:solidFill>
                  <a:schemeClr val="tx1"/>
                </a:solidFill>
              </a:rPr>
              <a:t>.</a:t>
            </a:r>
          </a:p>
          <a:p>
            <a:pPr marL="457200" indent="-457200">
              <a:buFont typeface="Arial" panose="020B0604020202020204" pitchFamily="34" charset="0"/>
              <a:buChar char="•"/>
            </a:pPr>
            <a:r>
              <a:rPr lang="en-US" dirty="0" err="1" smtClean="0">
                <a:solidFill>
                  <a:schemeClr val="tx1"/>
                </a:solidFill>
              </a:rPr>
              <a:t>Eg</a:t>
            </a:r>
            <a:r>
              <a:rPr lang="en-US" dirty="0" smtClean="0">
                <a:solidFill>
                  <a:schemeClr val="tx1"/>
                </a:solidFill>
              </a:rPr>
              <a:t>-</a:t>
            </a:r>
            <a:r>
              <a:rPr lang="en-IN" dirty="0"/>
              <a:t> </a:t>
            </a:r>
            <a:r>
              <a:rPr lang="en-IN" dirty="0" smtClean="0"/>
              <a:t>restaurants </a:t>
            </a:r>
            <a:r>
              <a:rPr lang="en-IN" dirty="0"/>
              <a:t>reservations</a:t>
            </a:r>
            <a:endParaRPr lang="en-IN" dirty="0">
              <a:solidFill>
                <a:schemeClr val="tx1"/>
              </a:solidFill>
            </a:endParaRPr>
          </a:p>
        </p:txBody>
      </p:sp>
    </p:spTree>
    <p:extLst>
      <p:ext uri="{BB962C8B-B14F-4D97-AF65-F5344CB8AC3E}">
        <p14:creationId xmlns:p14="http://schemas.microsoft.com/office/powerpoint/2010/main" val="8973799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76200"/>
            <a:ext cx="8305164" cy="6324600"/>
          </a:xfrm>
        </p:spPr>
        <p:txBody>
          <a:bodyPr/>
          <a:lstStyle/>
          <a:p>
            <a:pPr marL="457200" indent="-457200">
              <a:buFont typeface="Arial" panose="020B0604020202020204" pitchFamily="34" charset="0"/>
              <a:buChar char="•"/>
            </a:pPr>
            <a:r>
              <a:rPr lang="en-US" dirty="0" smtClean="0">
                <a:solidFill>
                  <a:schemeClr val="tx1"/>
                </a:solidFill>
              </a:rPr>
              <a:t>Telephone </a:t>
            </a:r>
            <a:r>
              <a:rPr lang="en-US" dirty="0">
                <a:solidFill>
                  <a:schemeClr val="tx1"/>
                </a:solidFill>
              </a:rPr>
              <a:t>networks are examples of circuit-switched networks</a:t>
            </a:r>
            <a:r>
              <a:rPr lang="en-US" dirty="0" smtClean="0">
                <a:solidFill>
                  <a:schemeClr val="tx1"/>
                </a:solidFill>
              </a:rPr>
              <a:t>.</a:t>
            </a:r>
          </a:p>
          <a:p>
            <a:pPr marL="457200" indent="-457200">
              <a:buFont typeface="Arial" panose="020B0604020202020204" pitchFamily="34" charset="0"/>
              <a:buChar char="•"/>
            </a:pPr>
            <a:r>
              <a:rPr lang="en-US" dirty="0"/>
              <a:t>Today's Internet is a </a:t>
            </a:r>
            <a:r>
              <a:rPr lang="en-US" dirty="0" smtClean="0"/>
              <a:t>packet-switched </a:t>
            </a:r>
            <a:r>
              <a:rPr lang="en-US" dirty="0"/>
              <a:t>network</a:t>
            </a:r>
            <a:r>
              <a:rPr lang="en-US" dirty="0" smtClean="0">
                <a:solidFill>
                  <a:schemeClr val="tx1"/>
                </a:solidFill>
              </a:rPr>
              <a:t> .</a:t>
            </a:r>
            <a:endParaRPr lang="en-IN" dirty="0">
              <a:solidFill>
                <a:schemeClr val="tx1"/>
              </a:solidFill>
            </a:endParaRPr>
          </a:p>
        </p:txBody>
      </p:sp>
      <p:pic>
        <p:nvPicPr>
          <p:cNvPr id="4098" name="Picture 2" descr="Image result for circuit switching consists of 4 switches and 4 lin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6477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2579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469985" cy="1082293"/>
          </a:xfrm>
        </p:spPr>
        <p:txBody>
          <a:bodyPr/>
          <a:lstStyle/>
          <a:p>
            <a:r>
              <a:rPr lang="en-US" dirty="0"/>
              <a:t>circuit switching</a:t>
            </a:r>
            <a:endParaRPr lang="en-IN" dirty="0"/>
          </a:p>
        </p:txBody>
      </p:sp>
      <p:sp>
        <p:nvSpPr>
          <p:cNvPr id="3" name="Text Placeholder 2"/>
          <p:cNvSpPr>
            <a:spLocks noGrp="1"/>
          </p:cNvSpPr>
          <p:nvPr>
            <p:ph type="body" idx="1"/>
          </p:nvPr>
        </p:nvSpPr>
        <p:spPr>
          <a:xfrm>
            <a:off x="76200" y="838201"/>
            <a:ext cx="8839200" cy="5909310"/>
          </a:xfrm>
        </p:spPr>
        <p:txBody>
          <a:bodyPr/>
          <a:lstStyle/>
          <a:p>
            <a:pPr marL="457200" indent="-457200">
              <a:buFont typeface="Arial" panose="020B0604020202020204" pitchFamily="34" charset="0"/>
              <a:buChar char="•"/>
            </a:pPr>
            <a:r>
              <a:rPr lang="en-US" dirty="0" smtClean="0">
                <a:solidFill>
                  <a:schemeClr val="tx1"/>
                </a:solidFill>
              </a:rPr>
              <a:t>There </a:t>
            </a:r>
            <a:r>
              <a:rPr lang="en-US" dirty="0">
                <a:solidFill>
                  <a:schemeClr val="tx1"/>
                </a:solidFill>
              </a:rPr>
              <a:t>are 3 phases</a:t>
            </a:r>
            <a:br>
              <a:rPr lang="en-US" dirty="0">
                <a:solidFill>
                  <a:schemeClr val="tx1"/>
                </a:solidFill>
              </a:rPr>
            </a:br>
            <a:r>
              <a:rPr lang="en-US" dirty="0" err="1">
                <a:solidFill>
                  <a:schemeClr val="tx1"/>
                </a:solidFill>
              </a:rPr>
              <a:t>i</a:t>
            </a:r>
            <a:r>
              <a:rPr lang="en-US" dirty="0">
                <a:solidFill>
                  <a:schemeClr val="tx1"/>
                </a:solidFill>
              </a:rPr>
              <a:t>) Connection Establishment.</a:t>
            </a:r>
            <a:br>
              <a:rPr lang="en-US" dirty="0">
                <a:solidFill>
                  <a:schemeClr val="tx1"/>
                </a:solidFill>
              </a:rPr>
            </a:br>
            <a:r>
              <a:rPr lang="en-US" dirty="0">
                <a:solidFill>
                  <a:schemeClr val="tx1"/>
                </a:solidFill>
              </a:rPr>
              <a:t>ii) Data Transfer.</a:t>
            </a:r>
            <a:br>
              <a:rPr lang="en-US" dirty="0">
                <a:solidFill>
                  <a:schemeClr val="tx1"/>
                </a:solidFill>
              </a:rPr>
            </a:br>
            <a:r>
              <a:rPr lang="en-US" dirty="0">
                <a:solidFill>
                  <a:schemeClr val="tx1"/>
                </a:solidFill>
              </a:rPr>
              <a:t>iii) Connection Released</a:t>
            </a:r>
            <a:r>
              <a:rPr lang="en-US" dirty="0" smtClean="0">
                <a:solidFill>
                  <a:schemeClr val="tx1"/>
                </a:solidFill>
              </a:rPr>
              <a:t>.</a:t>
            </a:r>
          </a:p>
          <a:p>
            <a:pPr marL="457200" indent="-457200">
              <a:buFont typeface="Arial" panose="020B0604020202020204" pitchFamily="34" charset="0"/>
              <a:buChar char="•"/>
            </a:pPr>
            <a:r>
              <a:rPr lang="en-US" dirty="0" err="1" smtClean="0">
                <a:solidFill>
                  <a:schemeClr val="tx1"/>
                </a:solidFill>
              </a:rPr>
              <a:t>Here,each</a:t>
            </a:r>
            <a:r>
              <a:rPr lang="en-US" dirty="0" smtClean="0">
                <a:solidFill>
                  <a:schemeClr val="tx1"/>
                </a:solidFill>
              </a:rPr>
              <a:t> </a:t>
            </a:r>
            <a:r>
              <a:rPr lang="en-US" dirty="0">
                <a:solidFill>
                  <a:schemeClr val="tx1"/>
                </a:solidFill>
              </a:rPr>
              <a:t>data unit know the entire path address which is provided by the </a:t>
            </a:r>
            <a:r>
              <a:rPr lang="en-US" dirty="0" smtClean="0">
                <a:solidFill>
                  <a:schemeClr val="tx1"/>
                </a:solidFill>
              </a:rPr>
              <a:t>source.</a:t>
            </a:r>
          </a:p>
          <a:p>
            <a:pPr marL="457200" indent="-457200">
              <a:buFont typeface="Arial" panose="020B0604020202020204" pitchFamily="34" charset="0"/>
              <a:buChar char="•"/>
            </a:pPr>
            <a:r>
              <a:rPr lang="en-US" dirty="0" smtClean="0">
                <a:solidFill>
                  <a:schemeClr val="tx1"/>
                </a:solidFill>
              </a:rPr>
              <a:t>Data </a:t>
            </a:r>
            <a:r>
              <a:rPr lang="en-US" dirty="0">
                <a:solidFill>
                  <a:schemeClr val="tx1"/>
                </a:solidFill>
              </a:rPr>
              <a:t>is processed at source system </a:t>
            </a:r>
            <a:r>
              <a:rPr lang="en-US" dirty="0" smtClean="0">
                <a:solidFill>
                  <a:schemeClr val="tx1"/>
                </a:solidFill>
              </a:rPr>
              <a:t>only.</a:t>
            </a:r>
          </a:p>
          <a:p>
            <a:pPr marL="457200" indent="-457200">
              <a:buFont typeface="Arial" panose="020B0604020202020204" pitchFamily="34" charset="0"/>
              <a:buChar char="•"/>
            </a:pPr>
            <a:r>
              <a:rPr lang="en-US" dirty="0">
                <a:solidFill>
                  <a:schemeClr val="tx1"/>
                </a:solidFill>
              </a:rPr>
              <a:t>Delay between data units </a:t>
            </a:r>
            <a:r>
              <a:rPr lang="en-US" dirty="0" smtClean="0">
                <a:solidFill>
                  <a:schemeClr val="tx1"/>
                </a:solidFill>
              </a:rPr>
              <a:t>is </a:t>
            </a:r>
            <a:r>
              <a:rPr lang="en-US" dirty="0">
                <a:solidFill>
                  <a:schemeClr val="tx1"/>
                </a:solidFill>
              </a:rPr>
              <a:t>uniform</a:t>
            </a:r>
            <a:r>
              <a:rPr lang="en-US" dirty="0" smtClean="0">
                <a:solidFill>
                  <a:schemeClr val="tx1"/>
                </a:solidFill>
              </a:rPr>
              <a:t>.</a:t>
            </a:r>
          </a:p>
          <a:p>
            <a:pPr marL="457200" indent="-457200">
              <a:buFont typeface="Arial" panose="020B0604020202020204" pitchFamily="34" charset="0"/>
              <a:buChar char="•"/>
            </a:pPr>
            <a:r>
              <a:rPr lang="en-US" dirty="0">
                <a:solidFill>
                  <a:schemeClr val="tx1"/>
                </a:solidFill>
              </a:rPr>
              <a:t>Resource reservation is the feature of circuit switching because path is fixed for data transmission</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More </a:t>
            </a:r>
            <a:r>
              <a:rPr lang="en-US" dirty="0" err="1" smtClean="0">
                <a:solidFill>
                  <a:schemeClr val="tx1"/>
                </a:solidFill>
              </a:rPr>
              <a:t>reliable,Wastage</a:t>
            </a:r>
            <a:r>
              <a:rPr lang="en-US" dirty="0" smtClean="0">
                <a:solidFill>
                  <a:schemeClr val="tx1"/>
                </a:solidFill>
              </a:rPr>
              <a:t> </a:t>
            </a:r>
            <a:r>
              <a:rPr lang="en-US" dirty="0">
                <a:solidFill>
                  <a:schemeClr val="tx1"/>
                </a:solidFill>
              </a:rPr>
              <a:t>of resources are </a:t>
            </a:r>
            <a:r>
              <a:rPr lang="en-US" dirty="0" smtClean="0">
                <a:solidFill>
                  <a:schemeClr val="tx1"/>
                </a:solidFill>
              </a:rPr>
              <a:t>more.</a:t>
            </a:r>
            <a:endParaRPr lang="en-IN" dirty="0">
              <a:solidFill>
                <a:schemeClr val="tx1"/>
              </a:solidFill>
            </a:endParaRPr>
          </a:p>
        </p:txBody>
      </p:sp>
    </p:spTree>
    <p:extLst>
      <p:ext uri="{BB962C8B-B14F-4D97-AF65-F5344CB8AC3E}">
        <p14:creationId xmlns:p14="http://schemas.microsoft.com/office/powerpoint/2010/main" val="19528217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a:t>
            </a:r>
            <a:endParaRPr lang="en-IN" dirty="0"/>
          </a:p>
        </p:txBody>
      </p:sp>
      <p:sp>
        <p:nvSpPr>
          <p:cNvPr id="3" name="Text Placeholder 2"/>
          <p:cNvSpPr>
            <a:spLocks noGrp="1"/>
          </p:cNvSpPr>
          <p:nvPr>
            <p:ph type="body" idx="1"/>
          </p:nvPr>
        </p:nvSpPr>
        <p:spPr>
          <a:xfrm>
            <a:off x="228600" y="1295400"/>
            <a:ext cx="8915400" cy="5644805"/>
          </a:xfrm>
        </p:spPr>
        <p:txBody>
          <a:bodyPr/>
          <a:lstStyle/>
          <a:p>
            <a:pPr marL="457200" indent="-457200">
              <a:buFont typeface="Arial" panose="020B0604020202020204" pitchFamily="34" charset="0"/>
              <a:buChar char="•"/>
            </a:pPr>
            <a:r>
              <a:rPr lang="en-US" dirty="0" smtClean="0"/>
              <a:t>Directly </a:t>
            </a:r>
            <a:r>
              <a:rPr lang="en-US" dirty="0"/>
              <a:t>data transfer takes place </a:t>
            </a:r>
            <a:r>
              <a:rPr lang="en-US" dirty="0" smtClean="0"/>
              <a:t>.</a:t>
            </a:r>
          </a:p>
          <a:p>
            <a:pPr marL="457200" indent="-457200">
              <a:buFont typeface="Arial" panose="020B0604020202020204" pitchFamily="34" charset="0"/>
              <a:buChar char="•"/>
            </a:pPr>
            <a:r>
              <a:rPr lang="en-US" dirty="0"/>
              <a:t>each data unit just know the final destination address intermediate path is decided by the routers</a:t>
            </a:r>
            <a:r>
              <a:rPr lang="en-US" dirty="0" smtClean="0"/>
              <a:t>.</a:t>
            </a:r>
          </a:p>
          <a:p>
            <a:pPr marL="457200" indent="-457200">
              <a:buFont typeface="Arial" panose="020B0604020202020204" pitchFamily="34" charset="0"/>
              <a:buChar char="•"/>
            </a:pPr>
            <a:r>
              <a:rPr lang="en-US" dirty="0" smtClean="0"/>
              <a:t>Data </a:t>
            </a:r>
            <a:r>
              <a:rPr lang="en-US" dirty="0"/>
              <a:t>is processed at all intermediate node including source system</a:t>
            </a:r>
            <a:r>
              <a:rPr lang="en-US" dirty="0" smtClean="0"/>
              <a:t>.</a:t>
            </a:r>
          </a:p>
          <a:p>
            <a:pPr marL="457200" indent="-457200">
              <a:buFont typeface="Arial" panose="020B0604020202020204" pitchFamily="34" charset="0"/>
              <a:buChar char="•"/>
            </a:pPr>
            <a:r>
              <a:rPr lang="en-US" dirty="0"/>
              <a:t>Delay between data units in packet switching is not uniform</a:t>
            </a:r>
            <a:r>
              <a:rPr lang="en-US" dirty="0" smtClean="0"/>
              <a:t>.</a:t>
            </a:r>
          </a:p>
          <a:p>
            <a:pPr marL="457200" indent="-457200">
              <a:buFont typeface="Arial" panose="020B0604020202020204" pitchFamily="34" charset="0"/>
              <a:buChar char="•"/>
            </a:pPr>
            <a:r>
              <a:rPr lang="en-US" dirty="0"/>
              <a:t>There is no resource reservation because bandwidth is shared among users</a:t>
            </a:r>
            <a:r>
              <a:rPr lang="en-US" dirty="0" smtClean="0"/>
              <a:t>.</a:t>
            </a:r>
          </a:p>
          <a:p>
            <a:pPr marL="457200" indent="-457200">
              <a:buFont typeface="Arial" panose="020B0604020202020204" pitchFamily="34" charset="0"/>
              <a:buChar char="•"/>
            </a:pPr>
            <a:r>
              <a:rPr lang="en-IN" dirty="0"/>
              <a:t>less </a:t>
            </a:r>
            <a:r>
              <a:rPr lang="en-IN" dirty="0" smtClean="0"/>
              <a:t>reliable,</a:t>
            </a:r>
            <a:r>
              <a:rPr lang="en-IN" dirty="0"/>
              <a:t> Less wastage of resources </a:t>
            </a:r>
            <a:r>
              <a:rPr lang="en-IN" dirty="0" smtClean="0"/>
              <a:t>.</a:t>
            </a:r>
            <a:endParaRPr lang="en-IN" dirty="0"/>
          </a:p>
        </p:txBody>
      </p:sp>
    </p:spTree>
    <p:extLst>
      <p:ext uri="{BB962C8B-B14F-4D97-AF65-F5344CB8AC3E}">
        <p14:creationId xmlns:p14="http://schemas.microsoft.com/office/powerpoint/2010/main" val="40719894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28601"/>
            <a:ext cx="8839200" cy="690574"/>
          </a:xfrm>
          <a:prstGeom prst="rect">
            <a:avLst/>
          </a:prstGeom>
        </p:spPr>
        <p:txBody>
          <a:bodyPr vert="horz" wrap="square" lIns="0" tIns="13335" rIns="0" bIns="0" rtlCol="0">
            <a:spAutoFit/>
          </a:bodyPr>
          <a:lstStyle/>
          <a:p>
            <a:pPr marL="12700">
              <a:lnSpc>
                <a:spcPct val="100000"/>
              </a:lnSpc>
              <a:spcBef>
                <a:spcPts val="105"/>
              </a:spcBef>
            </a:pPr>
            <a:r>
              <a:rPr b="1" spc="-80" dirty="0">
                <a:latin typeface="Times New Roman" panose="02020603050405020304" pitchFamily="18" charset="0"/>
                <a:cs typeface="Times New Roman" panose="02020603050405020304" pitchFamily="18" charset="0"/>
              </a:rPr>
              <a:t>Multiplexing </a:t>
            </a:r>
            <a:r>
              <a:rPr b="1" spc="-204" dirty="0">
                <a:latin typeface="Times New Roman" panose="02020603050405020304" pitchFamily="18" charset="0"/>
                <a:cs typeface="Times New Roman" panose="02020603050405020304" pitchFamily="18" charset="0"/>
              </a:rPr>
              <a:t>and</a:t>
            </a:r>
            <a:r>
              <a:rPr b="1" spc="-409" dirty="0">
                <a:latin typeface="Times New Roman" panose="02020603050405020304" pitchFamily="18" charset="0"/>
                <a:cs typeface="Times New Roman" panose="02020603050405020304" pitchFamily="18" charset="0"/>
              </a:rPr>
              <a:t> </a:t>
            </a:r>
            <a:r>
              <a:rPr b="1" spc="-140" dirty="0">
                <a:latin typeface="Times New Roman" panose="02020603050405020304" pitchFamily="18" charset="0"/>
                <a:cs typeface="Times New Roman" panose="02020603050405020304" pitchFamily="18" charset="0"/>
              </a:rPr>
              <a:t>Demultiplexing</a:t>
            </a:r>
          </a:p>
        </p:txBody>
      </p:sp>
      <p:sp>
        <p:nvSpPr>
          <p:cNvPr id="3" name="object 3"/>
          <p:cNvSpPr txBox="1"/>
          <p:nvPr/>
        </p:nvSpPr>
        <p:spPr>
          <a:xfrm>
            <a:off x="152399" y="1295400"/>
            <a:ext cx="8991601" cy="4969309"/>
          </a:xfrm>
          <a:prstGeom prst="rect">
            <a:avLst/>
          </a:prstGeom>
        </p:spPr>
        <p:txBody>
          <a:bodyPr vert="horz" wrap="square" lIns="0" tIns="62230" rIns="0" bIns="0" rtlCol="0">
            <a:spAutoFit/>
          </a:bodyPr>
          <a:lstStyle/>
          <a:p>
            <a:pPr marL="355600" marR="5080" indent="-342900">
              <a:lnSpc>
                <a:spcPct val="90000"/>
              </a:lnSpc>
              <a:spcBef>
                <a:spcPts val="490"/>
              </a:spcBef>
              <a:buChar char="•"/>
              <a:tabLst>
                <a:tab pos="355600" algn="l"/>
                <a:tab pos="356235" algn="l"/>
              </a:tabLst>
            </a:pPr>
            <a:r>
              <a:rPr sz="3200" spc="-60" dirty="0">
                <a:latin typeface="Times New Roman" panose="02020603050405020304" pitchFamily="18" charset="0"/>
                <a:cs typeface="Times New Roman" panose="02020603050405020304" pitchFamily="18" charset="0"/>
              </a:rPr>
              <a:t>Multiplexing </a:t>
            </a:r>
            <a:r>
              <a:rPr sz="3200" spc="-165" dirty="0">
                <a:latin typeface="Times New Roman" panose="02020603050405020304" pitchFamily="18" charset="0"/>
                <a:cs typeface="Times New Roman" panose="02020603050405020304" pitchFamily="18" charset="0"/>
              </a:rPr>
              <a:t>is </a:t>
            </a:r>
            <a:r>
              <a:rPr sz="3200" spc="-35" dirty="0">
                <a:latin typeface="Times New Roman" panose="02020603050405020304" pitchFamily="18" charset="0"/>
                <a:cs typeface="Times New Roman" panose="02020603050405020304" pitchFamily="18" charset="0"/>
              </a:rPr>
              <a:t>the </a:t>
            </a:r>
            <a:r>
              <a:rPr sz="3200" b="1" spc="-195" dirty="0">
                <a:latin typeface="Times New Roman" panose="02020603050405020304" pitchFamily="18" charset="0"/>
                <a:cs typeface="Times New Roman" panose="02020603050405020304" pitchFamily="18" charset="0"/>
              </a:rPr>
              <a:t>process </a:t>
            </a:r>
            <a:r>
              <a:rPr sz="3200" b="1" spc="-5" dirty="0">
                <a:latin typeface="Times New Roman" panose="02020603050405020304" pitchFamily="18" charset="0"/>
                <a:cs typeface="Times New Roman" panose="02020603050405020304" pitchFamily="18" charset="0"/>
              </a:rPr>
              <a:t>of </a:t>
            </a:r>
            <a:r>
              <a:rPr sz="3200" b="1" spc="-150" dirty="0">
                <a:latin typeface="Times New Roman" panose="02020603050405020304" pitchFamily="18" charset="0"/>
                <a:cs typeface="Times New Roman" panose="02020603050405020304" pitchFamily="18" charset="0"/>
              </a:rPr>
              <a:t>sharing </a:t>
            </a:r>
            <a:r>
              <a:rPr sz="3200" b="1" spc="-35" dirty="0">
                <a:latin typeface="Times New Roman" panose="02020603050405020304" pitchFamily="18" charset="0"/>
                <a:cs typeface="Times New Roman" panose="02020603050405020304" pitchFamily="18" charset="0"/>
              </a:rPr>
              <a:t>the</a:t>
            </a:r>
            <a:r>
              <a:rPr sz="3200" b="1" spc="-535" dirty="0">
                <a:latin typeface="Times New Roman" panose="02020603050405020304" pitchFamily="18" charset="0"/>
                <a:cs typeface="Times New Roman" panose="02020603050405020304" pitchFamily="18" charset="0"/>
              </a:rPr>
              <a:t> </a:t>
            </a:r>
            <a:r>
              <a:rPr sz="3200" b="1" spc="-170" dirty="0">
                <a:latin typeface="Times New Roman" panose="02020603050405020304" pitchFamily="18" charset="0"/>
                <a:cs typeface="Times New Roman" panose="02020603050405020304" pitchFamily="18" charset="0"/>
              </a:rPr>
              <a:t>Link  </a:t>
            </a:r>
            <a:r>
              <a:rPr sz="3200" b="1" spc="-65" dirty="0">
                <a:latin typeface="Times New Roman" panose="02020603050405020304" pitchFamily="18" charset="0"/>
                <a:cs typeface="Times New Roman" panose="02020603050405020304" pitchFamily="18" charset="0"/>
              </a:rPr>
              <a:t>bandwidth </a:t>
            </a:r>
            <a:r>
              <a:rPr sz="3200" spc="-165" dirty="0">
                <a:latin typeface="Times New Roman" panose="02020603050405020304" pitchFamily="18" charset="0"/>
                <a:cs typeface="Times New Roman" panose="02020603050405020304" pitchFamily="18" charset="0"/>
              </a:rPr>
              <a:t>among </a:t>
            </a:r>
            <a:r>
              <a:rPr sz="3200" spc="-40" dirty="0">
                <a:latin typeface="Times New Roman" panose="02020603050405020304" pitchFamily="18" charset="0"/>
                <a:cs typeface="Times New Roman" panose="02020603050405020304" pitchFamily="18" charset="0"/>
              </a:rPr>
              <a:t>different </a:t>
            </a:r>
            <a:r>
              <a:rPr sz="3200" spc="-165" dirty="0">
                <a:latin typeface="Times New Roman" panose="02020603050405020304" pitchFamily="18" charset="0"/>
                <a:cs typeface="Times New Roman" panose="02020603050405020304" pitchFamily="18" charset="0"/>
              </a:rPr>
              <a:t>channels </a:t>
            </a:r>
            <a:r>
              <a:rPr sz="3200" spc="-135" dirty="0">
                <a:latin typeface="Times New Roman" panose="02020603050405020304" pitchFamily="18" charset="0"/>
                <a:cs typeface="Times New Roman" panose="02020603050405020304" pitchFamily="18" charset="0"/>
              </a:rPr>
              <a:t>by  </a:t>
            </a:r>
            <a:r>
              <a:rPr sz="3200" b="1" spc="-85" dirty="0">
                <a:latin typeface="Times New Roman" panose="02020603050405020304" pitchFamily="18" charset="0"/>
                <a:cs typeface="Times New Roman" panose="02020603050405020304" pitchFamily="18" charset="0"/>
              </a:rPr>
              <a:t>dividing</a:t>
            </a:r>
            <a:r>
              <a:rPr sz="3200" spc="-85" dirty="0">
                <a:latin typeface="Times New Roman" panose="02020603050405020304" pitchFamily="18" charset="0"/>
                <a:cs typeface="Times New Roman" panose="02020603050405020304" pitchFamily="18" charset="0"/>
              </a:rPr>
              <a:t> </a:t>
            </a:r>
            <a:r>
              <a:rPr sz="3200" spc="100" dirty="0">
                <a:latin typeface="Times New Roman" panose="02020603050405020304" pitchFamily="18" charset="0"/>
                <a:cs typeface="Times New Roman" panose="02020603050405020304" pitchFamily="18" charset="0"/>
              </a:rPr>
              <a:t>it </a:t>
            </a:r>
            <a:r>
              <a:rPr sz="3200" spc="-15" dirty="0">
                <a:latin typeface="Times New Roman" panose="02020603050405020304" pitchFamily="18" charset="0"/>
                <a:cs typeface="Times New Roman" panose="02020603050405020304" pitchFamily="18" charset="0"/>
              </a:rPr>
              <a:t>into </a:t>
            </a:r>
            <a:r>
              <a:rPr sz="3200" spc="-180" dirty="0">
                <a:latin typeface="Times New Roman" panose="02020603050405020304" pitchFamily="18" charset="0"/>
                <a:cs typeface="Times New Roman" panose="02020603050405020304" pitchFamily="18" charset="0"/>
              </a:rPr>
              <a:t>pieces </a:t>
            </a:r>
            <a:r>
              <a:rPr sz="3200" spc="-150" dirty="0">
                <a:latin typeface="Times New Roman" panose="02020603050405020304" pitchFamily="18" charset="0"/>
                <a:cs typeface="Times New Roman" panose="02020603050405020304" pitchFamily="18" charset="0"/>
              </a:rPr>
              <a:t>and </a:t>
            </a:r>
            <a:r>
              <a:rPr sz="3200" spc="-105" dirty="0">
                <a:latin typeface="Times New Roman" panose="02020603050405020304" pitchFamily="18" charset="0"/>
                <a:cs typeface="Times New Roman" panose="02020603050405020304" pitchFamily="18" charset="0"/>
              </a:rPr>
              <a:t>allocating </a:t>
            </a:r>
            <a:r>
              <a:rPr sz="3200" spc="100" dirty="0">
                <a:latin typeface="Times New Roman" panose="02020603050405020304" pitchFamily="18" charset="0"/>
                <a:cs typeface="Times New Roman" panose="02020603050405020304" pitchFamily="18" charset="0"/>
              </a:rPr>
              <a:t>it </a:t>
            </a:r>
            <a:r>
              <a:rPr sz="3200" spc="25" dirty="0">
                <a:latin typeface="Times New Roman" panose="02020603050405020304" pitchFamily="18" charset="0"/>
                <a:cs typeface="Times New Roman" panose="02020603050405020304" pitchFamily="18" charset="0"/>
              </a:rPr>
              <a:t>to  </a:t>
            </a:r>
            <a:r>
              <a:rPr sz="3200" spc="-75" dirty="0">
                <a:latin typeface="Times New Roman" panose="02020603050405020304" pitchFamily="18" charset="0"/>
                <a:cs typeface="Times New Roman" panose="02020603050405020304" pitchFamily="18" charset="0"/>
              </a:rPr>
              <a:t>individual </a:t>
            </a:r>
            <a:r>
              <a:rPr sz="3200" spc="-165" dirty="0">
                <a:latin typeface="Times New Roman" panose="02020603050405020304" pitchFamily="18" charset="0"/>
                <a:cs typeface="Times New Roman" panose="02020603050405020304" pitchFamily="18" charset="0"/>
              </a:rPr>
              <a:t>channels </a:t>
            </a:r>
            <a:r>
              <a:rPr sz="3200" spc="-90" dirty="0">
                <a:latin typeface="Times New Roman" panose="02020603050405020304" pitchFamily="18" charset="0"/>
                <a:cs typeface="Times New Roman" panose="02020603050405020304" pitchFamily="18" charset="0"/>
              </a:rPr>
              <a:t>which </a:t>
            </a:r>
            <a:r>
              <a:rPr sz="3200" spc="-175" dirty="0">
                <a:latin typeface="Times New Roman" panose="02020603050405020304" pitchFamily="18" charset="0"/>
                <a:cs typeface="Times New Roman" panose="02020603050405020304" pitchFamily="18" charset="0"/>
              </a:rPr>
              <a:t>happens </a:t>
            </a:r>
            <a:r>
              <a:rPr sz="3200" spc="-45" dirty="0">
                <a:latin typeface="Times New Roman" panose="02020603050405020304" pitchFamily="18" charset="0"/>
                <a:cs typeface="Times New Roman" panose="02020603050405020304" pitchFamily="18" charset="0"/>
              </a:rPr>
              <a:t>at </a:t>
            </a:r>
            <a:r>
              <a:rPr sz="3200" spc="-35" dirty="0">
                <a:latin typeface="Times New Roman" panose="02020603050405020304" pitchFamily="18" charset="0"/>
                <a:cs typeface="Times New Roman" panose="02020603050405020304" pitchFamily="18" charset="0"/>
              </a:rPr>
              <a:t>the  </a:t>
            </a:r>
            <a:r>
              <a:rPr sz="3200" spc="-160" dirty="0">
                <a:latin typeface="Times New Roman" panose="02020603050405020304" pitchFamily="18" charset="0"/>
                <a:cs typeface="Times New Roman" panose="02020603050405020304" pitchFamily="18" charset="0"/>
              </a:rPr>
              <a:t>sending </a:t>
            </a:r>
            <a:r>
              <a:rPr sz="3200" spc="-145" dirty="0">
                <a:latin typeface="Times New Roman" panose="02020603050405020304" pitchFamily="18" charset="0"/>
                <a:cs typeface="Times New Roman" panose="02020603050405020304" pitchFamily="18" charset="0"/>
              </a:rPr>
              <a:t>side. </a:t>
            </a:r>
            <a:endParaRPr lang="en-IN" sz="3200" spc="-145" dirty="0" smtClean="0">
              <a:latin typeface="Times New Roman" panose="02020603050405020304" pitchFamily="18" charset="0"/>
              <a:cs typeface="Times New Roman" panose="02020603050405020304" pitchFamily="18" charset="0"/>
            </a:endParaRPr>
          </a:p>
          <a:p>
            <a:pPr marL="355600" marR="5080" indent="-342900">
              <a:lnSpc>
                <a:spcPct val="90000"/>
              </a:lnSpc>
              <a:spcBef>
                <a:spcPts val="490"/>
              </a:spcBef>
              <a:buChar char="•"/>
              <a:tabLst>
                <a:tab pos="355600" algn="l"/>
                <a:tab pos="356235" algn="l"/>
              </a:tabLst>
            </a:pPr>
            <a:r>
              <a:rPr sz="3200" spc="-105" dirty="0" err="1" smtClean="0">
                <a:latin typeface="Times New Roman" panose="02020603050405020304" pitchFamily="18" charset="0"/>
                <a:cs typeface="Times New Roman" panose="02020603050405020304" pitchFamily="18" charset="0"/>
              </a:rPr>
              <a:t>Demultiplexing</a:t>
            </a:r>
            <a:r>
              <a:rPr sz="3200" spc="-105" dirty="0" smtClean="0">
                <a:latin typeface="Times New Roman" panose="02020603050405020304" pitchFamily="18" charset="0"/>
                <a:cs typeface="Times New Roman" panose="02020603050405020304" pitchFamily="18" charset="0"/>
              </a:rPr>
              <a:t> </a:t>
            </a:r>
            <a:r>
              <a:rPr sz="3200" spc="-165" dirty="0">
                <a:latin typeface="Times New Roman" panose="02020603050405020304" pitchFamily="18" charset="0"/>
                <a:cs typeface="Times New Roman" panose="02020603050405020304" pitchFamily="18" charset="0"/>
              </a:rPr>
              <a:t>is </a:t>
            </a:r>
            <a:r>
              <a:rPr sz="3200" spc="-35" dirty="0">
                <a:latin typeface="Times New Roman" panose="02020603050405020304" pitchFamily="18" charset="0"/>
                <a:cs typeface="Times New Roman" panose="02020603050405020304" pitchFamily="18" charset="0"/>
              </a:rPr>
              <a:t>the </a:t>
            </a:r>
            <a:r>
              <a:rPr sz="3200" spc="-160" dirty="0">
                <a:latin typeface="Times New Roman" panose="02020603050405020304" pitchFamily="18" charset="0"/>
                <a:cs typeface="Times New Roman" panose="02020603050405020304" pitchFamily="18" charset="0"/>
              </a:rPr>
              <a:t>reverse </a:t>
            </a:r>
            <a:r>
              <a:rPr sz="3200" spc="-10" dirty="0">
                <a:latin typeface="Times New Roman" panose="02020603050405020304" pitchFamily="18" charset="0"/>
                <a:cs typeface="Times New Roman" panose="02020603050405020304" pitchFamily="18" charset="0"/>
              </a:rPr>
              <a:t>of  </a:t>
            </a:r>
            <a:r>
              <a:rPr sz="3200" spc="-5" dirty="0">
                <a:latin typeface="Times New Roman" panose="02020603050405020304" pitchFamily="18" charset="0"/>
                <a:cs typeface="Times New Roman" panose="02020603050405020304" pitchFamily="18" charset="0"/>
              </a:rPr>
              <a:t>that </a:t>
            </a:r>
            <a:r>
              <a:rPr sz="3200" spc="-90" dirty="0">
                <a:latin typeface="Times New Roman" panose="02020603050405020304" pitchFamily="18" charset="0"/>
                <a:cs typeface="Times New Roman" panose="02020603050405020304" pitchFamily="18" charset="0"/>
              </a:rPr>
              <a:t>which </a:t>
            </a:r>
            <a:r>
              <a:rPr sz="3200" spc="-175" dirty="0">
                <a:latin typeface="Times New Roman" panose="02020603050405020304" pitchFamily="18" charset="0"/>
                <a:cs typeface="Times New Roman" panose="02020603050405020304" pitchFamily="18" charset="0"/>
              </a:rPr>
              <a:t>happens </a:t>
            </a:r>
            <a:r>
              <a:rPr sz="3200" spc="-45" dirty="0">
                <a:latin typeface="Times New Roman" panose="02020603050405020304" pitchFamily="18" charset="0"/>
                <a:cs typeface="Times New Roman" panose="02020603050405020304" pitchFamily="18" charset="0"/>
              </a:rPr>
              <a:t>at the </a:t>
            </a:r>
            <a:r>
              <a:rPr sz="3200" spc="-120" dirty="0">
                <a:latin typeface="Times New Roman" panose="02020603050405020304" pitchFamily="18" charset="0"/>
                <a:cs typeface="Times New Roman" panose="02020603050405020304" pitchFamily="18" charset="0"/>
              </a:rPr>
              <a:t>receiving</a:t>
            </a:r>
            <a:r>
              <a:rPr sz="3200" spc="-630" dirty="0">
                <a:latin typeface="Times New Roman" panose="02020603050405020304" pitchFamily="18" charset="0"/>
                <a:cs typeface="Times New Roman" panose="02020603050405020304" pitchFamily="18" charset="0"/>
              </a:rPr>
              <a:t> </a:t>
            </a:r>
            <a:r>
              <a:rPr sz="3200" spc="-145" dirty="0">
                <a:latin typeface="Times New Roman" panose="02020603050405020304" pitchFamily="18" charset="0"/>
                <a:cs typeface="Times New Roman" panose="02020603050405020304" pitchFamily="18" charset="0"/>
              </a:rPr>
              <a:t>side.</a:t>
            </a:r>
            <a:endParaRPr sz="3200" dirty="0">
              <a:latin typeface="Times New Roman" panose="02020603050405020304" pitchFamily="18" charset="0"/>
              <a:cs typeface="Times New Roman" panose="02020603050405020304" pitchFamily="18" charset="0"/>
            </a:endParaRPr>
          </a:p>
          <a:p>
            <a:pPr marL="12700" marR="531495">
              <a:lnSpc>
                <a:spcPct val="90000"/>
              </a:lnSpc>
              <a:spcBef>
                <a:spcPts val="765"/>
              </a:spcBef>
              <a:tabLst>
                <a:tab pos="355600" algn="l"/>
                <a:tab pos="356235" algn="l"/>
              </a:tabLst>
            </a:pPr>
            <a:r>
              <a:rPr sz="3200" spc="-175" dirty="0">
                <a:latin typeface="Times New Roman" panose="02020603050405020304" pitchFamily="18" charset="0"/>
                <a:cs typeface="Times New Roman" panose="02020603050405020304" pitchFamily="18" charset="0"/>
              </a:rPr>
              <a:t>There </a:t>
            </a:r>
            <a:r>
              <a:rPr sz="3200" spc="-140" dirty="0">
                <a:latin typeface="Times New Roman" panose="02020603050405020304" pitchFamily="18" charset="0"/>
                <a:cs typeface="Times New Roman" panose="02020603050405020304" pitchFamily="18" charset="0"/>
              </a:rPr>
              <a:t>are </a:t>
            </a:r>
            <a:r>
              <a:rPr sz="3200" b="1" spc="-60" dirty="0">
                <a:latin typeface="Times New Roman" panose="02020603050405020304" pitchFamily="18" charset="0"/>
                <a:cs typeface="Times New Roman" panose="02020603050405020304" pitchFamily="18" charset="0"/>
              </a:rPr>
              <a:t>three </a:t>
            </a:r>
            <a:r>
              <a:rPr sz="3200" b="1" spc="-125" dirty="0">
                <a:latin typeface="Times New Roman" panose="02020603050405020304" pitchFamily="18" charset="0"/>
                <a:cs typeface="Times New Roman" panose="02020603050405020304" pitchFamily="18" charset="0"/>
              </a:rPr>
              <a:t>types </a:t>
            </a:r>
            <a:r>
              <a:rPr lang="en-IN" sz="3200" spc="-185" dirty="0" smtClean="0">
                <a:latin typeface="Times New Roman" panose="02020603050405020304" pitchFamily="18" charset="0"/>
                <a:cs typeface="Times New Roman" panose="02020603050405020304" pitchFamily="18" charset="0"/>
              </a:rPr>
              <a:t>of multiplexing</a:t>
            </a:r>
          </a:p>
          <a:p>
            <a:pPr marL="355600" marR="531495" indent="-342900">
              <a:lnSpc>
                <a:spcPct val="90000"/>
              </a:lnSpc>
              <a:spcBef>
                <a:spcPts val="765"/>
              </a:spcBef>
              <a:buChar char="•"/>
              <a:tabLst>
                <a:tab pos="355600" algn="l"/>
                <a:tab pos="356235" algn="l"/>
              </a:tabLst>
            </a:pPr>
            <a:r>
              <a:rPr sz="3200" spc="-254" dirty="0" smtClean="0">
                <a:latin typeface="Times New Roman" panose="02020603050405020304" pitchFamily="18" charset="0"/>
                <a:cs typeface="Times New Roman" panose="02020603050405020304" pitchFamily="18" charset="0"/>
              </a:rPr>
              <a:t>FDM </a:t>
            </a:r>
            <a:r>
              <a:rPr sz="3200" spc="-165" dirty="0">
                <a:latin typeface="Times New Roman" panose="02020603050405020304" pitchFamily="18" charset="0"/>
                <a:cs typeface="Times New Roman" panose="02020603050405020304" pitchFamily="18" charset="0"/>
              </a:rPr>
              <a:t>(Frequency  </a:t>
            </a:r>
            <a:r>
              <a:rPr sz="3200" spc="-125" dirty="0">
                <a:latin typeface="Times New Roman" panose="02020603050405020304" pitchFamily="18" charset="0"/>
                <a:cs typeface="Times New Roman" panose="02020603050405020304" pitchFamily="18" charset="0"/>
              </a:rPr>
              <a:t>Division </a:t>
            </a:r>
            <a:r>
              <a:rPr sz="3200" spc="-65" dirty="0">
                <a:latin typeface="Times New Roman" panose="02020603050405020304" pitchFamily="18" charset="0"/>
                <a:cs typeface="Times New Roman" panose="02020603050405020304" pitchFamily="18" charset="0"/>
              </a:rPr>
              <a:t>Multiplexing), </a:t>
            </a:r>
            <a:endParaRPr lang="en-IN" sz="3200" spc="-65" dirty="0" smtClean="0">
              <a:latin typeface="Times New Roman" panose="02020603050405020304" pitchFamily="18" charset="0"/>
              <a:cs typeface="Times New Roman" panose="02020603050405020304" pitchFamily="18" charset="0"/>
            </a:endParaRPr>
          </a:p>
          <a:p>
            <a:pPr marL="355600" marR="531495" indent="-342900">
              <a:lnSpc>
                <a:spcPct val="90000"/>
              </a:lnSpc>
              <a:spcBef>
                <a:spcPts val="765"/>
              </a:spcBef>
              <a:buChar char="•"/>
              <a:tabLst>
                <a:tab pos="355600" algn="l"/>
                <a:tab pos="356235" algn="l"/>
              </a:tabLst>
            </a:pPr>
            <a:r>
              <a:rPr sz="3200" spc="-225" dirty="0" smtClean="0">
                <a:latin typeface="Times New Roman" panose="02020603050405020304" pitchFamily="18" charset="0"/>
                <a:cs typeface="Times New Roman" panose="02020603050405020304" pitchFamily="18" charset="0"/>
              </a:rPr>
              <a:t>TDM </a:t>
            </a:r>
            <a:r>
              <a:rPr sz="3200" spc="-155" dirty="0">
                <a:latin typeface="Times New Roman" panose="02020603050405020304" pitchFamily="18" charset="0"/>
                <a:cs typeface="Times New Roman" panose="02020603050405020304" pitchFamily="18" charset="0"/>
              </a:rPr>
              <a:t>(Time </a:t>
            </a:r>
            <a:r>
              <a:rPr sz="3200" spc="-125" dirty="0">
                <a:latin typeface="Times New Roman" panose="02020603050405020304" pitchFamily="18" charset="0"/>
                <a:cs typeface="Times New Roman" panose="02020603050405020304" pitchFamily="18" charset="0"/>
              </a:rPr>
              <a:t>Division  </a:t>
            </a:r>
            <a:r>
              <a:rPr sz="3200" spc="-65" dirty="0">
                <a:latin typeface="Times New Roman" panose="02020603050405020304" pitchFamily="18" charset="0"/>
                <a:cs typeface="Times New Roman" panose="02020603050405020304" pitchFamily="18" charset="0"/>
              </a:rPr>
              <a:t>Multiplexing) </a:t>
            </a:r>
            <a:endParaRPr lang="en-IN" sz="3200" spc="-65" dirty="0" smtClean="0">
              <a:latin typeface="Times New Roman" panose="02020603050405020304" pitchFamily="18" charset="0"/>
              <a:cs typeface="Times New Roman" panose="02020603050405020304" pitchFamily="18" charset="0"/>
            </a:endParaRPr>
          </a:p>
          <a:p>
            <a:pPr marL="355600" marR="531495" indent="-342900">
              <a:lnSpc>
                <a:spcPct val="90000"/>
              </a:lnSpc>
              <a:spcBef>
                <a:spcPts val="765"/>
              </a:spcBef>
              <a:buChar char="•"/>
              <a:tabLst>
                <a:tab pos="355600" algn="l"/>
                <a:tab pos="356235" algn="l"/>
              </a:tabLst>
            </a:pPr>
            <a:r>
              <a:rPr lang="en-IN" sz="3200" spc="-95" dirty="0" smtClean="0">
                <a:latin typeface="Times New Roman" panose="02020603050405020304" pitchFamily="18" charset="0"/>
                <a:cs typeface="Times New Roman" panose="02020603050405020304" pitchFamily="18" charset="0"/>
              </a:rPr>
              <a:t>S</a:t>
            </a:r>
            <a:r>
              <a:rPr sz="3200" spc="-95" dirty="0" err="1" smtClean="0">
                <a:latin typeface="Times New Roman" panose="02020603050405020304" pitchFamily="18" charset="0"/>
                <a:cs typeface="Times New Roman" panose="02020603050405020304" pitchFamily="18" charset="0"/>
              </a:rPr>
              <a:t>tatistical</a:t>
            </a:r>
            <a:r>
              <a:rPr sz="3200" spc="-210" dirty="0" smtClean="0">
                <a:latin typeface="Times New Roman" panose="02020603050405020304" pitchFamily="18" charset="0"/>
                <a:cs typeface="Times New Roman" panose="02020603050405020304" pitchFamily="18" charset="0"/>
              </a:rPr>
              <a:t> </a:t>
            </a:r>
            <a:r>
              <a:rPr sz="3200" spc="-60" dirty="0">
                <a:latin typeface="Times New Roman" panose="02020603050405020304" pitchFamily="18" charset="0"/>
                <a:cs typeface="Times New Roman" panose="02020603050405020304" pitchFamily="18" charset="0"/>
              </a:rPr>
              <a:t>Multiplexing</a:t>
            </a:r>
            <a:endParaRPr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991600" cy="685800"/>
          </a:xfrm>
          <a:prstGeom prst="rect">
            <a:avLst/>
          </a:prstGeom>
        </p:spPr>
        <p:txBody>
          <a:bodyPr vert="horz" wrap="square" lIns="0" tIns="13335" rIns="0" bIns="0" rtlCol="0">
            <a:spAutoFit/>
          </a:bodyPr>
          <a:lstStyle/>
          <a:p>
            <a:pPr marL="12700">
              <a:lnSpc>
                <a:spcPct val="100000"/>
              </a:lnSpc>
              <a:spcBef>
                <a:spcPts val="105"/>
              </a:spcBef>
            </a:pPr>
            <a:r>
              <a:rPr b="1" spc="-80" dirty="0">
                <a:latin typeface="Times New Roman" panose="02020603050405020304" pitchFamily="18" charset="0"/>
                <a:cs typeface="Times New Roman" panose="02020603050405020304" pitchFamily="18" charset="0"/>
              </a:rPr>
              <a:t>Multiplexing </a:t>
            </a:r>
            <a:r>
              <a:rPr b="1" spc="-204" dirty="0">
                <a:latin typeface="Times New Roman" panose="02020603050405020304" pitchFamily="18" charset="0"/>
                <a:cs typeface="Times New Roman" panose="02020603050405020304" pitchFamily="18" charset="0"/>
              </a:rPr>
              <a:t>and</a:t>
            </a:r>
            <a:r>
              <a:rPr b="1" spc="-409" dirty="0">
                <a:latin typeface="Times New Roman" panose="02020603050405020304" pitchFamily="18" charset="0"/>
                <a:cs typeface="Times New Roman" panose="02020603050405020304" pitchFamily="18" charset="0"/>
              </a:rPr>
              <a:t> </a:t>
            </a:r>
            <a:r>
              <a:rPr b="1" spc="-140" dirty="0">
                <a:latin typeface="Times New Roman" panose="02020603050405020304" pitchFamily="18" charset="0"/>
                <a:cs typeface="Times New Roman" panose="02020603050405020304" pitchFamily="18" charset="0"/>
              </a:rPr>
              <a:t>Demultiplexing</a:t>
            </a:r>
          </a:p>
        </p:txBody>
      </p:sp>
      <p:sp>
        <p:nvSpPr>
          <p:cNvPr id="3" name="object 3"/>
          <p:cNvSpPr txBox="1"/>
          <p:nvPr/>
        </p:nvSpPr>
        <p:spPr>
          <a:xfrm>
            <a:off x="0" y="1143000"/>
            <a:ext cx="8991600" cy="4487125"/>
          </a:xfrm>
          <a:prstGeom prst="rect">
            <a:avLst/>
          </a:prstGeom>
        </p:spPr>
        <p:txBody>
          <a:bodyPr vert="horz" wrap="square" lIns="0" tIns="64769" rIns="0" bIns="0" rtlCol="0">
            <a:spAutoFit/>
          </a:bodyPr>
          <a:lstStyle/>
          <a:p>
            <a:pPr marL="355600" marR="5080" indent="-342900">
              <a:lnSpc>
                <a:spcPts val="3240"/>
              </a:lnSpc>
              <a:spcBef>
                <a:spcPts val="509"/>
              </a:spcBef>
              <a:buChar char="•"/>
              <a:tabLst>
                <a:tab pos="355600" algn="l"/>
                <a:tab pos="356235" algn="l"/>
              </a:tabLst>
            </a:pPr>
            <a:r>
              <a:rPr sz="3000" spc="-20" dirty="0">
                <a:latin typeface="Times New Roman" panose="02020603050405020304" pitchFamily="18" charset="0"/>
                <a:cs typeface="Times New Roman" panose="02020603050405020304" pitchFamily="18" charset="0"/>
              </a:rPr>
              <a:t>With</a:t>
            </a:r>
            <a:r>
              <a:rPr sz="3000" spc="-155" dirty="0">
                <a:latin typeface="Times New Roman" panose="02020603050405020304" pitchFamily="18" charset="0"/>
                <a:cs typeface="Times New Roman" panose="02020603050405020304" pitchFamily="18" charset="0"/>
              </a:rPr>
              <a:t> </a:t>
            </a:r>
            <a:r>
              <a:rPr sz="3000" spc="-204" dirty="0">
                <a:latin typeface="Times New Roman" panose="02020603050405020304" pitchFamily="18" charset="0"/>
                <a:cs typeface="Times New Roman" panose="02020603050405020304" pitchFamily="18" charset="0"/>
              </a:rPr>
              <a:t>FDM,</a:t>
            </a:r>
            <a:r>
              <a:rPr sz="3000" spc="-160" dirty="0">
                <a:latin typeface="Times New Roman" panose="02020603050405020304" pitchFamily="18" charset="0"/>
                <a:cs typeface="Times New Roman" panose="02020603050405020304" pitchFamily="18" charset="0"/>
              </a:rPr>
              <a:t> </a:t>
            </a:r>
            <a:r>
              <a:rPr sz="3000" spc="-35" dirty="0">
                <a:latin typeface="Times New Roman" panose="02020603050405020304" pitchFamily="18" charset="0"/>
                <a:cs typeface="Times New Roman" panose="02020603050405020304" pitchFamily="18" charset="0"/>
              </a:rPr>
              <a:t>the</a:t>
            </a:r>
            <a:r>
              <a:rPr sz="3000" spc="-165" dirty="0">
                <a:latin typeface="Times New Roman" panose="02020603050405020304" pitchFamily="18" charset="0"/>
                <a:cs typeface="Times New Roman" panose="02020603050405020304" pitchFamily="18" charset="0"/>
              </a:rPr>
              <a:t> </a:t>
            </a:r>
            <a:r>
              <a:rPr sz="3000" b="1" spc="-65" dirty="0">
                <a:latin typeface="Times New Roman" panose="02020603050405020304" pitchFamily="18" charset="0"/>
                <a:cs typeface="Times New Roman" panose="02020603050405020304" pitchFamily="18" charset="0"/>
              </a:rPr>
              <a:t>bandwidth</a:t>
            </a:r>
            <a:r>
              <a:rPr sz="3000" b="1" spc="-160" dirty="0">
                <a:latin typeface="Times New Roman" panose="02020603050405020304" pitchFamily="18" charset="0"/>
                <a:cs typeface="Times New Roman" panose="02020603050405020304" pitchFamily="18" charset="0"/>
              </a:rPr>
              <a:t> </a:t>
            </a:r>
            <a:r>
              <a:rPr sz="3000" b="1" spc="-155" dirty="0">
                <a:latin typeface="Times New Roman" panose="02020603050405020304" pitchFamily="18" charset="0"/>
                <a:cs typeface="Times New Roman" panose="02020603050405020304" pitchFamily="18" charset="0"/>
              </a:rPr>
              <a:t>is</a:t>
            </a:r>
            <a:r>
              <a:rPr sz="3000" b="1" spc="-160" dirty="0">
                <a:latin typeface="Times New Roman" panose="02020603050405020304" pitchFamily="18" charset="0"/>
                <a:cs typeface="Times New Roman" panose="02020603050405020304" pitchFamily="18" charset="0"/>
              </a:rPr>
              <a:t> </a:t>
            </a:r>
            <a:r>
              <a:rPr sz="3000" b="1" spc="-85" dirty="0">
                <a:latin typeface="Times New Roman" panose="02020603050405020304" pitchFamily="18" charset="0"/>
                <a:cs typeface="Times New Roman" panose="02020603050405020304" pitchFamily="18" charset="0"/>
              </a:rPr>
              <a:t>divided</a:t>
            </a:r>
            <a:r>
              <a:rPr sz="3000" b="1" spc="-170" dirty="0">
                <a:latin typeface="Times New Roman" panose="02020603050405020304" pitchFamily="18" charset="0"/>
                <a:cs typeface="Times New Roman" panose="02020603050405020304" pitchFamily="18" charset="0"/>
              </a:rPr>
              <a:t> </a:t>
            </a:r>
            <a:r>
              <a:rPr sz="3000" spc="-10" dirty="0">
                <a:latin typeface="Times New Roman" panose="02020603050405020304" pitchFamily="18" charset="0"/>
                <a:cs typeface="Times New Roman" panose="02020603050405020304" pitchFamily="18" charset="0"/>
              </a:rPr>
              <a:t>into</a:t>
            </a:r>
            <a:r>
              <a:rPr sz="3000" spc="-155" dirty="0">
                <a:latin typeface="Times New Roman" panose="02020603050405020304" pitchFamily="18" charset="0"/>
                <a:cs typeface="Times New Roman" panose="02020603050405020304" pitchFamily="18" charset="0"/>
              </a:rPr>
              <a:t> </a:t>
            </a:r>
            <a:r>
              <a:rPr sz="3000" b="1" spc="-95" dirty="0">
                <a:latin typeface="Times New Roman" panose="02020603050405020304" pitchFamily="18" charset="0"/>
                <a:cs typeface="Times New Roman" panose="02020603050405020304" pitchFamily="18" charset="0"/>
              </a:rPr>
              <a:t>n</a:t>
            </a:r>
            <a:r>
              <a:rPr sz="3000" b="1" spc="-170" dirty="0">
                <a:latin typeface="Times New Roman" panose="02020603050405020304" pitchFamily="18" charset="0"/>
                <a:cs typeface="Times New Roman" panose="02020603050405020304" pitchFamily="18" charset="0"/>
              </a:rPr>
              <a:t> </a:t>
            </a:r>
            <a:r>
              <a:rPr sz="3000" spc="-170" dirty="0">
                <a:latin typeface="Times New Roman" panose="02020603050405020304" pitchFamily="18" charset="0"/>
                <a:cs typeface="Times New Roman" panose="02020603050405020304" pitchFamily="18" charset="0"/>
              </a:rPr>
              <a:t>pieces  </a:t>
            </a:r>
            <a:r>
              <a:rPr sz="3000" spc="-140" dirty="0">
                <a:latin typeface="Times New Roman" panose="02020603050405020304" pitchFamily="18" charset="0"/>
                <a:cs typeface="Times New Roman" panose="02020603050405020304" pitchFamily="18" charset="0"/>
              </a:rPr>
              <a:t>and </a:t>
            </a:r>
            <a:r>
              <a:rPr sz="3000" spc="-105" dirty="0">
                <a:latin typeface="Times New Roman" panose="02020603050405020304" pitchFamily="18" charset="0"/>
                <a:cs typeface="Times New Roman" panose="02020603050405020304" pitchFamily="18" charset="0"/>
              </a:rPr>
              <a:t>allocated </a:t>
            </a:r>
            <a:r>
              <a:rPr sz="3000" spc="30" dirty="0">
                <a:latin typeface="Times New Roman" panose="02020603050405020304" pitchFamily="18" charset="0"/>
                <a:cs typeface="Times New Roman" panose="02020603050405020304" pitchFamily="18" charset="0"/>
              </a:rPr>
              <a:t>to </a:t>
            </a:r>
            <a:r>
              <a:rPr sz="3000" spc="-95" dirty="0">
                <a:latin typeface="Times New Roman" panose="02020603050405020304" pitchFamily="18" charset="0"/>
                <a:cs typeface="Times New Roman" panose="02020603050405020304" pitchFamily="18" charset="0"/>
              </a:rPr>
              <a:t>n</a:t>
            </a:r>
            <a:r>
              <a:rPr sz="3000" spc="-475" dirty="0">
                <a:latin typeface="Times New Roman" panose="02020603050405020304" pitchFamily="18" charset="0"/>
                <a:cs typeface="Times New Roman" panose="02020603050405020304" pitchFamily="18" charset="0"/>
              </a:rPr>
              <a:t> </a:t>
            </a:r>
            <a:r>
              <a:rPr sz="3000" spc="-155" dirty="0" smtClean="0">
                <a:latin typeface="Times New Roman" panose="02020603050405020304" pitchFamily="18" charset="0"/>
                <a:cs typeface="Times New Roman" panose="02020603050405020304" pitchFamily="18" charset="0"/>
              </a:rPr>
              <a:t>channels</a:t>
            </a:r>
            <a:r>
              <a:rPr lang="en-IN" sz="3000" spc="-155" dirty="0" smtClean="0">
                <a:latin typeface="Times New Roman" panose="02020603050405020304" pitchFamily="18" charset="0"/>
                <a:cs typeface="Times New Roman" panose="02020603050405020304" pitchFamily="18" charset="0"/>
              </a:rPr>
              <a:t>.</a:t>
            </a:r>
            <a:endParaRPr sz="3000" dirty="0">
              <a:latin typeface="Times New Roman" panose="02020603050405020304" pitchFamily="18" charset="0"/>
              <a:cs typeface="Times New Roman" panose="02020603050405020304" pitchFamily="18" charset="0"/>
            </a:endParaRPr>
          </a:p>
          <a:p>
            <a:pPr marL="355600" marR="424815" indent="-342900">
              <a:lnSpc>
                <a:spcPct val="90000"/>
              </a:lnSpc>
              <a:spcBef>
                <a:spcPts val="675"/>
              </a:spcBef>
              <a:buChar char="•"/>
              <a:tabLst>
                <a:tab pos="355600" algn="l"/>
                <a:tab pos="356235" algn="l"/>
              </a:tabLst>
            </a:pPr>
            <a:r>
              <a:rPr sz="3000" spc="-20" dirty="0">
                <a:latin typeface="Times New Roman" panose="02020603050405020304" pitchFamily="18" charset="0"/>
                <a:cs typeface="Times New Roman" panose="02020603050405020304" pitchFamily="18" charset="0"/>
              </a:rPr>
              <a:t>With</a:t>
            </a:r>
            <a:r>
              <a:rPr sz="3000" spc="-165" dirty="0">
                <a:latin typeface="Times New Roman" panose="02020603050405020304" pitchFamily="18" charset="0"/>
                <a:cs typeface="Times New Roman" panose="02020603050405020304" pitchFamily="18" charset="0"/>
              </a:rPr>
              <a:t> </a:t>
            </a:r>
            <a:r>
              <a:rPr sz="3000" spc="-180" dirty="0">
                <a:latin typeface="Times New Roman" panose="02020603050405020304" pitchFamily="18" charset="0"/>
                <a:cs typeface="Times New Roman" panose="02020603050405020304" pitchFamily="18" charset="0"/>
              </a:rPr>
              <a:t>TDM,</a:t>
            </a:r>
            <a:r>
              <a:rPr sz="3000" spc="-165" dirty="0">
                <a:latin typeface="Times New Roman" panose="02020603050405020304" pitchFamily="18" charset="0"/>
                <a:cs typeface="Times New Roman" panose="02020603050405020304" pitchFamily="18" charset="0"/>
              </a:rPr>
              <a:t> </a:t>
            </a:r>
            <a:r>
              <a:rPr sz="3000" spc="-35" dirty="0">
                <a:latin typeface="Times New Roman" panose="02020603050405020304" pitchFamily="18" charset="0"/>
                <a:cs typeface="Times New Roman" panose="02020603050405020304" pitchFamily="18" charset="0"/>
              </a:rPr>
              <a:t>the</a:t>
            </a:r>
            <a:r>
              <a:rPr sz="3000" spc="-170" dirty="0">
                <a:latin typeface="Times New Roman" panose="02020603050405020304" pitchFamily="18" charset="0"/>
                <a:cs typeface="Times New Roman" panose="02020603050405020304" pitchFamily="18" charset="0"/>
              </a:rPr>
              <a:t> </a:t>
            </a:r>
            <a:r>
              <a:rPr sz="3000" b="1" spc="-25" dirty="0">
                <a:latin typeface="Times New Roman" panose="02020603050405020304" pitchFamily="18" charset="0"/>
                <a:cs typeface="Times New Roman" panose="02020603050405020304" pitchFamily="18" charset="0"/>
              </a:rPr>
              <a:t>time</a:t>
            </a:r>
            <a:r>
              <a:rPr sz="3000" b="1" spc="-170" dirty="0">
                <a:latin typeface="Times New Roman" panose="02020603050405020304" pitchFamily="18" charset="0"/>
                <a:cs typeface="Times New Roman" panose="02020603050405020304" pitchFamily="18" charset="0"/>
              </a:rPr>
              <a:t> </a:t>
            </a:r>
            <a:r>
              <a:rPr sz="3000" b="1" spc="-155" dirty="0">
                <a:latin typeface="Times New Roman" panose="02020603050405020304" pitchFamily="18" charset="0"/>
                <a:cs typeface="Times New Roman" panose="02020603050405020304" pitchFamily="18" charset="0"/>
              </a:rPr>
              <a:t>is</a:t>
            </a:r>
            <a:r>
              <a:rPr sz="3000" b="1" spc="-165" dirty="0">
                <a:latin typeface="Times New Roman" panose="02020603050405020304" pitchFamily="18" charset="0"/>
                <a:cs typeface="Times New Roman" panose="02020603050405020304" pitchFamily="18" charset="0"/>
              </a:rPr>
              <a:t> </a:t>
            </a:r>
            <a:r>
              <a:rPr sz="3000" b="1" spc="-85" dirty="0">
                <a:latin typeface="Times New Roman" panose="02020603050405020304" pitchFamily="18" charset="0"/>
                <a:cs typeface="Times New Roman" panose="02020603050405020304" pitchFamily="18" charset="0"/>
              </a:rPr>
              <a:t>divided</a:t>
            </a:r>
            <a:r>
              <a:rPr sz="3000" b="1" spc="-155" dirty="0">
                <a:latin typeface="Times New Roman" panose="02020603050405020304" pitchFamily="18" charset="0"/>
                <a:cs typeface="Times New Roman" panose="02020603050405020304" pitchFamily="18" charset="0"/>
              </a:rPr>
              <a:t> </a:t>
            </a:r>
            <a:r>
              <a:rPr sz="3000" spc="-15" dirty="0">
                <a:latin typeface="Times New Roman" panose="02020603050405020304" pitchFamily="18" charset="0"/>
                <a:cs typeface="Times New Roman" panose="02020603050405020304" pitchFamily="18" charset="0"/>
              </a:rPr>
              <a:t>into</a:t>
            </a:r>
            <a:r>
              <a:rPr sz="3000" spc="-175" dirty="0">
                <a:latin typeface="Times New Roman" panose="02020603050405020304" pitchFamily="18" charset="0"/>
                <a:cs typeface="Times New Roman" panose="02020603050405020304" pitchFamily="18" charset="0"/>
              </a:rPr>
              <a:t> </a:t>
            </a:r>
            <a:r>
              <a:rPr sz="3000" b="1" spc="-95" dirty="0">
                <a:latin typeface="Times New Roman" panose="02020603050405020304" pitchFamily="18" charset="0"/>
                <a:cs typeface="Times New Roman" panose="02020603050405020304" pitchFamily="18" charset="0"/>
              </a:rPr>
              <a:t>n</a:t>
            </a:r>
            <a:r>
              <a:rPr sz="3000" b="1" spc="-165" dirty="0">
                <a:latin typeface="Times New Roman" panose="02020603050405020304" pitchFamily="18" charset="0"/>
                <a:cs typeface="Times New Roman" panose="02020603050405020304" pitchFamily="18" charset="0"/>
              </a:rPr>
              <a:t> </a:t>
            </a:r>
            <a:r>
              <a:rPr sz="3000" b="1" spc="-25" dirty="0">
                <a:latin typeface="Times New Roman" panose="02020603050405020304" pitchFamily="18" charset="0"/>
                <a:cs typeface="Times New Roman" panose="02020603050405020304" pitchFamily="18" charset="0"/>
              </a:rPr>
              <a:t>time</a:t>
            </a:r>
            <a:r>
              <a:rPr sz="3000" b="1" spc="-185" dirty="0">
                <a:latin typeface="Times New Roman" panose="02020603050405020304" pitchFamily="18" charset="0"/>
                <a:cs typeface="Times New Roman" panose="02020603050405020304" pitchFamily="18" charset="0"/>
              </a:rPr>
              <a:t> </a:t>
            </a:r>
            <a:r>
              <a:rPr sz="3000" b="1" spc="-114" dirty="0">
                <a:latin typeface="Times New Roman" panose="02020603050405020304" pitchFamily="18" charset="0"/>
                <a:cs typeface="Times New Roman" panose="02020603050405020304" pitchFamily="18" charset="0"/>
              </a:rPr>
              <a:t>slots  </a:t>
            </a:r>
            <a:r>
              <a:rPr sz="3000" spc="-140" dirty="0">
                <a:latin typeface="Times New Roman" panose="02020603050405020304" pitchFamily="18" charset="0"/>
                <a:cs typeface="Times New Roman" panose="02020603050405020304" pitchFamily="18" charset="0"/>
              </a:rPr>
              <a:t>and </a:t>
            </a:r>
            <a:r>
              <a:rPr sz="3000" spc="-190" dirty="0">
                <a:latin typeface="Times New Roman" panose="02020603050405020304" pitchFamily="18" charset="0"/>
                <a:cs typeface="Times New Roman" panose="02020603050405020304" pitchFamily="18" charset="0"/>
              </a:rPr>
              <a:t>assigned </a:t>
            </a:r>
            <a:r>
              <a:rPr sz="3000" spc="25" dirty="0">
                <a:latin typeface="Times New Roman" panose="02020603050405020304" pitchFamily="18" charset="0"/>
                <a:cs typeface="Times New Roman" panose="02020603050405020304" pitchFamily="18" charset="0"/>
              </a:rPr>
              <a:t>to </a:t>
            </a:r>
            <a:r>
              <a:rPr sz="3000" spc="-185" dirty="0">
                <a:latin typeface="Times New Roman" panose="02020603050405020304" pitchFamily="18" charset="0"/>
                <a:cs typeface="Times New Roman" panose="02020603050405020304" pitchFamily="18" charset="0"/>
              </a:rPr>
              <a:t>each </a:t>
            </a:r>
            <a:r>
              <a:rPr sz="3000" spc="-130" dirty="0">
                <a:latin typeface="Times New Roman" panose="02020603050405020304" pitchFamily="18" charset="0"/>
                <a:cs typeface="Times New Roman" panose="02020603050405020304" pitchFamily="18" charset="0"/>
              </a:rPr>
              <a:t>channel </a:t>
            </a:r>
            <a:r>
              <a:rPr sz="3000" spc="-45" dirty="0">
                <a:latin typeface="Times New Roman" panose="02020603050405020304" pitchFamily="18" charset="0"/>
                <a:cs typeface="Times New Roman" panose="02020603050405020304" pitchFamily="18" charset="0"/>
              </a:rPr>
              <a:t>in </a:t>
            </a:r>
            <a:r>
              <a:rPr sz="3000" spc="-235" dirty="0">
                <a:latin typeface="Times New Roman" panose="02020603050405020304" pitchFamily="18" charset="0"/>
                <a:cs typeface="Times New Roman" panose="02020603050405020304" pitchFamily="18" charset="0"/>
              </a:rPr>
              <a:t>a </a:t>
            </a:r>
            <a:r>
              <a:rPr sz="3000" spc="-80" dirty="0">
                <a:latin typeface="Times New Roman" panose="02020603050405020304" pitchFamily="18" charset="0"/>
                <a:cs typeface="Times New Roman" panose="02020603050405020304" pitchFamily="18" charset="0"/>
              </a:rPr>
              <a:t>round </a:t>
            </a:r>
            <a:r>
              <a:rPr sz="3000" spc="-55" dirty="0">
                <a:latin typeface="Times New Roman" panose="02020603050405020304" pitchFamily="18" charset="0"/>
                <a:cs typeface="Times New Roman" panose="02020603050405020304" pitchFamily="18" charset="0"/>
              </a:rPr>
              <a:t>robin  </a:t>
            </a:r>
            <a:r>
              <a:rPr sz="3000" spc="-110" dirty="0">
                <a:latin typeface="Times New Roman" panose="02020603050405020304" pitchFamily="18" charset="0"/>
                <a:cs typeface="Times New Roman" panose="02020603050405020304" pitchFamily="18" charset="0"/>
              </a:rPr>
              <a:t>fashion. </a:t>
            </a:r>
            <a:r>
              <a:rPr sz="3000" spc="-165" dirty="0">
                <a:latin typeface="Times New Roman" panose="02020603050405020304" pitchFamily="18" charset="0"/>
                <a:cs typeface="Times New Roman" panose="02020603050405020304" pitchFamily="18" charset="0"/>
              </a:rPr>
              <a:t>Here </a:t>
            </a:r>
            <a:r>
              <a:rPr sz="3000" spc="-185" dirty="0">
                <a:latin typeface="Times New Roman" panose="02020603050405020304" pitchFamily="18" charset="0"/>
                <a:cs typeface="Times New Roman" panose="02020603050405020304" pitchFamily="18" charset="0"/>
              </a:rPr>
              <a:t>each </a:t>
            </a:r>
            <a:r>
              <a:rPr sz="3000" spc="-130" dirty="0">
                <a:latin typeface="Times New Roman" panose="02020603050405020304" pitchFamily="18" charset="0"/>
                <a:cs typeface="Times New Roman" panose="02020603050405020304" pitchFamily="18" charset="0"/>
              </a:rPr>
              <a:t>channel </a:t>
            </a:r>
            <a:r>
              <a:rPr sz="3000" spc="-160" dirty="0">
                <a:latin typeface="Times New Roman" panose="02020603050405020304" pitchFamily="18" charset="0"/>
                <a:cs typeface="Times New Roman" panose="02020603050405020304" pitchFamily="18" charset="0"/>
              </a:rPr>
              <a:t>gets </a:t>
            </a:r>
            <a:r>
              <a:rPr sz="3000" spc="-35" dirty="0">
                <a:latin typeface="Times New Roman" panose="02020603050405020304" pitchFamily="18" charset="0"/>
                <a:cs typeface="Times New Roman" panose="02020603050405020304" pitchFamily="18" charset="0"/>
              </a:rPr>
              <a:t>the </a:t>
            </a:r>
            <a:r>
              <a:rPr sz="3000" dirty="0">
                <a:latin typeface="Times New Roman" panose="02020603050405020304" pitchFamily="18" charset="0"/>
                <a:cs typeface="Times New Roman" panose="02020603050405020304" pitchFamily="18" charset="0"/>
              </a:rPr>
              <a:t>full  </a:t>
            </a:r>
            <a:r>
              <a:rPr sz="3000" spc="-65" dirty="0">
                <a:latin typeface="Times New Roman" panose="02020603050405020304" pitchFamily="18" charset="0"/>
                <a:cs typeface="Times New Roman" panose="02020603050405020304" pitchFamily="18" charset="0"/>
              </a:rPr>
              <a:t>bandwidth </a:t>
            </a:r>
            <a:r>
              <a:rPr sz="3000" spc="-40" dirty="0">
                <a:latin typeface="Times New Roman" panose="02020603050405020304" pitchFamily="18" charset="0"/>
                <a:cs typeface="Times New Roman" panose="02020603050405020304" pitchFamily="18" charset="0"/>
              </a:rPr>
              <a:t>at </a:t>
            </a:r>
            <a:r>
              <a:rPr sz="3000" spc="-35" dirty="0">
                <a:latin typeface="Times New Roman" panose="02020603050405020304" pitchFamily="18" charset="0"/>
                <a:cs typeface="Times New Roman" panose="02020603050405020304" pitchFamily="18" charset="0"/>
              </a:rPr>
              <a:t>the </a:t>
            </a:r>
            <a:r>
              <a:rPr sz="3000" spc="-185" dirty="0">
                <a:latin typeface="Times New Roman" panose="02020603050405020304" pitchFamily="18" charset="0"/>
                <a:cs typeface="Times New Roman" panose="02020603050405020304" pitchFamily="18" charset="0"/>
              </a:rPr>
              <a:t>assigned </a:t>
            </a:r>
            <a:r>
              <a:rPr sz="3000" spc="-25" dirty="0">
                <a:latin typeface="Times New Roman" panose="02020603050405020304" pitchFamily="18" charset="0"/>
                <a:cs typeface="Times New Roman" panose="02020603050405020304" pitchFamily="18" charset="0"/>
              </a:rPr>
              <a:t>time</a:t>
            </a:r>
            <a:r>
              <a:rPr sz="3000" spc="-535" dirty="0">
                <a:latin typeface="Times New Roman" panose="02020603050405020304" pitchFamily="18" charset="0"/>
                <a:cs typeface="Times New Roman" panose="02020603050405020304" pitchFamily="18" charset="0"/>
              </a:rPr>
              <a:t> </a:t>
            </a:r>
            <a:r>
              <a:rPr sz="3000" spc="-60" dirty="0" smtClean="0">
                <a:latin typeface="Times New Roman" panose="02020603050405020304" pitchFamily="18" charset="0"/>
                <a:cs typeface="Times New Roman" panose="02020603050405020304" pitchFamily="18" charset="0"/>
              </a:rPr>
              <a:t>slot</a:t>
            </a:r>
            <a:r>
              <a:rPr lang="en-IN" sz="3000" spc="-60" dirty="0" smtClean="0">
                <a:latin typeface="Times New Roman" panose="02020603050405020304" pitchFamily="18" charset="0"/>
                <a:cs typeface="Times New Roman" panose="02020603050405020304" pitchFamily="18" charset="0"/>
              </a:rPr>
              <a:t>.</a:t>
            </a:r>
            <a:endParaRPr sz="3000" dirty="0">
              <a:latin typeface="Times New Roman" panose="02020603050405020304" pitchFamily="18" charset="0"/>
              <a:cs typeface="Times New Roman" panose="02020603050405020304" pitchFamily="18" charset="0"/>
            </a:endParaRPr>
          </a:p>
          <a:p>
            <a:pPr marL="12700">
              <a:lnSpc>
                <a:spcPct val="100000"/>
              </a:lnSpc>
              <a:spcBef>
                <a:spcPts val="360"/>
              </a:spcBef>
            </a:pPr>
            <a:r>
              <a:rPr sz="3000" b="1" spc="-185" dirty="0">
                <a:latin typeface="Times New Roman" panose="02020603050405020304" pitchFamily="18" charset="0"/>
                <a:cs typeface="Times New Roman" panose="02020603050405020304" pitchFamily="18" charset="0"/>
              </a:rPr>
              <a:t>Drawback:</a:t>
            </a:r>
            <a:endParaRPr sz="3000" dirty="0">
              <a:latin typeface="Times New Roman" panose="02020603050405020304" pitchFamily="18" charset="0"/>
              <a:cs typeface="Times New Roman" panose="02020603050405020304" pitchFamily="18" charset="0"/>
            </a:endParaRPr>
          </a:p>
          <a:p>
            <a:pPr marL="355600" marR="307340" indent="-258445">
              <a:lnSpc>
                <a:spcPct val="90000"/>
              </a:lnSpc>
              <a:spcBef>
                <a:spcPts val="720"/>
              </a:spcBef>
            </a:pPr>
            <a:r>
              <a:rPr sz="3000" dirty="0">
                <a:latin typeface="Times New Roman" panose="02020603050405020304" pitchFamily="18" charset="0"/>
                <a:cs typeface="Times New Roman" panose="02020603050405020304" pitchFamily="18" charset="0"/>
              </a:rPr>
              <a:t>If </a:t>
            </a:r>
            <a:r>
              <a:rPr sz="3000" spc="-55" dirty="0">
                <a:latin typeface="Times New Roman" panose="02020603050405020304" pitchFamily="18" charset="0"/>
                <a:cs typeface="Times New Roman" panose="02020603050405020304" pitchFamily="18" charset="0"/>
              </a:rPr>
              <a:t>there </a:t>
            </a:r>
            <a:r>
              <a:rPr sz="3000" spc="-155" dirty="0">
                <a:latin typeface="Times New Roman" panose="02020603050405020304" pitchFamily="18" charset="0"/>
                <a:cs typeface="Times New Roman" panose="02020603050405020304" pitchFamily="18" charset="0"/>
              </a:rPr>
              <a:t>is </a:t>
            </a:r>
            <a:r>
              <a:rPr sz="3000" b="1" spc="-95" dirty="0">
                <a:latin typeface="Times New Roman" panose="02020603050405020304" pitchFamily="18" charset="0"/>
                <a:cs typeface="Times New Roman" panose="02020603050405020304" pitchFamily="18" charset="0"/>
              </a:rPr>
              <a:t>no </a:t>
            </a:r>
            <a:r>
              <a:rPr sz="3000" b="1" spc="-45" dirty="0">
                <a:latin typeface="Times New Roman" panose="02020603050405020304" pitchFamily="18" charset="0"/>
                <a:cs typeface="Times New Roman" panose="02020603050405020304" pitchFamily="18" charset="0"/>
              </a:rPr>
              <a:t>information </a:t>
            </a:r>
            <a:r>
              <a:rPr sz="3000" b="1" spc="30" dirty="0">
                <a:latin typeface="Times New Roman" panose="02020603050405020304" pitchFamily="18" charset="0"/>
                <a:cs typeface="Times New Roman" panose="02020603050405020304" pitchFamily="18" charset="0"/>
              </a:rPr>
              <a:t>to </a:t>
            </a:r>
            <a:r>
              <a:rPr sz="3000" b="1" spc="-120" dirty="0">
                <a:latin typeface="Times New Roman" panose="02020603050405020304" pitchFamily="18" charset="0"/>
                <a:cs typeface="Times New Roman" panose="02020603050405020304" pitchFamily="18" charset="0"/>
              </a:rPr>
              <a:t>communicate </a:t>
            </a:r>
            <a:r>
              <a:rPr sz="3000" spc="-35" dirty="0">
                <a:latin typeface="Times New Roman" panose="02020603050405020304" pitchFamily="18" charset="0"/>
                <a:cs typeface="Times New Roman" panose="02020603050405020304" pitchFamily="18" charset="0"/>
              </a:rPr>
              <a:t>after  </a:t>
            </a:r>
            <a:r>
              <a:rPr sz="3000" spc="-100" dirty="0">
                <a:latin typeface="Times New Roman" panose="02020603050405020304" pitchFamily="18" charset="0"/>
                <a:cs typeface="Times New Roman" panose="02020603050405020304" pitchFamily="18" charset="0"/>
              </a:rPr>
              <a:t>sometime,</a:t>
            </a:r>
            <a:r>
              <a:rPr sz="3000" spc="-175" dirty="0">
                <a:latin typeface="Times New Roman" panose="02020603050405020304" pitchFamily="18" charset="0"/>
                <a:cs typeface="Times New Roman" panose="02020603050405020304" pitchFamily="18" charset="0"/>
              </a:rPr>
              <a:t> </a:t>
            </a:r>
            <a:r>
              <a:rPr sz="3000" spc="-55" dirty="0">
                <a:latin typeface="Times New Roman" panose="02020603050405020304" pitchFamily="18" charset="0"/>
                <a:cs typeface="Times New Roman" panose="02020603050405020304" pitchFamily="18" charset="0"/>
              </a:rPr>
              <a:t>then</a:t>
            </a:r>
            <a:r>
              <a:rPr sz="3000" spc="-160" dirty="0">
                <a:latin typeface="Times New Roman" panose="02020603050405020304" pitchFamily="18" charset="0"/>
                <a:cs typeface="Times New Roman" panose="02020603050405020304" pitchFamily="18" charset="0"/>
              </a:rPr>
              <a:t> </a:t>
            </a:r>
            <a:r>
              <a:rPr sz="3000" spc="-35" dirty="0">
                <a:latin typeface="Times New Roman" panose="02020603050405020304" pitchFamily="18" charset="0"/>
                <a:cs typeface="Times New Roman" panose="02020603050405020304" pitchFamily="18" charset="0"/>
              </a:rPr>
              <a:t>the</a:t>
            </a:r>
            <a:r>
              <a:rPr sz="3000" spc="-175" dirty="0">
                <a:latin typeface="Times New Roman" panose="02020603050405020304" pitchFamily="18" charset="0"/>
                <a:cs typeface="Times New Roman" panose="02020603050405020304" pitchFamily="18" charset="0"/>
              </a:rPr>
              <a:t> </a:t>
            </a:r>
            <a:r>
              <a:rPr sz="3000" b="1" spc="-110" dirty="0">
                <a:latin typeface="Times New Roman" panose="02020603050405020304" pitchFamily="18" charset="0"/>
                <a:cs typeface="Times New Roman" panose="02020603050405020304" pitchFamily="18" charset="0"/>
              </a:rPr>
              <a:t>frequency</a:t>
            </a:r>
            <a:r>
              <a:rPr sz="3000" b="1" spc="-160" dirty="0">
                <a:latin typeface="Times New Roman" panose="02020603050405020304" pitchFamily="18" charset="0"/>
                <a:cs typeface="Times New Roman" panose="02020603050405020304" pitchFamily="18" charset="0"/>
              </a:rPr>
              <a:t> </a:t>
            </a:r>
            <a:r>
              <a:rPr sz="3000" b="1" spc="-100" dirty="0">
                <a:latin typeface="Times New Roman" panose="02020603050405020304" pitchFamily="18" charset="0"/>
                <a:cs typeface="Times New Roman" panose="02020603050405020304" pitchFamily="18" charset="0"/>
              </a:rPr>
              <a:t>level</a:t>
            </a:r>
            <a:r>
              <a:rPr sz="3000" b="1" spc="-170" dirty="0">
                <a:latin typeface="Times New Roman" panose="02020603050405020304" pitchFamily="18" charset="0"/>
                <a:cs typeface="Times New Roman" panose="02020603050405020304" pitchFamily="18" charset="0"/>
              </a:rPr>
              <a:t> </a:t>
            </a:r>
            <a:r>
              <a:rPr sz="3000" b="1" spc="-25" dirty="0">
                <a:latin typeface="Times New Roman" panose="02020603050405020304" pitchFamily="18" charset="0"/>
                <a:cs typeface="Times New Roman" panose="02020603050405020304" pitchFamily="18" charset="0"/>
              </a:rPr>
              <a:t>or</a:t>
            </a:r>
            <a:r>
              <a:rPr sz="3000" b="1" spc="-160" dirty="0">
                <a:latin typeface="Times New Roman" panose="02020603050405020304" pitchFamily="18" charset="0"/>
                <a:cs typeface="Times New Roman" panose="02020603050405020304" pitchFamily="18" charset="0"/>
              </a:rPr>
              <a:t> </a:t>
            </a:r>
            <a:r>
              <a:rPr sz="3000" b="1" spc="-35" dirty="0">
                <a:latin typeface="Times New Roman" panose="02020603050405020304" pitchFamily="18" charset="0"/>
                <a:cs typeface="Times New Roman" panose="02020603050405020304" pitchFamily="18" charset="0"/>
              </a:rPr>
              <a:t>the</a:t>
            </a:r>
            <a:r>
              <a:rPr sz="3000" b="1" spc="-180" dirty="0">
                <a:latin typeface="Times New Roman" panose="02020603050405020304" pitchFamily="18" charset="0"/>
                <a:cs typeface="Times New Roman" panose="02020603050405020304" pitchFamily="18" charset="0"/>
              </a:rPr>
              <a:t> </a:t>
            </a:r>
            <a:r>
              <a:rPr sz="3000" b="1" spc="-25" dirty="0">
                <a:latin typeface="Times New Roman" panose="02020603050405020304" pitchFamily="18" charset="0"/>
                <a:cs typeface="Times New Roman" panose="02020603050405020304" pitchFamily="18" charset="0"/>
              </a:rPr>
              <a:t>time  </a:t>
            </a:r>
            <a:r>
              <a:rPr sz="3000" b="1" spc="-60" dirty="0">
                <a:latin typeface="Times New Roman" panose="02020603050405020304" pitchFamily="18" charset="0"/>
                <a:cs typeface="Times New Roman" panose="02020603050405020304" pitchFamily="18" charset="0"/>
              </a:rPr>
              <a:t>slot </a:t>
            </a:r>
            <a:r>
              <a:rPr sz="3000" spc="-160" dirty="0">
                <a:latin typeface="Times New Roman" panose="02020603050405020304" pitchFamily="18" charset="0"/>
                <a:cs typeface="Times New Roman" panose="02020603050405020304" pitchFamily="18" charset="0"/>
              </a:rPr>
              <a:t>gets</a:t>
            </a:r>
            <a:r>
              <a:rPr sz="3000" spc="-275" dirty="0">
                <a:latin typeface="Times New Roman" panose="02020603050405020304" pitchFamily="18" charset="0"/>
                <a:cs typeface="Times New Roman" panose="02020603050405020304" pitchFamily="18" charset="0"/>
              </a:rPr>
              <a:t> </a:t>
            </a:r>
            <a:r>
              <a:rPr sz="3000" b="1" i="1" spc="-125" dirty="0">
                <a:latin typeface="Times New Roman" panose="02020603050405020304" pitchFamily="18" charset="0"/>
                <a:cs typeface="Times New Roman" panose="02020603050405020304" pitchFamily="18" charset="0"/>
              </a:rPr>
              <a:t>wasted.</a:t>
            </a:r>
            <a:endParaRPr sz="3000" b="1" i="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152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9913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383540" y="404571"/>
            <a:ext cx="4160520" cy="331470"/>
          </a:xfrm>
          <a:prstGeom prst="rect">
            <a:avLst/>
          </a:prstGeom>
        </p:spPr>
        <p:txBody>
          <a:bodyPr vert="horz" wrap="square" lIns="0" tIns="13335" rIns="0" bIns="0" rtlCol="0">
            <a:spAutoFit/>
          </a:bodyPr>
          <a:lstStyle/>
          <a:p>
            <a:pPr marL="12700">
              <a:lnSpc>
                <a:spcPct val="100000"/>
              </a:lnSpc>
              <a:spcBef>
                <a:spcPts val="105"/>
              </a:spcBef>
            </a:pPr>
            <a:r>
              <a:rPr sz="2000" i="1" dirty="0">
                <a:latin typeface="Times New Roman"/>
                <a:cs typeface="Times New Roman"/>
              </a:rPr>
              <a:t>Five components of data</a:t>
            </a:r>
            <a:r>
              <a:rPr sz="2000" i="1" spc="-130" dirty="0">
                <a:latin typeface="Times New Roman"/>
                <a:cs typeface="Times New Roman"/>
              </a:rPr>
              <a:t> </a:t>
            </a:r>
            <a:r>
              <a:rPr sz="2000" i="1" dirty="0">
                <a:latin typeface="Times New Roman"/>
                <a:cs typeface="Times New Roman"/>
              </a:rPr>
              <a:t>communication</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783336" y="2593848"/>
            <a:ext cx="7065264" cy="18257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268867" cy="690574"/>
          </a:xfrm>
          <a:prstGeom prst="rect">
            <a:avLst/>
          </a:prstGeom>
        </p:spPr>
        <p:txBody>
          <a:bodyPr vert="horz" wrap="square" lIns="0" tIns="13335" rIns="0" bIns="0" rtlCol="0">
            <a:spAutoFit/>
          </a:bodyPr>
          <a:lstStyle/>
          <a:p>
            <a:pPr marL="12700">
              <a:lnSpc>
                <a:spcPct val="100000"/>
              </a:lnSpc>
              <a:spcBef>
                <a:spcPts val="105"/>
              </a:spcBef>
            </a:pPr>
            <a:r>
              <a:rPr b="1" spc="-80" dirty="0">
                <a:latin typeface="Times New Roman" panose="02020603050405020304" pitchFamily="18" charset="0"/>
                <a:cs typeface="Times New Roman" panose="02020603050405020304" pitchFamily="18" charset="0"/>
              </a:rPr>
              <a:t>Multiplexing </a:t>
            </a:r>
            <a:r>
              <a:rPr b="1" spc="-204" dirty="0">
                <a:latin typeface="Times New Roman" panose="02020603050405020304" pitchFamily="18" charset="0"/>
                <a:cs typeface="Times New Roman" panose="02020603050405020304" pitchFamily="18" charset="0"/>
              </a:rPr>
              <a:t>and</a:t>
            </a:r>
            <a:r>
              <a:rPr b="1" spc="-409" dirty="0">
                <a:latin typeface="Times New Roman" panose="02020603050405020304" pitchFamily="18" charset="0"/>
                <a:cs typeface="Times New Roman" panose="02020603050405020304" pitchFamily="18" charset="0"/>
              </a:rPr>
              <a:t> </a:t>
            </a:r>
            <a:r>
              <a:rPr b="1" spc="-140" dirty="0">
                <a:latin typeface="Times New Roman" panose="02020603050405020304" pitchFamily="18" charset="0"/>
                <a:cs typeface="Times New Roman" panose="02020603050405020304" pitchFamily="18" charset="0"/>
              </a:rPr>
              <a:t>Demultiplexing</a:t>
            </a:r>
          </a:p>
        </p:txBody>
      </p:sp>
      <p:sp>
        <p:nvSpPr>
          <p:cNvPr id="3" name="object 3"/>
          <p:cNvSpPr txBox="1"/>
          <p:nvPr/>
        </p:nvSpPr>
        <p:spPr>
          <a:xfrm>
            <a:off x="0" y="1066800"/>
            <a:ext cx="8915400" cy="2085827"/>
          </a:xfrm>
          <a:prstGeom prst="rect">
            <a:avLst/>
          </a:prstGeom>
        </p:spPr>
        <p:txBody>
          <a:bodyPr vert="horz" wrap="square" lIns="0" tIns="13335" rIns="0" bIns="0" rtlCol="0">
            <a:spAutoFit/>
          </a:bodyPr>
          <a:lstStyle/>
          <a:p>
            <a:pPr marL="355600" marR="5080" indent="-342900">
              <a:lnSpc>
                <a:spcPct val="100000"/>
              </a:lnSpc>
              <a:spcBef>
                <a:spcPts val="105"/>
              </a:spcBef>
              <a:buChar char="•"/>
              <a:tabLst>
                <a:tab pos="355600" algn="l"/>
                <a:tab pos="356235" algn="l"/>
              </a:tabLst>
            </a:pPr>
            <a:r>
              <a:rPr sz="3200" spc="-390" dirty="0">
                <a:latin typeface="Times New Roman" panose="02020603050405020304" pitchFamily="18" charset="0"/>
                <a:cs typeface="Times New Roman" panose="02020603050405020304" pitchFamily="18" charset="0"/>
              </a:rPr>
              <a:t>To </a:t>
            </a:r>
            <a:r>
              <a:rPr lang="en-IN" sz="3200" spc="-390" dirty="0" smtClean="0">
                <a:latin typeface="Times New Roman" panose="02020603050405020304" pitchFamily="18" charset="0"/>
                <a:cs typeface="Times New Roman" panose="02020603050405020304" pitchFamily="18" charset="0"/>
              </a:rPr>
              <a:t> </a:t>
            </a:r>
            <a:r>
              <a:rPr sz="3200" b="1" spc="-145" dirty="0" smtClean="0">
                <a:latin typeface="Times New Roman" panose="02020603050405020304" pitchFamily="18" charset="0"/>
                <a:cs typeface="Times New Roman" panose="02020603050405020304" pitchFamily="18" charset="0"/>
              </a:rPr>
              <a:t>overcome </a:t>
            </a:r>
            <a:r>
              <a:rPr sz="3200" b="1" spc="-35" dirty="0">
                <a:latin typeface="Times New Roman" panose="02020603050405020304" pitchFamily="18" charset="0"/>
                <a:cs typeface="Times New Roman" panose="02020603050405020304" pitchFamily="18" charset="0"/>
              </a:rPr>
              <a:t>the </a:t>
            </a:r>
            <a:r>
              <a:rPr sz="3200" b="1" spc="-145" dirty="0">
                <a:latin typeface="Times New Roman" panose="02020603050405020304" pitchFamily="18" charset="0"/>
                <a:cs typeface="Times New Roman" panose="02020603050405020304" pitchFamily="18" charset="0"/>
              </a:rPr>
              <a:t>drawback </a:t>
            </a:r>
            <a:r>
              <a:rPr sz="3200" spc="-114" dirty="0">
                <a:latin typeface="Times New Roman" panose="02020603050405020304" pitchFamily="18" charset="0"/>
                <a:cs typeface="Times New Roman" panose="02020603050405020304" pitchFamily="18" charset="0"/>
              </a:rPr>
              <a:t>we </a:t>
            </a:r>
            <a:r>
              <a:rPr sz="3200" spc="-195" dirty="0">
                <a:latin typeface="Times New Roman" panose="02020603050405020304" pitchFamily="18" charset="0"/>
                <a:cs typeface="Times New Roman" panose="02020603050405020304" pitchFamily="18" charset="0"/>
              </a:rPr>
              <a:t>have </a:t>
            </a:r>
            <a:r>
              <a:rPr sz="3200" b="1" spc="-120" dirty="0">
                <a:latin typeface="Times New Roman" panose="02020603050405020304" pitchFamily="18" charset="0"/>
                <a:cs typeface="Times New Roman" panose="02020603050405020304" pitchFamily="18" charset="0"/>
              </a:rPr>
              <a:t>Statistical  </a:t>
            </a:r>
            <a:r>
              <a:rPr sz="3200" b="1" spc="-60" dirty="0">
                <a:latin typeface="Times New Roman" panose="02020603050405020304" pitchFamily="18" charset="0"/>
                <a:cs typeface="Times New Roman" panose="02020603050405020304" pitchFamily="18" charset="0"/>
              </a:rPr>
              <a:t>Multiplexing</a:t>
            </a:r>
            <a:endParaRPr sz="3200" b="1" dirty="0">
              <a:latin typeface="Times New Roman" panose="02020603050405020304" pitchFamily="18" charset="0"/>
              <a:cs typeface="Times New Roman" panose="02020603050405020304" pitchFamily="18" charset="0"/>
            </a:endParaRPr>
          </a:p>
          <a:p>
            <a:pPr marL="355600" marR="198755" indent="-342900">
              <a:lnSpc>
                <a:spcPct val="100000"/>
              </a:lnSpc>
              <a:spcBef>
                <a:spcPts val="770"/>
              </a:spcBef>
              <a:buChar char="•"/>
              <a:tabLst>
                <a:tab pos="355600" algn="l"/>
                <a:tab pos="356235" algn="l"/>
              </a:tabLst>
            </a:pPr>
            <a:r>
              <a:rPr sz="3200" spc="50" dirty="0">
                <a:latin typeface="Times New Roman" panose="02020603050405020304" pitchFamily="18" charset="0"/>
                <a:cs typeface="Times New Roman" panose="02020603050405020304" pitchFamily="18" charset="0"/>
              </a:rPr>
              <a:t>It</a:t>
            </a:r>
            <a:r>
              <a:rPr sz="3200" spc="-165" dirty="0">
                <a:latin typeface="Times New Roman" panose="02020603050405020304" pitchFamily="18" charset="0"/>
                <a:cs typeface="Times New Roman" panose="02020603050405020304" pitchFamily="18" charset="0"/>
              </a:rPr>
              <a:t> is</a:t>
            </a:r>
            <a:r>
              <a:rPr sz="3200" spc="-175" dirty="0">
                <a:latin typeface="Times New Roman" panose="02020603050405020304" pitchFamily="18" charset="0"/>
                <a:cs typeface="Times New Roman" panose="02020603050405020304" pitchFamily="18" charset="0"/>
              </a:rPr>
              <a:t> </a:t>
            </a:r>
            <a:r>
              <a:rPr sz="3200" spc="-100" dirty="0">
                <a:latin typeface="Times New Roman" panose="02020603050405020304" pitchFamily="18" charset="0"/>
                <a:cs typeface="Times New Roman" panose="02020603050405020304" pitchFamily="18" charset="0"/>
              </a:rPr>
              <a:t>like</a:t>
            </a:r>
            <a:r>
              <a:rPr sz="3200" spc="-170" dirty="0">
                <a:latin typeface="Times New Roman" panose="02020603050405020304" pitchFamily="18" charset="0"/>
                <a:cs typeface="Times New Roman" panose="02020603050405020304" pitchFamily="18" charset="0"/>
              </a:rPr>
              <a:t> </a:t>
            </a:r>
            <a:r>
              <a:rPr sz="3200" spc="-195" dirty="0">
                <a:latin typeface="Times New Roman" panose="02020603050405020304" pitchFamily="18" charset="0"/>
                <a:cs typeface="Times New Roman" panose="02020603050405020304" pitchFamily="18" charset="0"/>
              </a:rPr>
              <a:t>TDM,</a:t>
            </a:r>
            <a:r>
              <a:rPr sz="3200" spc="-160"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but</a:t>
            </a:r>
            <a:r>
              <a:rPr sz="3200" spc="-170" dirty="0">
                <a:latin typeface="Times New Roman" panose="02020603050405020304" pitchFamily="18" charset="0"/>
                <a:cs typeface="Times New Roman" panose="02020603050405020304" pitchFamily="18" charset="0"/>
              </a:rPr>
              <a:t> </a:t>
            </a:r>
            <a:r>
              <a:rPr sz="3200" spc="-35" dirty="0">
                <a:latin typeface="Times New Roman" panose="02020603050405020304" pitchFamily="18" charset="0"/>
                <a:cs typeface="Times New Roman" panose="02020603050405020304" pitchFamily="18" charset="0"/>
              </a:rPr>
              <a:t>the</a:t>
            </a:r>
            <a:r>
              <a:rPr sz="3200" spc="-165" dirty="0">
                <a:latin typeface="Times New Roman" panose="02020603050405020304" pitchFamily="18" charset="0"/>
                <a:cs typeface="Times New Roman" panose="02020603050405020304" pitchFamily="18" charset="0"/>
              </a:rPr>
              <a:t> </a:t>
            </a:r>
            <a:r>
              <a:rPr sz="3200" spc="-25" dirty="0">
                <a:latin typeface="Times New Roman" panose="02020603050405020304" pitchFamily="18" charset="0"/>
                <a:cs typeface="Times New Roman" panose="02020603050405020304" pitchFamily="18" charset="0"/>
              </a:rPr>
              <a:t>time</a:t>
            </a:r>
            <a:r>
              <a:rPr sz="3200" spc="-170" dirty="0">
                <a:latin typeface="Times New Roman" panose="02020603050405020304" pitchFamily="18" charset="0"/>
                <a:cs typeface="Times New Roman" panose="02020603050405020304" pitchFamily="18" charset="0"/>
              </a:rPr>
              <a:t> </a:t>
            </a:r>
            <a:r>
              <a:rPr sz="3200" spc="-120" dirty="0">
                <a:latin typeface="Times New Roman" panose="02020603050405020304" pitchFamily="18" charset="0"/>
                <a:cs typeface="Times New Roman" panose="02020603050405020304" pitchFamily="18" charset="0"/>
              </a:rPr>
              <a:t>slots</a:t>
            </a:r>
            <a:r>
              <a:rPr sz="3200" spc="-160" dirty="0">
                <a:latin typeface="Times New Roman" panose="02020603050405020304" pitchFamily="18" charset="0"/>
                <a:cs typeface="Times New Roman" panose="02020603050405020304" pitchFamily="18" charset="0"/>
              </a:rPr>
              <a:t> </a:t>
            </a:r>
            <a:r>
              <a:rPr sz="3200" spc="-140" dirty="0">
                <a:latin typeface="Times New Roman" panose="02020603050405020304" pitchFamily="18" charset="0"/>
                <a:cs typeface="Times New Roman" panose="02020603050405020304" pitchFamily="18" charset="0"/>
              </a:rPr>
              <a:t>are</a:t>
            </a:r>
            <a:r>
              <a:rPr sz="3200" spc="-185" dirty="0">
                <a:latin typeface="Times New Roman" panose="02020603050405020304" pitchFamily="18" charset="0"/>
                <a:cs typeface="Times New Roman" panose="02020603050405020304" pitchFamily="18" charset="0"/>
              </a:rPr>
              <a:t> </a:t>
            </a:r>
            <a:r>
              <a:rPr sz="3200" spc="-200" dirty="0">
                <a:latin typeface="Times New Roman" panose="02020603050405020304" pitchFamily="18" charset="0"/>
                <a:cs typeface="Times New Roman" panose="02020603050405020304" pitchFamily="18" charset="0"/>
              </a:rPr>
              <a:t>assigned  </a:t>
            </a:r>
            <a:r>
              <a:rPr sz="3200" spc="25" dirty="0">
                <a:latin typeface="Times New Roman" panose="02020603050405020304" pitchFamily="18" charset="0"/>
                <a:cs typeface="Times New Roman" panose="02020603050405020304" pitchFamily="18" charset="0"/>
              </a:rPr>
              <a:t>to </a:t>
            </a:r>
            <a:r>
              <a:rPr sz="3200" spc="-160" dirty="0">
                <a:latin typeface="Times New Roman" panose="02020603050405020304" pitchFamily="18" charset="0"/>
                <a:cs typeface="Times New Roman" panose="02020603050405020304" pitchFamily="18" charset="0"/>
              </a:rPr>
              <a:t>channels </a:t>
            </a:r>
            <a:r>
              <a:rPr sz="3200" b="1" spc="-95" dirty="0">
                <a:latin typeface="Times New Roman" panose="02020603050405020304" pitchFamily="18" charset="0"/>
                <a:cs typeface="Times New Roman" panose="02020603050405020304" pitchFamily="18" charset="0"/>
              </a:rPr>
              <a:t>on</a:t>
            </a:r>
            <a:r>
              <a:rPr sz="3200" b="1" spc="-380" dirty="0">
                <a:latin typeface="Times New Roman" panose="02020603050405020304" pitchFamily="18" charset="0"/>
                <a:cs typeface="Times New Roman" panose="02020603050405020304" pitchFamily="18" charset="0"/>
              </a:rPr>
              <a:t> </a:t>
            </a:r>
            <a:r>
              <a:rPr sz="3200" b="1" spc="-145" dirty="0">
                <a:latin typeface="Times New Roman" panose="02020603050405020304" pitchFamily="18" charset="0"/>
                <a:cs typeface="Times New Roman" panose="02020603050405020304" pitchFamily="18" charset="0"/>
              </a:rPr>
              <a:t>demand</a:t>
            </a:r>
            <a:endParaRPr sz="32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6123" y="413715"/>
            <a:ext cx="3308985" cy="697230"/>
          </a:xfrm>
          <a:prstGeom prst="rect">
            <a:avLst/>
          </a:prstGeom>
        </p:spPr>
        <p:txBody>
          <a:bodyPr vert="horz" wrap="square" lIns="0" tIns="13335" rIns="0" bIns="0" rtlCol="0">
            <a:spAutoFit/>
          </a:bodyPr>
          <a:lstStyle/>
          <a:p>
            <a:pPr marL="12700">
              <a:lnSpc>
                <a:spcPct val="100000"/>
              </a:lnSpc>
              <a:spcBef>
                <a:spcPts val="105"/>
              </a:spcBef>
            </a:pPr>
            <a:r>
              <a:rPr spc="-350" dirty="0"/>
              <a:t>FDM </a:t>
            </a:r>
            <a:r>
              <a:rPr spc="-204" dirty="0"/>
              <a:t>and</a:t>
            </a:r>
            <a:r>
              <a:rPr spc="-165" dirty="0"/>
              <a:t> </a:t>
            </a:r>
            <a:r>
              <a:rPr spc="-310" dirty="0"/>
              <a:t>TDM</a:t>
            </a:r>
          </a:p>
        </p:txBody>
      </p:sp>
      <p:sp>
        <p:nvSpPr>
          <p:cNvPr id="3" name="object 3"/>
          <p:cNvSpPr txBox="1"/>
          <p:nvPr/>
        </p:nvSpPr>
        <p:spPr>
          <a:xfrm>
            <a:off x="472541" y="1612849"/>
            <a:ext cx="521334"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FDM</a:t>
            </a:r>
            <a:endParaRPr sz="1800">
              <a:latin typeface="Arial"/>
              <a:cs typeface="Arial"/>
            </a:endParaRPr>
          </a:p>
        </p:txBody>
      </p:sp>
      <p:sp>
        <p:nvSpPr>
          <p:cNvPr id="4" name="object 4"/>
          <p:cNvSpPr/>
          <p:nvPr/>
        </p:nvSpPr>
        <p:spPr>
          <a:xfrm>
            <a:off x="2622804" y="2198370"/>
            <a:ext cx="114300" cy="1295400"/>
          </a:xfrm>
          <a:custGeom>
            <a:avLst/>
            <a:gdLst/>
            <a:ahLst/>
            <a:cxnLst/>
            <a:rect l="l" t="t" r="r" b="b"/>
            <a:pathLst>
              <a:path w="114300" h="1295400">
                <a:moveTo>
                  <a:pt x="76200" y="95250"/>
                </a:moveTo>
                <a:lnTo>
                  <a:pt x="38100" y="95250"/>
                </a:lnTo>
                <a:lnTo>
                  <a:pt x="38100" y="1295400"/>
                </a:lnTo>
                <a:lnTo>
                  <a:pt x="76200" y="1295400"/>
                </a:lnTo>
                <a:lnTo>
                  <a:pt x="76200" y="95250"/>
                </a:lnTo>
                <a:close/>
              </a:path>
              <a:path w="114300" h="1295400">
                <a:moveTo>
                  <a:pt x="57150" y="0"/>
                </a:moveTo>
                <a:lnTo>
                  <a:pt x="0" y="114300"/>
                </a:lnTo>
                <a:lnTo>
                  <a:pt x="38100" y="114300"/>
                </a:lnTo>
                <a:lnTo>
                  <a:pt x="38100" y="95250"/>
                </a:lnTo>
                <a:lnTo>
                  <a:pt x="104775" y="95250"/>
                </a:lnTo>
                <a:lnTo>
                  <a:pt x="57150" y="0"/>
                </a:lnTo>
                <a:close/>
              </a:path>
              <a:path w="114300" h="12954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 name="object 5"/>
          <p:cNvSpPr txBox="1"/>
          <p:nvPr/>
        </p:nvSpPr>
        <p:spPr>
          <a:xfrm>
            <a:off x="1158341" y="2681732"/>
            <a:ext cx="10274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fre</a:t>
            </a:r>
            <a:r>
              <a:rPr sz="1800" spc="-15" dirty="0">
                <a:latin typeface="Arial"/>
                <a:cs typeface="Arial"/>
              </a:rPr>
              <a:t>q</a:t>
            </a:r>
            <a:r>
              <a:rPr sz="1800" spc="-5" dirty="0">
                <a:latin typeface="Arial"/>
                <a:cs typeface="Arial"/>
              </a:rPr>
              <a:t>u</a:t>
            </a:r>
            <a:r>
              <a:rPr sz="1800" spc="-15" dirty="0">
                <a:latin typeface="Arial"/>
                <a:cs typeface="Arial"/>
              </a:rPr>
              <a:t>e</a:t>
            </a:r>
            <a:r>
              <a:rPr sz="1800" spc="-5" dirty="0">
                <a:latin typeface="Arial"/>
                <a:cs typeface="Arial"/>
              </a:rPr>
              <a:t>ncy</a:t>
            </a:r>
            <a:endParaRPr sz="1800">
              <a:latin typeface="Arial"/>
              <a:cs typeface="Arial"/>
            </a:endParaRPr>
          </a:p>
        </p:txBody>
      </p:sp>
      <p:sp>
        <p:nvSpPr>
          <p:cNvPr id="6" name="object 6"/>
          <p:cNvSpPr/>
          <p:nvPr/>
        </p:nvSpPr>
        <p:spPr>
          <a:xfrm>
            <a:off x="2679954" y="3436620"/>
            <a:ext cx="4953000" cy="114300"/>
          </a:xfrm>
          <a:custGeom>
            <a:avLst/>
            <a:gdLst/>
            <a:ahLst/>
            <a:cxnLst/>
            <a:rect l="l" t="t" r="r" b="b"/>
            <a:pathLst>
              <a:path w="4953000" h="114300">
                <a:moveTo>
                  <a:pt x="4838700" y="0"/>
                </a:moveTo>
                <a:lnTo>
                  <a:pt x="4838700" y="114300"/>
                </a:lnTo>
                <a:lnTo>
                  <a:pt x="4914900" y="76200"/>
                </a:lnTo>
                <a:lnTo>
                  <a:pt x="4857750" y="76200"/>
                </a:lnTo>
                <a:lnTo>
                  <a:pt x="4857750" y="38100"/>
                </a:lnTo>
                <a:lnTo>
                  <a:pt x="4914900" y="38100"/>
                </a:lnTo>
                <a:lnTo>
                  <a:pt x="4838700" y="0"/>
                </a:lnTo>
                <a:close/>
              </a:path>
              <a:path w="4953000" h="114300">
                <a:moveTo>
                  <a:pt x="4838700" y="38100"/>
                </a:moveTo>
                <a:lnTo>
                  <a:pt x="0" y="38100"/>
                </a:lnTo>
                <a:lnTo>
                  <a:pt x="0" y="76200"/>
                </a:lnTo>
                <a:lnTo>
                  <a:pt x="4838700" y="76200"/>
                </a:lnTo>
                <a:lnTo>
                  <a:pt x="4838700" y="38100"/>
                </a:lnTo>
                <a:close/>
              </a:path>
              <a:path w="4953000" h="114300">
                <a:moveTo>
                  <a:pt x="4914900" y="38100"/>
                </a:moveTo>
                <a:lnTo>
                  <a:pt x="4857750" y="38100"/>
                </a:lnTo>
                <a:lnTo>
                  <a:pt x="4857750" y="76200"/>
                </a:lnTo>
                <a:lnTo>
                  <a:pt x="4914900" y="76200"/>
                </a:lnTo>
                <a:lnTo>
                  <a:pt x="4953000" y="57150"/>
                </a:lnTo>
                <a:lnTo>
                  <a:pt x="4914900" y="38100"/>
                </a:lnTo>
                <a:close/>
              </a:path>
            </a:pathLst>
          </a:custGeom>
          <a:solidFill>
            <a:srgbClr val="000000"/>
          </a:solidFill>
        </p:spPr>
        <p:txBody>
          <a:bodyPr wrap="square" lIns="0" tIns="0" rIns="0" bIns="0" rtlCol="0"/>
          <a:lstStyle/>
          <a:p>
            <a:endParaRPr/>
          </a:p>
        </p:txBody>
      </p:sp>
      <p:sp>
        <p:nvSpPr>
          <p:cNvPr id="7" name="object 7"/>
          <p:cNvSpPr txBox="1"/>
          <p:nvPr/>
        </p:nvSpPr>
        <p:spPr>
          <a:xfrm>
            <a:off x="4854955" y="3594861"/>
            <a:ext cx="45783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time</a:t>
            </a:r>
            <a:endParaRPr sz="1800">
              <a:latin typeface="Arial"/>
              <a:cs typeface="Arial"/>
            </a:endParaRPr>
          </a:p>
        </p:txBody>
      </p:sp>
      <p:sp>
        <p:nvSpPr>
          <p:cNvPr id="8" name="object 8"/>
          <p:cNvSpPr txBox="1"/>
          <p:nvPr/>
        </p:nvSpPr>
        <p:spPr>
          <a:xfrm>
            <a:off x="459740" y="4064889"/>
            <a:ext cx="52260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T</a:t>
            </a:r>
            <a:r>
              <a:rPr sz="1800" spc="-5" dirty="0">
                <a:latin typeface="Arial"/>
                <a:cs typeface="Arial"/>
              </a:rPr>
              <a:t>DM</a:t>
            </a:r>
            <a:endParaRPr sz="1800">
              <a:latin typeface="Arial"/>
              <a:cs typeface="Arial"/>
            </a:endParaRPr>
          </a:p>
        </p:txBody>
      </p:sp>
      <p:sp>
        <p:nvSpPr>
          <p:cNvPr id="9" name="object 9"/>
          <p:cNvSpPr/>
          <p:nvPr/>
        </p:nvSpPr>
        <p:spPr>
          <a:xfrm>
            <a:off x="2610611" y="4726685"/>
            <a:ext cx="114300" cy="1295400"/>
          </a:xfrm>
          <a:custGeom>
            <a:avLst/>
            <a:gdLst/>
            <a:ahLst/>
            <a:cxnLst/>
            <a:rect l="l" t="t" r="r" b="b"/>
            <a:pathLst>
              <a:path w="114300" h="1295400">
                <a:moveTo>
                  <a:pt x="76200" y="95250"/>
                </a:moveTo>
                <a:lnTo>
                  <a:pt x="38100" y="95250"/>
                </a:lnTo>
                <a:lnTo>
                  <a:pt x="38100" y="1295400"/>
                </a:lnTo>
                <a:lnTo>
                  <a:pt x="76200" y="1295400"/>
                </a:lnTo>
                <a:lnTo>
                  <a:pt x="76200" y="95250"/>
                </a:lnTo>
                <a:close/>
              </a:path>
              <a:path w="114300" h="1295400">
                <a:moveTo>
                  <a:pt x="57150" y="0"/>
                </a:moveTo>
                <a:lnTo>
                  <a:pt x="0" y="114300"/>
                </a:lnTo>
                <a:lnTo>
                  <a:pt x="38100" y="114300"/>
                </a:lnTo>
                <a:lnTo>
                  <a:pt x="38100" y="95250"/>
                </a:lnTo>
                <a:lnTo>
                  <a:pt x="104775" y="95250"/>
                </a:lnTo>
                <a:lnTo>
                  <a:pt x="57150" y="0"/>
                </a:lnTo>
                <a:close/>
              </a:path>
              <a:path w="114300" h="12954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10" name="object 10"/>
          <p:cNvSpPr txBox="1"/>
          <p:nvPr/>
        </p:nvSpPr>
        <p:spPr>
          <a:xfrm>
            <a:off x="1145844" y="5211317"/>
            <a:ext cx="10274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fre</a:t>
            </a:r>
            <a:r>
              <a:rPr sz="1800" spc="-15" dirty="0">
                <a:latin typeface="Arial"/>
                <a:cs typeface="Arial"/>
              </a:rPr>
              <a:t>q</a:t>
            </a:r>
            <a:r>
              <a:rPr sz="1800" spc="-5" dirty="0">
                <a:latin typeface="Arial"/>
                <a:cs typeface="Arial"/>
              </a:rPr>
              <a:t>u</a:t>
            </a:r>
            <a:r>
              <a:rPr sz="1800" spc="-15" dirty="0">
                <a:latin typeface="Arial"/>
                <a:cs typeface="Arial"/>
              </a:rPr>
              <a:t>e</a:t>
            </a:r>
            <a:r>
              <a:rPr sz="1800" spc="-5" dirty="0">
                <a:latin typeface="Arial"/>
                <a:cs typeface="Arial"/>
              </a:rPr>
              <a:t>ncy</a:t>
            </a:r>
            <a:endParaRPr sz="1800">
              <a:latin typeface="Arial"/>
              <a:cs typeface="Arial"/>
            </a:endParaRPr>
          </a:p>
        </p:txBody>
      </p:sp>
      <p:sp>
        <p:nvSpPr>
          <p:cNvPr id="11" name="object 11"/>
          <p:cNvSpPr/>
          <p:nvPr/>
        </p:nvSpPr>
        <p:spPr>
          <a:xfrm>
            <a:off x="2667761" y="5964935"/>
            <a:ext cx="4953000" cy="114300"/>
          </a:xfrm>
          <a:custGeom>
            <a:avLst/>
            <a:gdLst/>
            <a:ahLst/>
            <a:cxnLst/>
            <a:rect l="l" t="t" r="r" b="b"/>
            <a:pathLst>
              <a:path w="4953000" h="114300">
                <a:moveTo>
                  <a:pt x="4838699" y="0"/>
                </a:moveTo>
                <a:lnTo>
                  <a:pt x="4838699" y="114299"/>
                </a:lnTo>
                <a:lnTo>
                  <a:pt x="4914899" y="76200"/>
                </a:lnTo>
                <a:lnTo>
                  <a:pt x="4857749" y="76200"/>
                </a:lnTo>
                <a:lnTo>
                  <a:pt x="4857749" y="38100"/>
                </a:lnTo>
                <a:lnTo>
                  <a:pt x="4914899" y="38100"/>
                </a:lnTo>
                <a:lnTo>
                  <a:pt x="4838699" y="0"/>
                </a:lnTo>
                <a:close/>
              </a:path>
              <a:path w="4953000" h="114300">
                <a:moveTo>
                  <a:pt x="4838699" y="38100"/>
                </a:moveTo>
                <a:lnTo>
                  <a:pt x="0" y="38100"/>
                </a:lnTo>
                <a:lnTo>
                  <a:pt x="0" y="76200"/>
                </a:lnTo>
                <a:lnTo>
                  <a:pt x="4838699" y="76200"/>
                </a:lnTo>
                <a:lnTo>
                  <a:pt x="4838699" y="38100"/>
                </a:lnTo>
                <a:close/>
              </a:path>
              <a:path w="4953000" h="114300">
                <a:moveTo>
                  <a:pt x="4914899" y="38100"/>
                </a:moveTo>
                <a:lnTo>
                  <a:pt x="4857749" y="38100"/>
                </a:lnTo>
                <a:lnTo>
                  <a:pt x="4857749" y="76200"/>
                </a:lnTo>
                <a:lnTo>
                  <a:pt x="4914899" y="76200"/>
                </a:lnTo>
                <a:lnTo>
                  <a:pt x="4952999" y="57150"/>
                </a:lnTo>
                <a:lnTo>
                  <a:pt x="4914899" y="38100"/>
                </a:lnTo>
                <a:close/>
              </a:path>
            </a:pathLst>
          </a:custGeom>
          <a:solidFill>
            <a:srgbClr val="000000"/>
          </a:solidFill>
        </p:spPr>
        <p:txBody>
          <a:bodyPr wrap="square" lIns="0" tIns="0" rIns="0" bIns="0" rtlCol="0"/>
          <a:lstStyle/>
          <a:p>
            <a:endParaRPr/>
          </a:p>
        </p:txBody>
      </p:sp>
      <p:sp>
        <p:nvSpPr>
          <p:cNvPr id="12" name="object 12"/>
          <p:cNvSpPr txBox="1"/>
          <p:nvPr/>
        </p:nvSpPr>
        <p:spPr>
          <a:xfrm>
            <a:off x="4842128" y="6124143"/>
            <a:ext cx="45783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time</a:t>
            </a:r>
            <a:endParaRPr sz="1800">
              <a:latin typeface="Arial"/>
              <a:cs typeface="Arial"/>
            </a:endParaRPr>
          </a:p>
        </p:txBody>
      </p:sp>
      <p:graphicFrame>
        <p:nvGraphicFramePr>
          <p:cNvPr id="13" name="object 13"/>
          <p:cNvGraphicFramePr>
            <a:graphicFrameLocks noGrp="1"/>
          </p:cNvGraphicFramePr>
          <p:nvPr/>
        </p:nvGraphicFramePr>
        <p:xfrm>
          <a:off x="2744723" y="2497835"/>
          <a:ext cx="4572000" cy="913764"/>
        </p:xfrm>
        <a:graphic>
          <a:graphicData uri="http://schemas.openxmlformats.org/drawingml/2006/table">
            <a:tbl>
              <a:tblPr firstRow="1" bandRow="1">
                <a:tableStyleId>{2D5ABB26-0587-4C30-8999-92F81FD0307C}</a:tableStyleId>
              </a:tblPr>
              <a:tblGrid>
                <a:gridCol w="4572000">
                  <a:extLst>
                    <a:ext uri="{9D8B030D-6E8A-4147-A177-3AD203B41FA5}">
                      <a16:colId xmlns:a16="http://schemas.microsoft.com/office/drawing/2014/main" val="20000"/>
                    </a:ext>
                  </a:extLst>
                </a:gridCol>
              </a:tblGrid>
              <a:tr h="120014">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28575">
                      <a:solidFill>
                        <a:srgbClr val="4F81BC"/>
                      </a:solidFill>
                      <a:prstDash val="solid"/>
                    </a:lnT>
                    <a:lnB w="9525">
                      <a:solidFill>
                        <a:srgbClr val="000000"/>
                      </a:solidFill>
                      <a:prstDash val="solid"/>
                    </a:lnB>
                    <a:solidFill>
                      <a:srgbClr val="3366FF"/>
                    </a:solidFill>
                  </a:tcPr>
                </a:tc>
                <a:extLst>
                  <a:ext uri="{0D108BD9-81ED-4DB2-BD59-A6C34878D82A}">
                    <a16:rowId xmlns:a16="http://schemas.microsoft.com/office/drawing/2014/main" val="10000"/>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extLst>
                  <a:ext uri="{0D108BD9-81ED-4DB2-BD59-A6C34878D82A}">
                    <a16:rowId xmlns:a16="http://schemas.microsoft.com/office/drawing/2014/main" val="10001"/>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extLst>
                  <a:ext uri="{0D108BD9-81ED-4DB2-BD59-A6C34878D82A}">
                    <a16:rowId xmlns:a16="http://schemas.microsoft.com/office/drawing/2014/main" val="10002"/>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extLst>
                  <a:ext uri="{0D108BD9-81ED-4DB2-BD59-A6C34878D82A}">
                    <a16:rowId xmlns:a16="http://schemas.microsoft.com/office/drawing/2014/main" val="10003"/>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extLst>
                  <a:ext uri="{0D108BD9-81ED-4DB2-BD59-A6C34878D82A}">
                    <a16:rowId xmlns:a16="http://schemas.microsoft.com/office/drawing/2014/main" val="10004"/>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extLst>
                  <a:ext uri="{0D108BD9-81ED-4DB2-BD59-A6C34878D82A}">
                    <a16:rowId xmlns:a16="http://schemas.microsoft.com/office/drawing/2014/main" val="10005"/>
                  </a:ext>
                </a:extLst>
              </a:tr>
              <a:tr h="114300">
                <a:tc>
                  <a:txBody>
                    <a:bodyPr/>
                    <a:lstStyle/>
                    <a:p>
                      <a:pPr>
                        <a:lnSpc>
                          <a:spcPct val="100000"/>
                        </a:lnSpc>
                      </a:pPr>
                      <a:endParaRPr sz="6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extLst>
                  <a:ext uri="{0D108BD9-81ED-4DB2-BD59-A6C34878D82A}">
                    <a16:rowId xmlns:a16="http://schemas.microsoft.com/office/drawing/2014/main" val="10006"/>
                  </a:ext>
                </a:extLst>
              </a:tr>
              <a:tr h="107950">
                <a:tc>
                  <a:txBody>
                    <a:bodyPr/>
                    <a:lstStyle/>
                    <a:p>
                      <a:pPr>
                        <a:lnSpc>
                          <a:spcPct val="100000"/>
                        </a:lnSpc>
                      </a:pPr>
                      <a:endParaRPr sz="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extLst>
                  <a:ext uri="{0D108BD9-81ED-4DB2-BD59-A6C34878D82A}">
                    <a16:rowId xmlns:a16="http://schemas.microsoft.com/office/drawing/2014/main" val="10007"/>
                  </a:ext>
                </a:extLst>
              </a:tr>
            </a:tbl>
          </a:graphicData>
        </a:graphic>
      </p:graphicFrame>
      <p:graphicFrame>
        <p:nvGraphicFramePr>
          <p:cNvPr id="14" name="object 14"/>
          <p:cNvGraphicFramePr>
            <a:graphicFrameLocks noGrp="1"/>
          </p:cNvGraphicFramePr>
          <p:nvPr/>
        </p:nvGraphicFramePr>
        <p:xfrm>
          <a:off x="2738627" y="5024628"/>
          <a:ext cx="4572000" cy="914400"/>
        </p:xfrm>
        <a:graphic>
          <a:graphicData uri="http://schemas.openxmlformats.org/drawingml/2006/table">
            <a:tbl>
              <a:tblPr firstRow="1" bandRow="1">
                <a:tableStyleId>{2D5ABB26-0587-4C30-8999-92F81FD0307C}</a:tableStyleId>
              </a:tblPr>
              <a:tblGrid>
                <a:gridCol w="114300">
                  <a:extLst>
                    <a:ext uri="{9D8B030D-6E8A-4147-A177-3AD203B41FA5}">
                      <a16:colId xmlns:a16="http://schemas.microsoft.com/office/drawing/2014/main" val="20000"/>
                    </a:ext>
                  </a:extLst>
                </a:gridCol>
                <a:gridCol w="114300">
                  <a:extLst>
                    <a:ext uri="{9D8B030D-6E8A-4147-A177-3AD203B41FA5}">
                      <a16:colId xmlns:a16="http://schemas.microsoft.com/office/drawing/2014/main" val="20001"/>
                    </a:ext>
                  </a:extLst>
                </a:gridCol>
                <a:gridCol w="114300">
                  <a:extLst>
                    <a:ext uri="{9D8B030D-6E8A-4147-A177-3AD203B41FA5}">
                      <a16:colId xmlns:a16="http://schemas.microsoft.com/office/drawing/2014/main" val="20002"/>
                    </a:ext>
                  </a:extLst>
                </a:gridCol>
                <a:gridCol w="114300">
                  <a:extLst>
                    <a:ext uri="{9D8B030D-6E8A-4147-A177-3AD203B41FA5}">
                      <a16:colId xmlns:a16="http://schemas.microsoft.com/office/drawing/2014/main" val="20003"/>
                    </a:ext>
                  </a:extLst>
                </a:gridCol>
                <a:gridCol w="114300">
                  <a:extLst>
                    <a:ext uri="{9D8B030D-6E8A-4147-A177-3AD203B41FA5}">
                      <a16:colId xmlns:a16="http://schemas.microsoft.com/office/drawing/2014/main" val="20004"/>
                    </a:ext>
                  </a:extLst>
                </a:gridCol>
                <a:gridCol w="114300">
                  <a:extLst>
                    <a:ext uri="{9D8B030D-6E8A-4147-A177-3AD203B41FA5}">
                      <a16:colId xmlns:a16="http://schemas.microsoft.com/office/drawing/2014/main" val="20005"/>
                    </a:ext>
                  </a:extLst>
                </a:gridCol>
                <a:gridCol w="114300">
                  <a:extLst>
                    <a:ext uri="{9D8B030D-6E8A-4147-A177-3AD203B41FA5}">
                      <a16:colId xmlns:a16="http://schemas.microsoft.com/office/drawing/2014/main" val="20006"/>
                    </a:ext>
                  </a:extLst>
                </a:gridCol>
                <a:gridCol w="114300">
                  <a:extLst>
                    <a:ext uri="{9D8B030D-6E8A-4147-A177-3AD203B41FA5}">
                      <a16:colId xmlns:a16="http://schemas.microsoft.com/office/drawing/2014/main" val="20007"/>
                    </a:ext>
                  </a:extLst>
                </a:gridCol>
                <a:gridCol w="114300">
                  <a:extLst>
                    <a:ext uri="{9D8B030D-6E8A-4147-A177-3AD203B41FA5}">
                      <a16:colId xmlns:a16="http://schemas.microsoft.com/office/drawing/2014/main" val="20008"/>
                    </a:ext>
                  </a:extLst>
                </a:gridCol>
                <a:gridCol w="114300">
                  <a:extLst>
                    <a:ext uri="{9D8B030D-6E8A-4147-A177-3AD203B41FA5}">
                      <a16:colId xmlns:a16="http://schemas.microsoft.com/office/drawing/2014/main" val="20009"/>
                    </a:ext>
                  </a:extLst>
                </a:gridCol>
                <a:gridCol w="114300">
                  <a:extLst>
                    <a:ext uri="{9D8B030D-6E8A-4147-A177-3AD203B41FA5}">
                      <a16:colId xmlns:a16="http://schemas.microsoft.com/office/drawing/2014/main" val="20010"/>
                    </a:ext>
                  </a:extLst>
                </a:gridCol>
                <a:gridCol w="114300">
                  <a:extLst>
                    <a:ext uri="{9D8B030D-6E8A-4147-A177-3AD203B41FA5}">
                      <a16:colId xmlns:a16="http://schemas.microsoft.com/office/drawing/2014/main" val="20011"/>
                    </a:ext>
                  </a:extLst>
                </a:gridCol>
                <a:gridCol w="114300">
                  <a:extLst>
                    <a:ext uri="{9D8B030D-6E8A-4147-A177-3AD203B41FA5}">
                      <a16:colId xmlns:a16="http://schemas.microsoft.com/office/drawing/2014/main" val="20012"/>
                    </a:ext>
                  </a:extLst>
                </a:gridCol>
                <a:gridCol w="114300">
                  <a:extLst>
                    <a:ext uri="{9D8B030D-6E8A-4147-A177-3AD203B41FA5}">
                      <a16:colId xmlns:a16="http://schemas.microsoft.com/office/drawing/2014/main" val="20013"/>
                    </a:ext>
                  </a:extLst>
                </a:gridCol>
                <a:gridCol w="114300">
                  <a:extLst>
                    <a:ext uri="{9D8B030D-6E8A-4147-A177-3AD203B41FA5}">
                      <a16:colId xmlns:a16="http://schemas.microsoft.com/office/drawing/2014/main" val="20014"/>
                    </a:ext>
                  </a:extLst>
                </a:gridCol>
                <a:gridCol w="114300">
                  <a:extLst>
                    <a:ext uri="{9D8B030D-6E8A-4147-A177-3AD203B41FA5}">
                      <a16:colId xmlns:a16="http://schemas.microsoft.com/office/drawing/2014/main" val="20015"/>
                    </a:ext>
                  </a:extLst>
                </a:gridCol>
                <a:gridCol w="114300">
                  <a:extLst>
                    <a:ext uri="{9D8B030D-6E8A-4147-A177-3AD203B41FA5}">
                      <a16:colId xmlns:a16="http://schemas.microsoft.com/office/drawing/2014/main" val="20016"/>
                    </a:ext>
                  </a:extLst>
                </a:gridCol>
                <a:gridCol w="114300">
                  <a:extLst>
                    <a:ext uri="{9D8B030D-6E8A-4147-A177-3AD203B41FA5}">
                      <a16:colId xmlns:a16="http://schemas.microsoft.com/office/drawing/2014/main" val="20017"/>
                    </a:ext>
                  </a:extLst>
                </a:gridCol>
                <a:gridCol w="114300">
                  <a:extLst>
                    <a:ext uri="{9D8B030D-6E8A-4147-A177-3AD203B41FA5}">
                      <a16:colId xmlns:a16="http://schemas.microsoft.com/office/drawing/2014/main" val="20018"/>
                    </a:ext>
                  </a:extLst>
                </a:gridCol>
                <a:gridCol w="114300">
                  <a:extLst>
                    <a:ext uri="{9D8B030D-6E8A-4147-A177-3AD203B41FA5}">
                      <a16:colId xmlns:a16="http://schemas.microsoft.com/office/drawing/2014/main" val="20019"/>
                    </a:ext>
                  </a:extLst>
                </a:gridCol>
                <a:gridCol w="114300">
                  <a:extLst>
                    <a:ext uri="{9D8B030D-6E8A-4147-A177-3AD203B41FA5}">
                      <a16:colId xmlns:a16="http://schemas.microsoft.com/office/drawing/2014/main" val="20020"/>
                    </a:ext>
                  </a:extLst>
                </a:gridCol>
                <a:gridCol w="114300">
                  <a:extLst>
                    <a:ext uri="{9D8B030D-6E8A-4147-A177-3AD203B41FA5}">
                      <a16:colId xmlns:a16="http://schemas.microsoft.com/office/drawing/2014/main" val="20021"/>
                    </a:ext>
                  </a:extLst>
                </a:gridCol>
                <a:gridCol w="114300">
                  <a:extLst>
                    <a:ext uri="{9D8B030D-6E8A-4147-A177-3AD203B41FA5}">
                      <a16:colId xmlns:a16="http://schemas.microsoft.com/office/drawing/2014/main" val="20022"/>
                    </a:ext>
                  </a:extLst>
                </a:gridCol>
                <a:gridCol w="114300">
                  <a:extLst>
                    <a:ext uri="{9D8B030D-6E8A-4147-A177-3AD203B41FA5}">
                      <a16:colId xmlns:a16="http://schemas.microsoft.com/office/drawing/2014/main" val="20023"/>
                    </a:ext>
                  </a:extLst>
                </a:gridCol>
                <a:gridCol w="114300">
                  <a:extLst>
                    <a:ext uri="{9D8B030D-6E8A-4147-A177-3AD203B41FA5}">
                      <a16:colId xmlns:a16="http://schemas.microsoft.com/office/drawing/2014/main" val="20024"/>
                    </a:ext>
                  </a:extLst>
                </a:gridCol>
                <a:gridCol w="114300">
                  <a:extLst>
                    <a:ext uri="{9D8B030D-6E8A-4147-A177-3AD203B41FA5}">
                      <a16:colId xmlns:a16="http://schemas.microsoft.com/office/drawing/2014/main" val="20025"/>
                    </a:ext>
                  </a:extLst>
                </a:gridCol>
                <a:gridCol w="114300">
                  <a:extLst>
                    <a:ext uri="{9D8B030D-6E8A-4147-A177-3AD203B41FA5}">
                      <a16:colId xmlns:a16="http://schemas.microsoft.com/office/drawing/2014/main" val="20026"/>
                    </a:ext>
                  </a:extLst>
                </a:gridCol>
                <a:gridCol w="114300">
                  <a:extLst>
                    <a:ext uri="{9D8B030D-6E8A-4147-A177-3AD203B41FA5}">
                      <a16:colId xmlns:a16="http://schemas.microsoft.com/office/drawing/2014/main" val="20027"/>
                    </a:ext>
                  </a:extLst>
                </a:gridCol>
                <a:gridCol w="114300">
                  <a:extLst>
                    <a:ext uri="{9D8B030D-6E8A-4147-A177-3AD203B41FA5}">
                      <a16:colId xmlns:a16="http://schemas.microsoft.com/office/drawing/2014/main" val="20028"/>
                    </a:ext>
                  </a:extLst>
                </a:gridCol>
                <a:gridCol w="114300">
                  <a:extLst>
                    <a:ext uri="{9D8B030D-6E8A-4147-A177-3AD203B41FA5}">
                      <a16:colId xmlns:a16="http://schemas.microsoft.com/office/drawing/2014/main" val="20029"/>
                    </a:ext>
                  </a:extLst>
                </a:gridCol>
                <a:gridCol w="114300">
                  <a:extLst>
                    <a:ext uri="{9D8B030D-6E8A-4147-A177-3AD203B41FA5}">
                      <a16:colId xmlns:a16="http://schemas.microsoft.com/office/drawing/2014/main" val="20030"/>
                    </a:ext>
                  </a:extLst>
                </a:gridCol>
                <a:gridCol w="114300">
                  <a:extLst>
                    <a:ext uri="{9D8B030D-6E8A-4147-A177-3AD203B41FA5}">
                      <a16:colId xmlns:a16="http://schemas.microsoft.com/office/drawing/2014/main" val="20031"/>
                    </a:ext>
                  </a:extLst>
                </a:gridCol>
                <a:gridCol w="114300">
                  <a:extLst>
                    <a:ext uri="{9D8B030D-6E8A-4147-A177-3AD203B41FA5}">
                      <a16:colId xmlns:a16="http://schemas.microsoft.com/office/drawing/2014/main" val="20032"/>
                    </a:ext>
                  </a:extLst>
                </a:gridCol>
                <a:gridCol w="114300">
                  <a:extLst>
                    <a:ext uri="{9D8B030D-6E8A-4147-A177-3AD203B41FA5}">
                      <a16:colId xmlns:a16="http://schemas.microsoft.com/office/drawing/2014/main" val="20033"/>
                    </a:ext>
                  </a:extLst>
                </a:gridCol>
                <a:gridCol w="114300">
                  <a:extLst>
                    <a:ext uri="{9D8B030D-6E8A-4147-A177-3AD203B41FA5}">
                      <a16:colId xmlns:a16="http://schemas.microsoft.com/office/drawing/2014/main" val="20034"/>
                    </a:ext>
                  </a:extLst>
                </a:gridCol>
                <a:gridCol w="114300">
                  <a:extLst>
                    <a:ext uri="{9D8B030D-6E8A-4147-A177-3AD203B41FA5}">
                      <a16:colId xmlns:a16="http://schemas.microsoft.com/office/drawing/2014/main" val="20035"/>
                    </a:ext>
                  </a:extLst>
                </a:gridCol>
                <a:gridCol w="114300">
                  <a:extLst>
                    <a:ext uri="{9D8B030D-6E8A-4147-A177-3AD203B41FA5}">
                      <a16:colId xmlns:a16="http://schemas.microsoft.com/office/drawing/2014/main" val="20036"/>
                    </a:ext>
                  </a:extLst>
                </a:gridCol>
                <a:gridCol w="114300">
                  <a:extLst>
                    <a:ext uri="{9D8B030D-6E8A-4147-A177-3AD203B41FA5}">
                      <a16:colId xmlns:a16="http://schemas.microsoft.com/office/drawing/2014/main" val="20037"/>
                    </a:ext>
                  </a:extLst>
                </a:gridCol>
                <a:gridCol w="114300">
                  <a:extLst>
                    <a:ext uri="{9D8B030D-6E8A-4147-A177-3AD203B41FA5}">
                      <a16:colId xmlns:a16="http://schemas.microsoft.com/office/drawing/2014/main" val="20038"/>
                    </a:ext>
                  </a:extLst>
                </a:gridCol>
                <a:gridCol w="114300">
                  <a:extLst>
                    <a:ext uri="{9D8B030D-6E8A-4147-A177-3AD203B41FA5}">
                      <a16:colId xmlns:a16="http://schemas.microsoft.com/office/drawing/2014/main" val="20039"/>
                    </a:ext>
                  </a:extLst>
                </a:gridCol>
              </a:tblGrid>
              <a:tr h="914400">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3366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00"/>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tc>
                  <a:txBody>
                    <a:bodyPr/>
                    <a:lstStyle/>
                    <a:p>
                      <a:pPr>
                        <a:lnSpc>
                          <a:spcPct val="100000"/>
                        </a:lnSpc>
                      </a:pPr>
                      <a:endParaRPr sz="1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00FF"/>
                    </a:solidFill>
                  </a:tcPr>
                </a:tc>
                <a:extLst>
                  <a:ext uri="{0D108BD9-81ED-4DB2-BD59-A6C34878D82A}">
                    <a16:rowId xmlns:a16="http://schemas.microsoft.com/office/drawing/2014/main" val="10000"/>
                  </a:ext>
                </a:extLst>
              </a:tr>
            </a:tbl>
          </a:graphicData>
        </a:graphic>
      </p:graphicFrame>
      <p:sp>
        <p:nvSpPr>
          <p:cNvPr id="15" name="object 15"/>
          <p:cNvSpPr txBox="1"/>
          <p:nvPr/>
        </p:nvSpPr>
        <p:spPr>
          <a:xfrm>
            <a:off x="5448680" y="1779473"/>
            <a:ext cx="77406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4</a:t>
            </a:r>
            <a:r>
              <a:rPr sz="1800" spc="-75" dirty="0">
                <a:latin typeface="Arial"/>
                <a:cs typeface="Arial"/>
              </a:rPr>
              <a:t> </a:t>
            </a:r>
            <a:r>
              <a:rPr sz="1800" spc="-5" dirty="0">
                <a:latin typeface="Arial"/>
                <a:cs typeface="Arial"/>
              </a:rPr>
              <a:t>users</a:t>
            </a:r>
            <a:endParaRPr sz="1800">
              <a:latin typeface="Arial"/>
              <a:cs typeface="Arial"/>
            </a:endParaRPr>
          </a:p>
        </p:txBody>
      </p:sp>
      <p:sp>
        <p:nvSpPr>
          <p:cNvPr id="16" name="object 16"/>
          <p:cNvSpPr/>
          <p:nvPr/>
        </p:nvSpPr>
        <p:spPr>
          <a:xfrm>
            <a:off x="69357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solidFill>
            <a:srgbClr val="3366FF"/>
          </a:solidFill>
        </p:spPr>
        <p:txBody>
          <a:bodyPr wrap="square" lIns="0" tIns="0" rIns="0" bIns="0" rtlCol="0"/>
          <a:lstStyle/>
          <a:p>
            <a:endParaRPr/>
          </a:p>
        </p:txBody>
      </p:sp>
      <p:sp>
        <p:nvSpPr>
          <p:cNvPr id="17" name="object 17"/>
          <p:cNvSpPr/>
          <p:nvPr/>
        </p:nvSpPr>
        <p:spPr>
          <a:xfrm>
            <a:off x="69357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ln w="9144">
            <a:solidFill>
              <a:srgbClr val="000000"/>
            </a:solidFill>
          </a:ln>
        </p:spPr>
        <p:txBody>
          <a:bodyPr wrap="square" lIns="0" tIns="0" rIns="0" bIns="0" rtlCol="0"/>
          <a:lstStyle/>
          <a:p>
            <a:endParaRPr/>
          </a:p>
        </p:txBody>
      </p:sp>
      <p:sp>
        <p:nvSpPr>
          <p:cNvPr id="18" name="object 18"/>
          <p:cNvSpPr/>
          <p:nvPr/>
        </p:nvSpPr>
        <p:spPr>
          <a:xfrm>
            <a:off x="72405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solidFill>
            <a:srgbClr val="99CC00"/>
          </a:solidFill>
        </p:spPr>
        <p:txBody>
          <a:bodyPr wrap="square" lIns="0" tIns="0" rIns="0" bIns="0" rtlCol="0"/>
          <a:lstStyle/>
          <a:p>
            <a:endParaRPr/>
          </a:p>
        </p:txBody>
      </p:sp>
      <p:sp>
        <p:nvSpPr>
          <p:cNvPr id="19" name="object 19"/>
          <p:cNvSpPr/>
          <p:nvPr/>
        </p:nvSpPr>
        <p:spPr>
          <a:xfrm>
            <a:off x="72405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ln w="9144">
            <a:solidFill>
              <a:srgbClr val="000000"/>
            </a:solidFill>
          </a:ln>
        </p:spPr>
        <p:txBody>
          <a:bodyPr wrap="square" lIns="0" tIns="0" rIns="0" bIns="0" rtlCol="0"/>
          <a:lstStyle/>
          <a:p>
            <a:endParaRPr/>
          </a:p>
        </p:txBody>
      </p:sp>
      <p:sp>
        <p:nvSpPr>
          <p:cNvPr id="20" name="object 20"/>
          <p:cNvSpPr/>
          <p:nvPr/>
        </p:nvSpPr>
        <p:spPr>
          <a:xfrm>
            <a:off x="75453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solidFill>
            <a:srgbClr val="FFCC00"/>
          </a:solidFill>
        </p:spPr>
        <p:txBody>
          <a:bodyPr wrap="square" lIns="0" tIns="0" rIns="0" bIns="0" rtlCol="0"/>
          <a:lstStyle/>
          <a:p>
            <a:endParaRPr/>
          </a:p>
        </p:txBody>
      </p:sp>
      <p:sp>
        <p:nvSpPr>
          <p:cNvPr id="21" name="object 21"/>
          <p:cNvSpPr/>
          <p:nvPr/>
        </p:nvSpPr>
        <p:spPr>
          <a:xfrm>
            <a:off x="75453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ln w="9144">
            <a:solidFill>
              <a:srgbClr val="000000"/>
            </a:solidFill>
          </a:ln>
        </p:spPr>
        <p:txBody>
          <a:bodyPr wrap="square" lIns="0" tIns="0" rIns="0" bIns="0" rtlCol="0"/>
          <a:lstStyle/>
          <a:p>
            <a:endParaRPr/>
          </a:p>
        </p:txBody>
      </p:sp>
      <p:sp>
        <p:nvSpPr>
          <p:cNvPr id="22" name="object 22"/>
          <p:cNvSpPr/>
          <p:nvPr/>
        </p:nvSpPr>
        <p:spPr>
          <a:xfrm>
            <a:off x="78501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solidFill>
            <a:srgbClr val="FF00FF"/>
          </a:solidFill>
        </p:spPr>
        <p:txBody>
          <a:bodyPr wrap="square" lIns="0" tIns="0" rIns="0" bIns="0" rtlCol="0"/>
          <a:lstStyle/>
          <a:p>
            <a:endParaRPr/>
          </a:p>
        </p:txBody>
      </p:sp>
      <p:sp>
        <p:nvSpPr>
          <p:cNvPr id="23" name="object 23"/>
          <p:cNvSpPr/>
          <p:nvPr/>
        </p:nvSpPr>
        <p:spPr>
          <a:xfrm>
            <a:off x="7850123" y="1854707"/>
            <a:ext cx="228600" cy="228600"/>
          </a:xfrm>
          <a:custGeom>
            <a:avLst/>
            <a:gdLst/>
            <a:ahLst/>
            <a:cxnLst/>
            <a:rect l="l" t="t" r="r" b="b"/>
            <a:pathLst>
              <a:path w="228600" h="228600">
                <a:moveTo>
                  <a:pt x="0" y="228600"/>
                </a:moveTo>
                <a:lnTo>
                  <a:pt x="228600" y="228600"/>
                </a:lnTo>
                <a:lnTo>
                  <a:pt x="228600" y="0"/>
                </a:lnTo>
                <a:lnTo>
                  <a:pt x="0" y="0"/>
                </a:lnTo>
                <a:lnTo>
                  <a:pt x="0" y="228600"/>
                </a:lnTo>
                <a:close/>
              </a:path>
            </a:pathLst>
          </a:custGeom>
          <a:ln w="9144">
            <a:solidFill>
              <a:srgbClr val="000000"/>
            </a:solidFill>
          </a:ln>
        </p:spPr>
        <p:txBody>
          <a:bodyPr wrap="square" lIns="0" tIns="0" rIns="0" bIns="0" rtlCol="0"/>
          <a:lstStyle/>
          <a:p>
            <a:endParaRPr/>
          </a:p>
        </p:txBody>
      </p:sp>
      <p:sp>
        <p:nvSpPr>
          <p:cNvPr id="24" name="object 24"/>
          <p:cNvSpPr txBox="1"/>
          <p:nvPr/>
        </p:nvSpPr>
        <p:spPr>
          <a:xfrm>
            <a:off x="5453634" y="1284478"/>
            <a:ext cx="9747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a:t>
            </a:r>
            <a:r>
              <a:rPr sz="1800" spc="-15" dirty="0">
                <a:latin typeface="Arial"/>
                <a:cs typeface="Arial"/>
              </a:rPr>
              <a:t>x</a:t>
            </a:r>
            <a:r>
              <a:rPr sz="1800" spc="-5" dirty="0">
                <a:latin typeface="Arial"/>
                <a:cs typeface="Arial"/>
              </a:rPr>
              <a:t>am</a:t>
            </a:r>
            <a:r>
              <a:rPr sz="1800" spc="-15" dirty="0">
                <a:latin typeface="Arial"/>
                <a:cs typeface="Arial"/>
              </a:rPr>
              <a:t>p</a:t>
            </a:r>
            <a:r>
              <a:rPr sz="1800" spc="-5" dirty="0">
                <a:latin typeface="Arial"/>
                <a:cs typeface="Arial"/>
              </a:rPr>
              <a:t>l</a:t>
            </a:r>
            <a:r>
              <a:rPr sz="1800" spc="-15" dirty="0">
                <a:latin typeface="Arial"/>
                <a:cs typeface="Arial"/>
              </a:rPr>
              <a:t>e</a:t>
            </a:r>
            <a:r>
              <a:rPr sz="1800" dirty="0">
                <a:latin typeface="Arial"/>
                <a:cs typeface="Arial"/>
              </a:rPr>
              <a:t>:</a:t>
            </a:r>
            <a:endParaRPr sz="1800">
              <a:latin typeface="Arial"/>
              <a:cs typeface="Aria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8073" y="517906"/>
            <a:ext cx="3757295" cy="513715"/>
          </a:xfrm>
          <a:prstGeom prst="rect">
            <a:avLst/>
          </a:prstGeom>
        </p:spPr>
        <p:txBody>
          <a:bodyPr vert="horz" wrap="square" lIns="0" tIns="13335" rIns="0" bIns="0" rtlCol="0">
            <a:spAutoFit/>
          </a:bodyPr>
          <a:lstStyle/>
          <a:p>
            <a:pPr marL="12700">
              <a:lnSpc>
                <a:spcPct val="100000"/>
              </a:lnSpc>
              <a:spcBef>
                <a:spcPts val="105"/>
              </a:spcBef>
            </a:pPr>
            <a:r>
              <a:rPr sz="3200" spc="-120" dirty="0"/>
              <a:t>Statistical</a:t>
            </a:r>
            <a:r>
              <a:rPr sz="3200" spc="-200" dirty="0"/>
              <a:t> </a:t>
            </a:r>
            <a:r>
              <a:rPr sz="3200" spc="-60" dirty="0"/>
              <a:t>Multiplexing</a:t>
            </a:r>
            <a:endParaRPr sz="3200"/>
          </a:p>
        </p:txBody>
      </p:sp>
      <p:sp>
        <p:nvSpPr>
          <p:cNvPr id="3" name="object 3"/>
          <p:cNvSpPr/>
          <p:nvPr/>
        </p:nvSpPr>
        <p:spPr>
          <a:xfrm>
            <a:off x="3130930" y="5451347"/>
            <a:ext cx="393192" cy="40538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86892" y="5091176"/>
            <a:ext cx="8249920" cy="760095"/>
          </a:xfrm>
          <a:prstGeom prst="rect">
            <a:avLst/>
          </a:prstGeom>
        </p:spPr>
        <p:txBody>
          <a:bodyPr vert="horz" wrap="square" lIns="0" tIns="9525" rIns="0" bIns="0" rtlCol="0">
            <a:spAutoFit/>
          </a:bodyPr>
          <a:lstStyle/>
          <a:p>
            <a:pPr marL="355600" marR="5080" indent="-342900">
              <a:lnSpc>
                <a:spcPct val="100800"/>
              </a:lnSpc>
              <a:spcBef>
                <a:spcPts val="75"/>
              </a:spcBef>
              <a:tabLst>
                <a:tab pos="3009265" algn="l"/>
              </a:tabLst>
            </a:pPr>
            <a:r>
              <a:rPr sz="2400" spc="-170" dirty="0">
                <a:latin typeface="Arial"/>
                <a:cs typeface="Arial"/>
              </a:rPr>
              <a:t>Sequence </a:t>
            </a:r>
            <a:r>
              <a:rPr sz="2400" spc="-5" dirty="0">
                <a:latin typeface="Arial"/>
                <a:cs typeface="Arial"/>
              </a:rPr>
              <a:t>of </a:t>
            </a:r>
            <a:r>
              <a:rPr sz="2400" spc="-215" dirty="0">
                <a:latin typeface="Arial"/>
                <a:cs typeface="Arial"/>
              </a:rPr>
              <a:t>A </a:t>
            </a:r>
            <a:r>
              <a:rPr sz="2400" spc="35" dirty="0">
                <a:latin typeface="Arial"/>
                <a:cs typeface="Arial"/>
              </a:rPr>
              <a:t>&amp; </a:t>
            </a:r>
            <a:r>
              <a:rPr sz="2400" spc="-300" dirty="0">
                <a:latin typeface="Arial"/>
                <a:cs typeface="Arial"/>
              </a:rPr>
              <a:t>B </a:t>
            </a:r>
            <a:r>
              <a:rPr sz="2400" spc="-130" dirty="0">
                <a:latin typeface="Arial"/>
                <a:cs typeface="Arial"/>
              </a:rPr>
              <a:t>packets </a:t>
            </a:r>
            <a:r>
              <a:rPr sz="2400" spc="-140" dirty="0">
                <a:latin typeface="Arial"/>
                <a:cs typeface="Arial"/>
              </a:rPr>
              <a:t>does </a:t>
            </a:r>
            <a:r>
              <a:rPr sz="2400" spc="-10" dirty="0">
                <a:latin typeface="Arial"/>
                <a:cs typeface="Arial"/>
              </a:rPr>
              <a:t>not </a:t>
            </a:r>
            <a:r>
              <a:rPr sz="2400" spc="-150" dirty="0">
                <a:latin typeface="Arial"/>
                <a:cs typeface="Arial"/>
              </a:rPr>
              <a:t>have </a:t>
            </a:r>
            <a:r>
              <a:rPr sz="2400" spc="-75" dirty="0">
                <a:latin typeface="Arial"/>
                <a:cs typeface="Arial"/>
              </a:rPr>
              <a:t>fixed </a:t>
            </a:r>
            <a:r>
              <a:rPr sz="2400" spc="-45" dirty="0">
                <a:latin typeface="Arial"/>
                <a:cs typeface="Arial"/>
              </a:rPr>
              <a:t>pattern,</a:t>
            </a:r>
            <a:r>
              <a:rPr sz="2400" spc="-280" dirty="0">
                <a:latin typeface="Arial"/>
                <a:cs typeface="Arial"/>
              </a:rPr>
              <a:t> </a:t>
            </a:r>
            <a:r>
              <a:rPr sz="2400" spc="-55" dirty="0">
                <a:latin typeface="Arial"/>
                <a:cs typeface="Arial"/>
              </a:rPr>
              <a:t>bandwidth  </a:t>
            </a:r>
            <a:r>
              <a:rPr sz="2400" spc="-125" dirty="0">
                <a:latin typeface="Arial"/>
                <a:cs typeface="Arial"/>
              </a:rPr>
              <a:t>shared </a:t>
            </a:r>
            <a:r>
              <a:rPr sz="2400" spc="-75" dirty="0">
                <a:latin typeface="Arial"/>
                <a:cs typeface="Arial"/>
              </a:rPr>
              <a:t>on</a:t>
            </a:r>
            <a:r>
              <a:rPr sz="2400" spc="-130" dirty="0">
                <a:latin typeface="Arial"/>
                <a:cs typeface="Arial"/>
              </a:rPr>
              <a:t> </a:t>
            </a:r>
            <a:r>
              <a:rPr sz="2400" spc="-105" dirty="0">
                <a:latin typeface="Arial"/>
                <a:cs typeface="Arial"/>
              </a:rPr>
              <a:t>demand	</a:t>
            </a:r>
            <a:r>
              <a:rPr sz="2400" b="1" i="1" spc="-200" dirty="0">
                <a:solidFill>
                  <a:srgbClr val="FF0000"/>
                </a:solidFill>
                <a:latin typeface="Trebuchet MS"/>
                <a:cs typeface="Trebuchet MS"/>
              </a:rPr>
              <a:t>statistical</a:t>
            </a:r>
            <a:r>
              <a:rPr sz="2400" b="1" i="1" spc="-175" dirty="0">
                <a:solidFill>
                  <a:srgbClr val="FF0000"/>
                </a:solidFill>
                <a:latin typeface="Trebuchet MS"/>
                <a:cs typeface="Trebuchet MS"/>
              </a:rPr>
              <a:t> </a:t>
            </a:r>
            <a:r>
              <a:rPr sz="2400" b="1" i="1" spc="-150" dirty="0">
                <a:solidFill>
                  <a:srgbClr val="FF0000"/>
                </a:solidFill>
                <a:latin typeface="Trebuchet MS"/>
                <a:cs typeface="Trebuchet MS"/>
              </a:rPr>
              <a:t>multiplexing</a:t>
            </a:r>
            <a:r>
              <a:rPr sz="2400" spc="-150" dirty="0">
                <a:latin typeface="Arial"/>
                <a:cs typeface="Arial"/>
              </a:rPr>
              <a:t>.</a:t>
            </a:r>
            <a:endParaRPr sz="2400">
              <a:latin typeface="Arial"/>
              <a:cs typeface="Arial"/>
            </a:endParaRPr>
          </a:p>
        </p:txBody>
      </p:sp>
      <p:sp>
        <p:nvSpPr>
          <p:cNvPr id="5" name="object 5"/>
          <p:cNvSpPr/>
          <p:nvPr/>
        </p:nvSpPr>
        <p:spPr>
          <a:xfrm>
            <a:off x="1203474" y="2476381"/>
            <a:ext cx="888566" cy="52775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321051" y="2333244"/>
            <a:ext cx="1198245" cy="370840"/>
          </a:xfrm>
          <a:custGeom>
            <a:avLst/>
            <a:gdLst/>
            <a:ahLst/>
            <a:cxnLst/>
            <a:rect l="l" t="t" r="r" b="b"/>
            <a:pathLst>
              <a:path w="1198245" h="370839">
                <a:moveTo>
                  <a:pt x="598932" y="0"/>
                </a:moveTo>
                <a:lnTo>
                  <a:pt x="529073" y="1246"/>
                </a:lnTo>
                <a:lnTo>
                  <a:pt x="461585" y="4891"/>
                </a:lnTo>
                <a:lnTo>
                  <a:pt x="396915" y="10798"/>
                </a:lnTo>
                <a:lnTo>
                  <a:pt x="335513" y="18825"/>
                </a:lnTo>
                <a:lnTo>
                  <a:pt x="277827" y="28835"/>
                </a:lnTo>
                <a:lnTo>
                  <a:pt x="224307" y="40688"/>
                </a:lnTo>
                <a:lnTo>
                  <a:pt x="175402" y="54244"/>
                </a:lnTo>
                <a:lnTo>
                  <a:pt x="131561" y="69366"/>
                </a:lnTo>
                <a:lnTo>
                  <a:pt x="93233" y="85913"/>
                </a:lnTo>
                <a:lnTo>
                  <a:pt x="34911" y="122728"/>
                </a:lnTo>
                <a:lnTo>
                  <a:pt x="4028" y="163577"/>
                </a:lnTo>
                <a:lnTo>
                  <a:pt x="0" y="185165"/>
                </a:lnTo>
                <a:lnTo>
                  <a:pt x="4028" y="206754"/>
                </a:lnTo>
                <a:lnTo>
                  <a:pt x="34911" y="247603"/>
                </a:lnTo>
                <a:lnTo>
                  <a:pt x="93233" y="284418"/>
                </a:lnTo>
                <a:lnTo>
                  <a:pt x="131561" y="300965"/>
                </a:lnTo>
                <a:lnTo>
                  <a:pt x="175402" y="316087"/>
                </a:lnTo>
                <a:lnTo>
                  <a:pt x="224307" y="329643"/>
                </a:lnTo>
                <a:lnTo>
                  <a:pt x="277827" y="341496"/>
                </a:lnTo>
                <a:lnTo>
                  <a:pt x="335513" y="351506"/>
                </a:lnTo>
                <a:lnTo>
                  <a:pt x="396915" y="359533"/>
                </a:lnTo>
                <a:lnTo>
                  <a:pt x="461585" y="365440"/>
                </a:lnTo>
                <a:lnTo>
                  <a:pt x="529073" y="369085"/>
                </a:lnTo>
                <a:lnTo>
                  <a:pt x="598932" y="370331"/>
                </a:lnTo>
                <a:lnTo>
                  <a:pt x="668790" y="369085"/>
                </a:lnTo>
                <a:lnTo>
                  <a:pt x="736278" y="365440"/>
                </a:lnTo>
                <a:lnTo>
                  <a:pt x="800948" y="359533"/>
                </a:lnTo>
                <a:lnTo>
                  <a:pt x="862350" y="351506"/>
                </a:lnTo>
                <a:lnTo>
                  <a:pt x="920036" y="341496"/>
                </a:lnTo>
                <a:lnTo>
                  <a:pt x="973556" y="329643"/>
                </a:lnTo>
                <a:lnTo>
                  <a:pt x="1022461" y="316087"/>
                </a:lnTo>
                <a:lnTo>
                  <a:pt x="1066302" y="300965"/>
                </a:lnTo>
                <a:lnTo>
                  <a:pt x="1104630" y="284418"/>
                </a:lnTo>
                <a:lnTo>
                  <a:pt x="1162952" y="247603"/>
                </a:lnTo>
                <a:lnTo>
                  <a:pt x="1193835" y="206754"/>
                </a:lnTo>
                <a:lnTo>
                  <a:pt x="1197864" y="185165"/>
                </a:lnTo>
                <a:lnTo>
                  <a:pt x="1193835" y="163577"/>
                </a:lnTo>
                <a:lnTo>
                  <a:pt x="1162952" y="122728"/>
                </a:lnTo>
                <a:lnTo>
                  <a:pt x="1104630" y="85913"/>
                </a:lnTo>
                <a:lnTo>
                  <a:pt x="1066302" y="69366"/>
                </a:lnTo>
                <a:lnTo>
                  <a:pt x="1022461" y="54244"/>
                </a:lnTo>
                <a:lnTo>
                  <a:pt x="973556" y="40688"/>
                </a:lnTo>
                <a:lnTo>
                  <a:pt x="920036" y="28835"/>
                </a:lnTo>
                <a:lnTo>
                  <a:pt x="862350" y="18825"/>
                </a:lnTo>
                <a:lnTo>
                  <a:pt x="800948" y="10798"/>
                </a:lnTo>
                <a:lnTo>
                  <a:pt x="736278" y="4891"/>
                </a:lnTo>
                <a:lnTo>
                  <a:pt x="668790" y="1246"/>
                </a:lnTo>
                <a:lnTo>
                  <a:pt x="598932" y="0"/>
                </a:lnTo>
                <a:close/>
              </a:path>
            </a:pathLst>
          </a:custGeom>
          <a:solidFill>
            <a:srgbClr val="B1B1B1"/>
          </a:solidFill>
        </p:spPr>
        <p:txBody>
          <a:bodyPr wrap="square" lIns="0" tIns="0" rIns="0" bIns="0" rtlCol="0"/>
          <a:lstStyle/>
          <a:p>
            <a:endParaRPr/>
          </a:p>
        </p:txBody>
      </p:sp>
      <p:sp>
        <p:nvSpPr>
          <p:cNvPr id="7" name="object 7"/>
          <p:cNvSpPr/>
          <p:nvPr/>
        </p:nvSpPr>
        <p:spPr>
          <a:xfrm>
            <a:off x="2321051" y="2264664"/>
            <a:ext cx="1198245" cy="264160"/>
          </a:xfrm>
          <a:custGeom>
            <a:avLst/>
            <a:gdLst/>
            <a:ahLst/>
            <a:cxnLst/>
            <a:rect l="l" t="t" r="r" b="b"/>
            <a:pathLst>
              <a:path w="1198245" h="264160">
                <a:moveTo>
                  <a:pt x="0" y="263651"/>
                </a:moveTo>
                <a:lnTo>
                  <a:pt x="1197864" y="263651"/>
                </a:lnTo>
                <a:lnTo>
                  <a:pt x="1197864" y="0"/>
                </a:lnTo>
                <a:lnTo>
                  <a:pt x="0" y="0"/>
                </a:lnTo>
                <a:lnTo>
                  <a:pt x="0" y="263651"/>
                </a:lnTo>
                <a:close/>
              </a:path>
            </a:pathLst>
          </a:custGeom>
          <a:solidFill>
            <a:srgbClr val="B1B1B1"/>
          </a:solidFill>
        </p:spPr>
        <p:txBody>
          <a:bodyPr wrap="square" lIns="0" tIns="0" rIns="0" bIns="0" rtlCol="0"/>
          <a:lstStyle/>
          <a:p>
            <a:endParaRPr/>
          </a:p>
        </p:txBody>
      </p:sp>
      <p:sp>
        <p:nvSpPr>
          <p:cNvPr id="8" name="object 8"/>
          <p:cNvSpPr/>
          <p:nvPr/>
        </p:nvSpPr>
        <p:spPr>
          <a:xfrm>
            <a:off x="2330195" y="2036064"/>
            <a:ext cx="1199515" cy="431800"/>
          </a:xfrm>
          <a:custGeom>
            <a:avLst/>
            <a:gdLst/>
            <a:ahLst/>
            <a:cxnLst/>
            <a:rect l="l" t="t" r="r" b="b"/>
            <a:pathLst>
              <a:path w="1199514" h="431800">
                <a:moveTo>
                  <a:pt x="599694" y="0"/>
                </a:moveTo>
                <a:lnTo>
                  <a:pt x="529754" y="1450"/>
                </a:lnTo>
                <a:lnTo>
                  <a:pt x="462185" y="5693"/>
                </a:lnTo>
                <a:lnTo>
                  <a:pt x="397436" y="12568"/>
                </a:lnTo>
                <a:lnTo>
                  <a:pt x="335957" y="21913"/>
                </a:lnTo>
                <a:lnTo>
                  <a:pt x="278198" y="33566"/>
                </a:lnTo>
                <a:lnTo>
                  <a:pt x="224610" y="47366"/>
                </a:lnTo>
                <a:lnTo>
                  <a:pt x="175640" y="63150"/>
                </a:lnTo>
                <a:lnTo>
                  <a:pt x="131741" y="80758"/>
                </a:lnTo>
                <a:lnTo>
                  <a:pt x="93361" y="100028"/>
                </a:lnTo>
                <a:lnTo>
                  <a:pt x="60951" y="120798"/>
                </a:lnTo>
                <a:lnTo>
                  <a:pt x="15837" y="166191"/>
                </a:lnTo>
                <a:lnTo>
                  <a:pt x="0" y="215646"/>
                </a:lnTo>
                <a:lnTo>
                  <a:pt x="4034" y="240800"/>
                </a:lnTo>
                <a:lnTo>
                  <a:pt x="34959" y="288385"/>
                </a:lnTo>
                <a:lnTo>
                  <a:pt x="93361" y="331263"/>
                </a:lnTo>
                <a:lnTo>
                  <a:pt x="131741" y="350533"/>
                </a:lnTo>
                <a:lnTo>
                  <a:pt x="175641" y="368141"/>
                </a:lnTo>
                <a:lnTo>
                  <a:pt x="224610" y="383925"/>
                </a:lnTo>
                <a:lnTo>
                  <a:pt x="278198" y="397725"/>
                </a:lnTo>
                <a:lnTo>
                  <a:pt x="335957" y="409378"/>
                </a:lnTo>
                <a:lnTo>
                  <a:pt x="397436" y="418723"/>
                </a:lnTo>
                <a:lnTo>
                  <a:pt x="462185" y="425598"/>
                </a:lnTo>
                <a:lnTo>
                  <a:pt x="529754" y="429841"/>
                </a:lnTo>
                <a:lnTo>
                  <a:pt x="599694" y="431291"/>
                </a:lnTo>
                <a:lnTo>
                  <a:pt x="669633" y="429841"/>
                </a:lnTo>
                <a:lnTo>
                  <a:pt x="737202" y="425598"/>
                </a:lnTo>
                <a:lnTo>
                  <a:pt x="801951" y="418723"/>
                </a:lnTo>
                <a:lnTo>
                  <a:pt x="863430" y="409378"/>
                </a:lnTo>
                <a:lnTo>
                  <a:pt x="921189" y="397725"/>
                </a:lnTo>
                <a:lnTo>
                  <a:pt x="974777" y="383925"/>
                </a:lnTo>
                <a:lnTo>
                  <a:pt x="1023746" y="368141"/>
                </a:lnTo>
                <a:lnTo>
                  <a:pt x="1067646" y="350533"/>
                </a:lnTo>
                <a:lnTo>
                  <a:pt x="1106026" y="331263"/>
                </a:lnTo>
                <a:lnTo>
                  <a:pt x="1138436" y="310493"/>
                </a:lnTo>
                <a:lnTo>
                  <a:pt x="1183550" y="265100"/>
                </a:lnTo>
                <a:lnTo>
                  <a:pt x="1199388" y="215646"/>
                </a:lnTo>
                <a:lnTo>
                  <a:pt x="1195353" y="190491"/>
                </a:lnTo>
                <a:lnTo>
                  <a:pt x="1164428" y="142906"/>
                </a:lnTo>
                <a:lnTo>
                  <a:pt x="1106026" y="100028"/>
                </a:lnTo>
                <a:lnTo>
                  <a:pt x="1067646" y="80758"/>
                </a:lnTo>
                <a:lnTo>
                  <a:pt x="1023747" y="63150"/>
                </a:lnTo>
                <a:lnTo>
                  <a:pt x="974777" y="47366"/>
                </a:lnTo>
                <a:lnTo>
                  <a:pt x="921189" y="33566"/>
                </a:lnTo>
                <a:lnTo>
                  <a:pt x="863430" y="21913"/>
                </a:lnTo>
                <a:lnTo>
                  <a:pt x="801951" y="12568"/>
                </a:lnTo>
                <a:lnTo>
                  <a:pt x="737202" y="5693"/>
                </a:lnTo>
                <a:lnTo>
                  <a:pt x="669633" y="1450"/>
                </a:lnTo>
                <a:lnTo>
                  <a:pt x="599694" y="0"/>
                </a:lnTo>
                <a:close/>
              </a:path>
            </a:pathLst>
          </a:custGeom>
          <a:solidFill>
            <a:srgbClr val="B1B1B1"/>
          </a:solidFill>
        </p:spPr>
        <p:txBody>
          <a:bodyPr wrap="square" lIns="0" tIns="0" rIns="0" bIns="0" rtlCol="0"/>
          <a:lstStyle/>
          <a:p>
            <a:endParaRPr/>
          </a:p>
        </p:txBody>
      </p:sp>
      <p:sp>
        <p:nvSpPr>
          <p:cNvPr id="9" name="object 9"/>
          <p:cNvSpPr/>
          <p:nvPr/>
        </p:nvSpPr>
        <p:spPr>
          <a:xfrm>
            <a:off x="2676905" y="2068829"/>
            <a:ext cx="178435" cy="3175"/>
          </a:xfrm>
          <a:custGeom>
            <a:avLst/>
            <a:gdLst/>
            <a:ahLst/>
            <a:cxnLst/>
            <a:rect l="l" t="t" r="r" b="b"/>
            <a:pathLst>
              <a:path w="178435" h="3175">
                <a:moveTo>
                  <a:pt x="0" y="3048"/>
                </a:moveTo>
                <a:lnTo>
                  <a:pt x="178307" y="0"/>
                </a:lnTo>
              </a:path>
            </a:pathLst>
          </a:custGeom>
          <a:ln w="28956">
            <a:solidFill>
              <a:srgbClr val="000000"/>
            </a:solidFill>
          </a:ln>
        </p:spPr>
        <p:txBody>
          <a:bodyPr wrap="square" lIns="0" tIns="0" rIns="0" bIns="0" rtlCol="0"/>
          <a:lstStyle/>
          <a:p>
            <a:endParaRPr/>
          </a:p>
        </p:txBody>
      </p:sp>
      <p:sp>
        <p:nvSpPr>
          <p:cNvPr id="10" name="object 10"/>
          <p:cNvSpPr/>
          <p:nvPr/>
        </p:nvSpPr>
        <p:spPr>
          <a:xfrm>
            <a:off x="3019805" y="2186177"/>
            <a:ext cx="155575" cy="0"/>
          </a:xfrm>
          <a:custGeom>
            <a:avLst/>
            <a:gdLst/>
            <a:ahLst/>
            <a:cxnLst/>
            <a:rect l="l" t="t" r="r" b="b"/>
            <a:pathLst>
              <a:path w="155575">
                <a:moveTo>
                  <a:pt x="0" y="0"/>
                </a:moveTo>
                <a:lnTo>
                  <a:pt x="155448" y="0"/>
                </a:lnTo>
              </a:path>
            </a:pathLst>
          </a:custGeom>
          <a:ln w="28956">
            <a:solidFill>
              <a:srgbClr val="000000"/>
            </a:solidFill>
          </a:ln>
        </p:spPr>
        <p:txBody>
          <a:bodyPr wrap="square" lIns="0" tIns="0" rIns="0" bIns="0" rtlCol="0"/>
          <a:lstStyle/>
          <a:p>
            <a:endParaRPr/>
          </a:p>
        </p:txBody>
      </p:sp>
      <p:sp>
        <p:nvSpPr>
          <p:cNvPr id="11" name="object 11"/>
          <p:cNvSpPr/>
          <p:nvPr/>
        </p:nvSpPr>
        <p:spPr>
          <a:xfrm>
            <a:off x="2841498" y="2071877"/>
            <a:ext cx="184785" cy="114300"/>
          </a:xfrm>
          <a:custGeom>
            <a:avLst/>
            <a:gdLst/>
            <a:ahLst/>
            <a:cxnLst/>
            <a:rect l="l" t="t" r="r" b="b"/>
            <a:pathLst>
              <a:path w="184785" h="114300">
                <a:moveTo>
                  <a:pt x="0" y="0"/>
                </a:moveTo>
                <a:lnTo>
                  <a:pt x="184403" y="114300"/>
                </a:lnTo>
              </a:path>
            </a:pathLst>
          </a:custGeom>
          <a:ln w="28956">
            <a:solidFill>
              <a:srgbClr val="000000"/>
            </a:solidFill>
          </a:ln>
        </p:spPr>
        <p:txBody>
          <a:bodyPr wrap="square" lIns="0" tIns="0" rIns="0" bIns="0" rtlCol="0"/>
          <a:lstStyle/>
          <a:p>
            <a:endParaRPr/>
          </a:p>
        </p:txBody>
      </p:sp>
      <p:sp>
        <p:nvSpPr>
          <p:cNvPr id="12" name="object 12"/>
          <p:cNvSpPr/>
          <p:nvPr/>
        </p:nvSpPr>
        <p:spPr>
          <a:xfrm>
            <a:off x="2676905" y="2183129"/>
            <a:ext cx="178435" cy="1905"/>
          </a:xfrm>
          <a:custGeom>
            <a:avLst/>
            <a:gdLst/>
            <a:ahLst/>
            <a:cxnLst/>
            <a:rect l="l" t="t" r="r" b="b"/>
            <a:pathLst>
              <a:path w="178435" h="1905">
                <a:moveTo>
                  <a:pt x="-14477" y="762"/>
                </a:moveTo>
                <a:lnTo>
                  <a:pt x="192785" y="762"/>
                </a:lnTo>
              </a:path>
            </a:pathLst>
          </a:custGeom>
          <a:ln w="30479">
            <a:solidFill>
              <a:srgbClr val="000000"/>
            </a:solidFill>
          </a:ln>
        </p:spPr>
        <p:txBody>
          <a:bodyPr wrap="square" lIns="0" tIns="0" rIns="0" bIns="0" rtlCol="0"/>
          <a:lstStyle/>
          <a:p>
            <a:endParaRPr/>
          </a:p>
        </p:txBody>
      </p:sp>
      <p:sp>
        <p:nvSpPr>
          <p:cNvPr id="13" name="object 13"/>
          <p:cNvSpPr/>
          <p:nvPr/>
        </p:nvSpPr>
        <p:spPr>
          <a:xfrm>
            <a:off x="3019805" y="2067305"/>
            <a:ext cx="155575" cy="0"/>
          </a:xfrm>
          <a:custGeom>
            <a:avLst/>
            <a:gdLst/>
            <a:ahLst/>
            <a:cxnLst/>
            <a:rect l="l" t="t" r="r" b="b"/>
            <a:pathLst>
              <a:path w="155575">
                <a:moveTo>
                  <a:pt x="0" y="0"/>
                </a:moveTo>
                <a:lnTo>
                  <a:pt x="155448" y="0"/>
                </a:lnTo>
              </a:path>
            </a:pathLst>
          </a:custGeom>
          <a:ln w="28956">
            <a:solidFill>
              <a:srgbClr val="000000"/>
            </a:solidFill>
          </a:ln>
        </p:spPr>
        <p:txBody>
          <a:bodyPr wrap="square" lIns="0" tIns="0" rIns="0" bIns="0" rtlCol="0"/>
          <a:lstStyle/>
          <a:p>
            <a:endParaRPr/>
          </a:p>
        </p:txBody>
      </p:sp>
      <p:sp>
        <p:nvSpPr>
          <p:cNvPr id="14" name="object 14"/>
          <p:cNvSpPr/>
          <p:nvPr/>
        </p:nvSpPr>
        <p:spPr>
          <a:xfrm>
            <a:off x="2841498" y="2067305"/>
            <a:ext cx="184785" cy="116205"/>
          </a:xfrm>
          <a:custGeom>
            <a:avLst/>
            <a:gdLst/>
            <a:ahLst/>
            <a:cxnLst/>
            <a:rect l="l" t="t" r="r" b="b"/>
            <a:pathLst>
              <a:path w="184785" h="116205">
                <a:moveTo>
                  <a:pt x="0" y="115824"/>
                </a:moveTo>
                <a:lnTo>
                  <a:pt x="184403" y="0"/>
                </a:lnTo>
              </a:path>
            </a:pathLst>
          </a:custGeom>
          <a:ln w="28956">
            <a:solidFill>
              <a:srgbClr val="000000"/>
            </a:solidFill>
          </a:ln>
        </p:spPr>
        <p:txBody>
          <a:bodyPr wrap="square" lIns="0" tIns="0" rIns="0" bIns="0" rtlCol="0"/>
          <a:lstStyle/>
          <a:p>
            <a:endParaRPr/>
          </a:p>
        </p:txBody>
      </p:sp>
      <p:sp>
        <p:nvSpPr>
          <p:cNvPr id="15" name="object 15"/>
          <p:cNvSpPr/>
          <p:nvPr/>
        </p:nvSpPr>
        <p:spPr>
          <a:xfrm>
            <a:off x="5416296" y="2353055"/>
            <a:ext cx="1199515" cy="368935"/>
          </a:xfrm>
          <a:custGeom>
            <a:avLst/>
            <a:gdLst/>
            <a:ahLst/>
            <a:cxnLst/>
            <a:rect l="l" t="t" r="r" b="b"/>
            <a:pathLst>
              <a:path w="1199515" h="368935">
                <a:moveTo>
                  <a:pt x="599693" y="0"/>
                </a:moveTo>
                <a:lnTo>
                  <a:pt x="529754" y="1240"/>
                </a:lnTo>
                <a:lnTo>
                  <a:pt x="462185" y="4869"/>
                </a:lnTo>
                <a:lnTo>
                  <a:pt x="397436" y="10749"/>
                </a:lnTo>
                <a:lnTo>
                  <a:pt x="335957" y="18741"/>
                </a:lnTo>
                <a:lnTo>
                  <a:pt x="278198" y="28706"/>
                </a:lnTo>
                <a:lnTo>
                  <a:pt x="224610" y="40508"/>
                </a:lnTo>
                <a:lnTo>
                  <a:pt x="175640" y="54006"/>
                </a:lnTo>
                <a:lnTo>
                  <a:pt x="131741" y="69064"/>
                </a:lnTo>
                <a:lnTo>
                  <a:pt x="93361" y="85542"/>
                </a:lnTo>
                <a:lnTo>
                  <a:pt x="34959" y="122207"/>
                </a:lnTo>
                <a:lnTo>
                  <a:pt x="4034" y="162896"/>
                </a:lnTo>
                <a:lnTo>
                  <a:pt x="0" y="184404"/>
                </a:lnTo>
                <a:lnTo>
                  <a:pt x="4034" y="205911"/>
                </a:lnTo>
                <a:lnTo>
                  <a:pt x="34959" y="246600"/>
                </a:lnTo>
                <a:lnTo>
                  <a:pt x="93361" y="283265"/>
                </a:lnTo>
                <a:lnTo>
                  <a:pt x="131741" y="299743"/>
                </a:lnTo>
                <a:lnTo>
                  <a:pt x="175641" y="314801"/>
                </a:lnTo>
                <a:lnTo>
                  <a:pt x="224610" y="328299"/>
                </a:lnTo>
                <a:lnTo>
                  <a:pt x="278198" y="340101"/>
                </a:lnTo>
                <a:lnTo>
                  <a:pt x="335957" y="350066"/>
                </a:lnTo>
                <a:lnTo>
                  <a:pt x="397436" y="358058"/>
                </a:lnTo>
                <a:lnTo>
                  <a:pt x="462185" y="363938"/>
                </a:lnTo>
                <a:lnTo>
                  <a:pt x="529754" y="367567"/>
                </a:lnTo>
                <a:lnTo>
                  <a:pt x="599693" y="368808"/>
                </a:lnTo>
                <a:lnTo>
                  <a:pt x="669633" y="367567"/>
                </a:lnTo>
                <a:lnTo>
                  <a:pt x="737202" y="363938"/>
                </a:lnTo>
                <a:lnTo>
                  <a:pt x="801951" y="358058"/>
                </a:lnTo>
                <a:lnTo>
                  <a:pt x="863430" y="350066"/>
                </a:lnTo>
                <a:lnTo>
                  <a:pt x="921189" y="340101"/>
                </a:lnTo>
                <a:lnTo>
                  <a:pt x="974777" y="328299"/>
                </a:lnTo>
                <a:lnTo>
                  <a:pt x="1023746" y="314801"/>
                </a:lnTo>
                <a:lnTo>
                  <a:pt x="1067646" y="299743"/>
                </a:lnTo>
                <a:lnTo>
                  <a:pt x="1106026" y="283265"/>
                </a:lnTo>
                <a:lnTo>
                  <a:pt x="1164428" y="246600"/>
                </a:lnTo>
                <a:lnTo>
                  <a:pt x="1195353" y="205911"/>
                </a:lnTo>
                <a:lnTo>
                  <a:pt x="1199387" y="184404"/>
                </a:lnTo>
                <a:lnTo>
                  <a:pt x="1195353" y="162896"/>
                </a:lnTo>
                <a:lnTo>
                  <a:pt x="1164428" y="122207"/>
                </a:lnTo>
                <a:lnTo>
                  <a:pt x="1106026" y="85542"/>
                </a:lnTo>
                <a:lnTo>
                  <a:pt x="1067646" y="69064"/>
                </a:lnTo>
                <a:lnTo>
                  <a:pt x="1023747" y="54006"/>
                </a:lnTo>
                <a:lnTo>
                  <a:pt x="974777" y="40508"/>
                </a:lnTo>
                <a:lnTo>
                  <a:pt x="921189" y="28706"/>
                </a:lnTo>
                <a:lnTo>
                  <a:pt x="863430" y="18741"/>
                </a:lnTo>
                <a:lnTo>
                  <a:pt x="801951" y="10749"/>
                </a:lnTo>
                <a:lnTo>
                  <a:pt x="737202" y="4869"/>
                </a:lnTo>
                <a:lnTo>
                  <a:pt x="669633" y="1240"/>
                </a:lnTo>
                <a:lnTo>
                  <a:pt x="599693" y="0"/>
                </a:lnTo>
                <a:close/>
              </a:path>
            </a:pathLst>
          </a:custGeom>
          <a:solidFill>
            <a:srgbClr val="B1B1B1"/>
          </a:solidFill>
        </p:spPr>
        <p:txBody>
          <a:bodyPr wrap="square" lIns="0" tIns="0" rIns="0" bIns="0" rtlCol="0"/>
          <a:lstStyle/>
          <a:p>
            <a:endParaRPr/>
          </a:p>
        </p:txBody>
      </p:sp>
      <p:sp>
        <p:nvSpPr>
          <p:cNvPr id="16" name="object 16"/>
          <p:cNvSpPr/>
          <p:nvPr/>
        </p:nvSpPr>
        <p:spPr>
          <a:xfrm>
            <a:off x="5425440" y="2331720"/>
            <a:ext cx="0" cy="228600"/>
          </a:xfrm>
          <a:custGeom>
            <a:avLst/>
            <a:gdLst/>
            <a:ahLst/>
            <a:cxnLst/>
            <a:rect l="l" t="t" r="r" b="b"/>
            <a:pathLst>
              <a:path h="228600">
                <a:moveTo>
                  <a:pt x="0" y="0"/>
                </a:moveTo>
                <a:lnTo>
                  <a:pt x="0" y="228600"/>
                </a:lnTo>
              </a:path>
            </a:pathLst>
          </a:custGeom>
          <a:ln w="12192">
            <a:solidFill>
              <a:srgbClr val="000000"/>
            </a:solidFill>
          </a:ln>
        </p:spPr>
        <p:txBody>
          <a:bodyPr wrap="square" lIns="0" tIns="0" rIns="0" bIns="0" rtlCol="0"/>
          <a:lstStyle/>
          <a:p>
            <a:endParaRPr/>
          </a:p>
        </p:txBody>
      </p:sp>
      <p:sp>
        <p:nvSpPr>
          <p:cNvPr id="17" name="object 17"/>
          <p:cNvSpPr/>
          <p:nvPr/>
        </p:nvSpPr>
        <p:spPr>
          <a:xfrm>
            <a:off x="5425440" y="2293620"/>
            <a:ext cx="1199515" cy="264160"/>
          </a:xfrm>
          <a:custGeom>
            <a:avLst/>
            <a:gdLst/>
            <a:ahLst/>
            <a:cxnLst/>
            <a:rect l="l" t="t" r="r" b="b"/>
            <a:pathLst>
              <a:path w="1199515" h="264160">
                <a:moveTo>
                  <a:pt x="0" y="263651"/>
                </a:moveTo>
                <a:lnTo>
                  <a:pt x="1199388" y="263651"/>
                </a:lnTo>
                <a:lnTo>
                  <a:pt x="1199388" y="0"/>
                </a:lnTo>
                <a:lnTo>
                  <a:pt x="0" y="0"/>
                </a:lnTo>
                <a:lnTo>
                  <a:pt x="0" y="263651"/>
                </a:lnTo>
                <a:close/>
              </a:path>
            </a:pathLst>
          </a:custGeom>
          <a:solidFill>
            <a:srgbClr val="B1B1B1"/>
          </a:solidFill>
        </p:spPr>
        <p:txBody>
          <a:bodyPr wrap="square" lIns="0" tIns="0" rIns="0" bIns="0" rtlCol="0"/>
          <a:lstStyle/>
          <a:p>
            <a:endParaRPr/>
          </a:p>
        </p:txBody>
      </p:sp>
      <p:sp>
        <p:nvSpPr>
          <p:cNvPr id="18" name="object 18"/>
          <p:cNvSpPr/>
          <p:nvPr/>
        </p:nvSpPr>
        <p:spPr>
          <a:xfrm>
            <a:off x="5436108" y="2065020"/>
            <a:ext cx="1198245" cy="431800"/>
          </a:xfrm>
          <a:custGeom>
            <a:avLst/>
            <a:gdLst/>
            <a:ahLst/>
            <a:cxnLst/>
            <a:rect l="l" t="t" r="r" b="b"/>
            <a:pathLst>
              <a:path w="1198245" h="431800">
                <a:moveTo>
                  <a:pt x="598931"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1"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1" y="0"/>
                </a:lnTo>
                <a:close/>
              </a:path>
            </a:pathLst>
          </a:custGeom>
          <a:solidFill>
            <a:srgbClr val="B1B1B1"/>
          </a:solidFill>
        </p:spPr>
        <p:txBody>
          <a:bodyPr wrap="square" lIns="0" tIns="0" rIns="0" bIns="0" rtlCol="0"/>
          <a:lstStyle/>
          <a:p>
            <a:endParaRPr/>
          </a:p>
        </p:txBody>
      </p:sp>
      <p:sp>
        <p:nvSpPr>
          <p:cNvPr id="19" name="object 19"/>
          <p:cNvSpPr/>
          <p:nvPr/>
        </p:nvSpPr>
        <p:spPr>
          <a:xfrm>
            <a:off x="7003819" y="1552837"/>
            <a:ext cx="635162" cy="527754"/>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964206" y="1571125"/>
            <a:ext cx="1132055" cy="527754"/>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515105" y="2391917"/>
            <a:ext cx="1934210" cy="9525"/>
          </a:xfrm>
          <a:custGeom>
            <a:avLst/>
            <a:gdLst/>
            <a:ahLst/>
            <a:cxnLst/>
            <a:rect l="l" t="t" r="r" b="b"/>
            <a:pathLst>
              <a:path w="1934210" h="9525">
                <a:moveTo>
                  <a:pt x="0" y="0"/>
                </a:moveTo>
                <a:lnTo>
                  <a:pt x="1933956" y="9144"/>
                </a:lnTo>
              </a:path>
            </a:pathLst>
          </a:custGeom>
          <a:ln w="19812">
            <a:solidFill>
              <a:srgbClr val="000000"/>
            </a:solidFill>
          </a:ln>
        </p:spPr>
        <p:txBody>
          <a:bodyPr wrap="square" lIns="0" tIns="0" rIns="0" bIns="0" rtlCol="0"/>
          <a:lstStyle/>
          <a:p>
            <a:endParaRPr/>
          </a:p>
        </p:txBody>
      </p:sp>
      <p:sp>
        <p:nvSpPr>
          <p:cNvPr id="22" name="object 22"/>
          <p:cNvSpPr/>
          <p:nvPr/>
        </p:nvSpPr>
        <p:spPr>
          <a:xfrm>
            <a:off x="4041162" y="2200655"/>
            <a:ext cx="2358806" cy="2612468"/>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6592061" y="1953005"/>
            <a:ext cx="504825" cy="266700"/>
          </a:xfrm>
          <a:custGeom>
            <a:avLst/>
            <a:gdLst/>
            <a:ahLst/>
            <a:cxnLst/>
            <a:rect l="l" t="t" r="r" b="b"/>
            <a:pathLst>
              <a:path w="504825" h="266700">
                <a:moveTo>
                  <a:pt x="0" y="266700"/>
                </a:moveTo>
                <a:lnTo>
                  <a:pt x="504444" y="0"/>
                </a:lnTo>
              </a:path>
            </a:pathLst>
          </a:custGeom>
          <a:ln w="19812">
            <a:solidFill>
              <a:srgbClr val="000000"/>
            </a:solidFill>
          </a:ln>
        </p:spPr>
        <p:txBody>
          <a:bodyPr wrap="square" lIns="0" tIns="0" rIns="0" bIns="0" rtlCol="0"/>
          <a:lstStyle/>
          <a:p>
            <a:endParaRPr/>
          </a:p>
        </p:txBody>
      </p:sp>
      <p:sp>
        <p:nvSpPr>
          <p:cNvPr id="24" name="object 24"/>
          <p:cNvSpPr/>
          <p:nvPr/>
        </p:nvSpPr>
        <p:spPr>
          <a:xfrm>
            <a:off x="2096261" y="1963673"/>
            <a:ext cx="0" cy="1000125"/>
          </a:xfrm>
          <a:custGeom>
            <a:avLst/>
            <a:gdLst/>
            <a:ahLst/>
            <a:cxnLst/>
            <a:rect l="l" t="t" r="r" b="b"/>
            <a:pathLst>
              <a:path h="1000125">
                <a:moveTo>
                  <a:pt x="0" y="0"/>
                </a:moveTo>
                <a:lnTo>
                  <a:pt x="0" y="999743"/>
                </a:lnTo>
              </a:path>
            </a:pathLst>
          </a:custGeom>
          <a:ln w="19812">
            <a:solidFill>
              <a:srgbClr val="000000"/>
            </a:solidFill>
          </a:ln>
        </p:spPr>
        <p:txBody>
          <a:bodyPr wrap="square" lIns="0" tIns="0" rIns="0" bIns="0" rtlCol="0"/>
          <a:lstStyle/>
          <a:p>
            <a:endParaRPr/>
          </a:p>
        </p:txBody>
      </p:sp>
      <p:sp>
        <p:nvSpPr>
          <p:cNvPr id="25" name="object 25"/>
          <p:cNvSpPr/>
          <p:nvPr/>
        </p:nvSpPr>
        <p:spPr>
          <a:xfrm>
            <a:off x="2105405" y="2396489"/>
            <a:ext cx="201295" cy="0"/>
          </a:xfrm>
          <a:custGeom>
            <a:avLst/>
            <a:gdLst/>
            <a:ahLst/>
            <a:cxnLst/>
            <a:rect l="l" t="t" r="r" b="b"/>
            <a:pathLst>
              <a:path w="201294">
                <a:moveTo>
                  <a:pt x="0" y="0"/>
                </a:moveTo>
                <a:lnTo>
                  <a:pt x="201168" y="0"/>
                </a:lnTo>
              </a:path>
            </a:pathLst>
          </a:custGeom>
          <a:ln w="19812">
            <a:solidFill>
              <a:srgbClr val="000000"/>
            </a:solidFill>
          </a:ln>
        </p:spPr>
        <p:txBody>
          <a:bodyPr wrap="square" lIns="0" tIns="0" rIns="0" bIns="0" rtlCol="0"/>
          <a:lstStyle/>
          <a:p>
            <a:endParaRPr/>
          </a:p>
        </p:txBody>
      </p:sp>
      <p:sp>
        <p:nvSpPr>
          <p:cNvPr id="26" name="object 26"/>
          <p:cNvSpPr/>
          <p:nvPr/>
        </p:nvSpPr>
        <p:spPr>
          <a:xfrm>
            <a:off x="3547871"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27" name="object 27"/>
          <p:cNvSpPr/>
          <p:nvPr/>
        </p:nvSpPr>
        <p:spPr>
          <a:xfrm>
            <a:off x="3547871"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28" name="object 28"/>
          <p:cNvSpPr/>
          <p:nvPr/>
        </p:nvSpPr>
        <p:spPr>
          <a:xfrm>
            <a:off x="3709415"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C0504D"/>
          </a:solidFill>
        </p:spPr>
        <p:txBody>
          <a:bodyPr wrap="square" lIns="0" tIns="0" rIns="0" bIns="0" rtlCol="0"/>
          <a:lstStyle/>
          <a:p>
            <a:endParaRPr/>
          </a:p>
        </p:txBody>
      </p:sp>
      <p:sp>
        <p:nvSpPr>
          <p:cNvPr id="29" name="object 29"/>
          <p:cNvSpPr/>
          <p:nvPr/>
        </p:nvSpPr>
        <p:spPr>
          <a:xfrm>
            <a:off x="3709415"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0" name="object 30"/>
          <p:cNvSpPr/>
          <p:nvPr/>
        </p:nvSpPr>
        <p:spPr>
          <a:xfrm>
            <a:off x="3872484"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31" name="object 31"/>
          <p:cNvSpPr/>
          <p:nvPr/>
        </p:nvSpPr>
        <p:spPr>
          <a:xfrm>
            <a:off x="3872484"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2" name="object 32"/>
          <p:cNvSpPr/>
          <p:nvPr/>
        </p:nvSpPr>
        <p:spPr>
          <a:xfrm>
            <a:off x="4034028"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33" name="object 33"/>
          <p:cNvSpPr/>
          <p:nvPr/>
        </p:nvSpPr>
        <p:spPr>
          <a:xfrm>
            <a:off x="4034028"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4" name="object 34"/>
          <p:cNvSpPr/>
          <p:nvPr/>
        </p:nvSpPr>
        <p:spPr>
          <a:xfrm>
            <a:off x="4195571"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C0504D"/>
          </a:solidFill>
        </p:spPr>
        <p:txBody>
          <a:bodyPr wrap="square" lIns="0" tIns="0" rIns="0" bIns="0" rtlCol="0"/>
          <a:lstStyle/>
          <a:p>
            <a:endParaRPr/>
          </a:p>
        </p:txBody>
      </p:sp>
      <p:sp>
        <p:nvSpPr>
          <p:cNvPr id="35" name="object 35"/>
          <p:cNvSpPr/>
          <p:nvPr/>
        </p:nvSpPr>
        <p:spPr>
          <a:xfrm>
            <a:off x="4195571"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6" name="object 36"/>
          <p:cNvSpPr/>
          <p:nvPr/>
        </p:nvSpPr>
        <p:spPr>
          <a:xfrm>
            <a:off x="4567428"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C0504D"/>
          </a:solidFill>
        </p:spPr>
        <p:txBody>
          <a:bodyPr wrap="square" lIns="0" tIns="0" rIns="0" bIns="0" rtlCol="0"/>
          <a:lstStyle/>
          <a:p>
            <a:endParaRPr/>
          </a:p>
        </p:txBody>
      </p:sp>
      <p:sp>
        <p:nvSpPr>
          <p:cNvPr id="37" name="object 37"/>
          <p:cNvSpPr/>
          <p:nvPr/>
        </p:nvSpPr>
        <p:spPr>
          <a:xfrm>
            <a:off x="4567428" y="21854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38" name="object 38"/>
          <p:cNvSpPr/>
          <p:nvPr/>
        </p:nvSpPr>
        <p:spPr>
          <a:xfrm>
            <a:off x="5004815" y="2180844"/>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39" name="object 39"/>
          <p:cNvSpPr/>
          <p:nvPr/>
        </p:nvSpPr>
        <p:spPr>
          <a:xfrm>
            <a:off x="5004815" y="2180844"/>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40" name="object 40"/>
          <p:cNvSpPr/>
          <p:nvPr/>
        </p:nvSpPr>
        <p:spPr>
          <a:xfrm>
            <a:off x="2857500" y="2261616"/>
            <a:ext cx="147955" cy="201295"/>
          </a:xfrm>
          <a:custGeom>
            <a:avLst/>
            <a:gdLst/>
            <a:ahLst/>
            <a:cxnLst/>
            <a:rect l="l" t="t" r="r" b="b"/>
            <a:pathLst>
              <a:path w="147955"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41" name="object 41"/>
          <p:cNvSpPr/>
          <p:nvPr/>
        </p:nvSpPr>
        <p:spPr>
          <a:xfrm>
            <a:off x="2857500" y="2261616"/>
            <a:ext cx="147955" cy="201295"/>
          </a:xfrm>
          <a:custGeom>
            <a:avLst/>
            <a:gdLst/>
            <a:ahLst/>
            <a:cxnLst/>
            <a:rect l="l" t="t" r="r" b="b"/>
            <a:pathLst>
              <a:path w="147955"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42" name="object 42"/>
          <p:cNvSpPr/>
          <p:nvPr/>
        </p:nvSpPr>
        <p:spPr>
          <a:xfrm>
            <a:off x="3019044" y="2261616"/>
            <a:ext cx="147955" cy="201295"/>
          </a:xfrm>
          <a:custGeom>
            <a:avLst/>
            <a:gdLst/>
            <a:ahLst/>
            <a:cxnLst/>
            <a:rect l="l" t="t" r="r" b="b"/>
            <a:pathLst>
              <a:path w="147955" h="201294">
                <a:moveTo>
                  <a:pt x="0" y="201167"/>
                </a:moveTo>
                <a:lnTo>
                  <a:pt x="147828" y="201167"/>
                </a:lnTo>
                <a:lnTo>
                  <a:pt x="147828" y="0"/>
                </a:lnTo>
                <a:lnTo>
                  <a:pt x="0" y="0"/>
                </a:lnTo>
                <a:lnTo>
                  <a:pt x="0" y="201167"/>
                </a:lnTo>
                <a:close/>
              </a:path>
            </a:pathLst>
          </a:custGeom>
          <a:solidFill>
            <a:srgbClr val="C0504D"/>
          </a:solidFill>
        </p:spPr>
        <p:txBody>
          <a:bodyPr wrap="square" lIns="0" tIns="0" rIns="0" bIns="0" rtlCol="0"/>
          <a:lstStyle/>
          <a:p>
            <a:endParaRPr/>
          </a:p>
        </p:txBody>
      </p:sp>
      <p:sp>
        <p:nvSpPr>
          <p:cNvPr id="43" name="object 43"/>
          <p:cNvSpPr/>
          <p:nvPr/>
        </p:nvSpPr>
        <p:spPr>
          <a:xfrm>
            <a:off x="3019044" y="2261616"/>
            <a:ext cx="147955" cy="201295"/>
          </a:xfrm>
          <a:custGeom>
            <a:avLst/>
            <a:gdLst/>
            <a:ahLst/>
            <a:cxnLst/>
            <a:rect l="l" t="t" r="r" b="b"/>
            <a:pathLst>
              <a:path w="147955" h="201294">
                <a:moveTo>
                  <a:pt x="0" y="201167"/>
                </a:moveTo>
                <a:lnTo>
                  <a:pt x="147828" y="201167"/>
                </a:lnTo>
                <a:lnTo>
                  <a:pt x="147828" y="0"/>
                </a:lnTo>
                <a:lnTo>
                  <a:pt x="0" y="0"/>
                </a:lnTo>
                <a:lnTo>
                  <a:pt x="0" y="201167"/>
                </a:lnTo>
                <a:close/>
              </a:path>
            </a:pathLst>
          </a:custGeom>
          <a:ln w="9144">
            <a:solidFill>
              <a:srgbClr val="000000"/>
            </a:solidFill>
          </a:ln>
        </p:spPr>
        <p:txBody>
          <a:bodyPr wrap="square" lIns="0" tIns="0" rIns="0" bIns="0" rtlCol="0"/>
          <a:lstStyle/>
          <a:p>
            <a:endParaRPr/>
          </a:p>
        </p:txBody>
      </p:sp>
      <p:sp>
        <p:nvSpPr>
          <p:cNvPr id="44" name="object 44"/>
          <p:cNvSpPr/>
          <p:nvPr/>
        </p:nvSpPr>
        <p:spPr>
          <a:xfrm>
            <a:off x="3182111" y="2261616"/>
            <a:ext cx="146685" cy="201295"/>
          </a:xfrm>
          <a:custGeom>
            <a:avLst/>
            <a:gdLst/>
            <a:ahLst/>
            <a:cxnLst/>
            <a:rect l="l" t="t" r="r" b="b"/>
            <a:pathLst>
              <a:path w="146685" h="201294">
                <a:moveTo>
                  <a:pt x="0" y="201167"/>
                </a:moveTo>
                <a:lnTo>
                  <a:pt x="146303" y="201167"/>
                </a:lnTo>
                <a:lnTo>
                  <a:pt x="146303" y="0"/>
                </a:lnTo>
                <a:lnTo>
                  <a:pt x="0" y="0"/>
                </a:lnTo>
                <a:lnTo>
                  <a:pt x="0" y="201167"/>
                </a:lnTo>
                <a:close/>
              </a:path>
            </a:pathLst>
          </a:custGeom>
          <a:solidFill>
            <a:srgbClr val="4F81BC"/>
          </a:solidFill>
        </p:spPr>
        <p:txBody>
          <a:bodyPr wrap="square" lIns="0" tIns="0" rIns="0" bIns="0" rtlCol="0"/>
          <a:lstStyle/>
          <a:p>
            <a:endParaRPr/>
          </a:p>
        </p:txBody>
      </p:sp>
      <p:sp>
        <p:nvSpPr>
          <p:cNvPr id="45" name="object 45"/>
          <p:cNvSpPr/>
          <p:nvPr/>
        </p:nvSpPr>
        <p:spPr>
          <a:xfrm>
            <a:off x="3182111" y="2261616"/>
            <a:ext cx="146685" cy="201295"/>
          </a:xfrm>
          <a:custGeom>
            <a:avLst/>
            <a:gdLst/>
            <a:ahLst/>
            <a:cxnLst/>
            <a:rect l="l" t="t" r="r" b="b"/>
            <a:pathLst>
              <a:path w="146685" h="201294">
                <a:moveTo>
                  <a:pt x="0" y="201167"/>
                </a:moveTo>
                <a:lnTo>
                  <a:pt x="146303" y="201167"/>
                </a:lnTo>
                <a:lnTo>
                  <a:pt x="146303" y="0"/>
                </a:lnTo>
                <a:lnTo>
                  <a:pt x="0" y="0"/>
                </a:lnTo>
                <a:lnTo>
                  <a:pt x="0" y="201167"/>
                </a:lnTo>
                <a:close/>
              </a:path>
            </a:pathLst>
          </a:custGeom>
          <a:ln w="9144">
            <a:solidFill>
              <a:srgbClr val="000000"/>
            </a:solidFill>
          </a:ln>
        </p:spPr>
        <p:txBody>
          <a:bodyPr wrap="square" lIns="0" tIns="0" rIns="0" bIns="0" rtlCol="0"/>
          <a:lstStyle/>
          <a:p>
            <a:endParaRPr/>
          </a:p>
        </p:txBody>
      </p:sp>
      <p:sp>
        <p:nvSpPr>
          <p:cNvPr id="46" name="object 46"/>
          <p:cNvSpPr/>
          <p:nvPr/>
        </p:nvSpPr>
        <p:spPr>
          <a:xfrm>
            <a:off x="3343655" y="22616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47" name="object 47"/>
          <p:cNvSpPr/>
          <p:nvPr/>
        </p:nvSpPr>
        <p:spPr>
          <a:xfrm>
            <a:off x="3343655" y="2261616"/>
            <a:ext cx="147955" cy="201295"/>
          </a:xfrm>
          <a:custGeom>
            <a:avLst/>
            <a:gdLst/>
            <a:ahLst/>
            <a:cxnLst/>
            <a:rect l="l" t="t" r="r" b="b"/>
            <a:pathLst>
              <a:path w="147954" h="201294">
                <a:moveTo>
                  <a:pt x="0" y="201167"/>
                </a:moveTo>
                <a:lnTo>
                  <a:pt x="147827" y="201167"/>
                </a:lnTo>
                <a:lnTo>
                  <a:pt x="147827" y="0"/>
                </a:lnTo>
                <a:lnTo>
                  <a:pt x="0" y="0"/>
                </a:lnTo>
                <a:lnTo>
                  <a:pt x="0" y="201167"/>
                </a:lnTo>
                <a:close/>
              </a:path>
            </a:pathLst>
          </a:custGeom>
          <a:ln w="9144">
            <a:solidFill>
              <a:srgbClr val="000000"/>
            </a:solidFill>
          </a:ln>
        </p:spPr>
        <p:txBody>
          <a:bodyPr wrap="square" lIns="0" tIns="0" rIns="0" bIns="0" rtlCol="0"/>
          <a:lstStyle/>
          <a:p>
            <a:endParaRPr/>
          </a:p>
        </p:txBody>
      </p:sp>
      <p:sp>
        <p:nvSpPr>
          <p:cNvPr id="48" name="object 48"/>
          <p:cNvSpPr/>
          <p:nvPr/>
        </p:nvSpPr>
        <p:spPr>
          <a:xfrm>
            <a:off x="2129027" y="21625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49" name="object 49"/>
          <p:cNvSpPr/>
          <p:nvPr/>
        </p:nvSpPr>
        <p:spPr>
          <a:xfrm>
            <a:off x="2129027" y="21625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50" name="object 50"/>
          <p:cNvSpPr/>
          <p:nvPr/>
        </p:nvSpPr>
        <p:spPr>
          <a:xfrm>
            <a:off x="1909572" y="27340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solidFill>
            <a:srgbClr val="C0504D"/>
          </a:solidFill>
        </p:spPr>
        <p:txBody>
          <a:bodyPr wrap="square" lIns="0" tIns="0" rIns="0" bIns="0" rtlCol="0"/>
          <a:lstStyle/>
          <a:p>
            <a:endParaRPr/>
          </a:p>
        </p:txBody>
      </p:sp>
      <p:sp>
        <p:nvSpPr>
          <p:cNvPr id="51" name="object 51"/>
          <p:cNvSpPr/>
          <p:nvPr/>
        </p:nvSpPr>
        <p:spPr>
          <a:xfrm>
            <a:off x="1909572" y="27340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52" name="object 52"/>
          <p:cNvSpPr/>
          <p:nvPr/>
        </p:nvSpPr>
        <p:spPr>
          <a:xfrm>
            <a:off x="2305685" y="2232786"/>
            <a:ext cx="242442" cy="76200"/>
          </a:xfrm>
          <a:prstGeom prst="rect">
            <a:avLst/>
          </a:prstGeom>
          <a:blipFill>
            <a:blip r:embed="rId7" cstate="print"/>
            <a:stretch>
              <a:fillRect/>
            </a:stretch>
          </a:blipFill>
        </p:spPr>
        <p:txBody>
          <a:bodyPr wrap="square" lIns="0" tIns="0" rIns="0" bIns="0" rtlCol="0"/>
          <a:lstStyle/>
          <a:p>
            <a:endParaRPr/>
          </a:p>
        </p:txBody>
      </p:sp>
      <p:sp>
        <p:nvSpPr>
          <p:cNvPr id="53" name="object 53"/>
          <p:cNvSpPr/>
          <p:nvPr/>
        </p:nvSpPr>
        <p:spPr>
          <a:xfrm>
            <a:off x="1933955" y="2543555"/>
            <a:ext cx="76200" cy="175260"/>
          </a:xfrm>
          <a:custGeom>
            <a:avLst/>
            <a:gdLst/>
            <a:ahLst/>
            <a:cxnLst/>
            <a:rect l="l" t="t" r="r" b="b"/>
            <a:pathLst>
              <a:path w="76200" h="175260">
                <a:moveTo>
                  <a:pt x="44450" y="63500"/>
                </a:moveTo>
                <a:lnTo>
                  <a:pt x="31750" y="63500"/>
                </a:lnTo>
                <a:lnTo>
                  <a:pt x="31750" y="175260"/>
                </a:lnTo>
                <a:lnTo>
                  <a:pt x="44450" y="175260"/>
                </a:lnTo>
                <a:lnTo>
                  <a:pt x="44450" y="63500"/>
                </a:lnTo>
                <a:close/>
              </a:path>
              <a:path w="76200" h="175260">
                <a:moveTo>
                  <a:pt x="38100" y="0"/>
                </a:moveTo>
                <a:lnTo>
                  <a:pt x="0" y="76200"/>
                </a:lnTo>
                <a:lnTo>
                  <a:pt x="31750" y="76200"/>
                </a:lnTo>
                <a:lnTo>
                  <a:pt x="31750" y="63500"/>
                </a:lnTo>
                <a:lnTo>
                  <a:pt x="69850" y="63500"/>
                </a:lnTo>
                <a:lnTo>
                  <a:pt x="38100" y="0"/>
                </a:lnTo>
                <a:close/>
              </a:path>
              <a:path w="76200" h="175260">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a:p>
        </p:txBody>
      </p:sp>
      <p:sp>
        <p:nvSpPr>
          <p:cNvPr id="54" name="object 54"/>
          <p:cNvSpPr/>
          <p:nvPr/>
        </p:nvSpPr>
        <p:spPr>
          <a:xfrm>
            <a:off x="3928871" y="2039111"/>
            <a:ext cx="1062355" cy="76200"/>
          </a:xfrm>
          <a:custGeom>
            <a:avLst/>
            <a:gdLst/>
            <a:ahLst/>
            <a:cxnLst/>
            <a:rect l="l" t="t" r="r" b="b"/>
            <a:pathLst>
              <a:path w="1062354" h="76200">
                <a:moveTo>
                  <a:pt x="986027" y="0"/>
                </a:moveTo>
                <a:lnTo>
                  <a:pt x="986027" y="76200"/>
                </a:lnTo>
                <a:lnTo>
                  <a:pt x="1049527" y="44450"/>
                </a:lnTo>
                <a:lnTo>
                  <a:pt x="998727" y="44450"/>
                </a:lnTo>
                <a:lnTo>
                  <a:pt x="998727" y="31750"/>
                </a:lnTo>
                <a:lnTo>
                  <a:pt x="1049527" y="31750"/>
                </a:lnTo>
                <a:lnTo>
                  <a:pt x="986027" y="0"/>
                </a:lnTo>
                <a:close/>
              </a:path>
              <a:path w="1062354" h="76200">
                <a:moveTo>
                  <a:pt x="986027" y="31750"/>
                </a:moveTo>
                <a:lnTo>
                  <a:pt x="0" y="31750"/>
                </a:lnTo>
                <a:lnTo>
                  <a:pt x="0" y="44450"/>
                </a:lnTo>
                <a:lnTo>
                  <a:pt x="986027" y="44450"/>
                </a:lnTo>
                <a:lnTo>
                  <a:pt x="986027" y="31750"/>
                </a:lnTo>
                <a:close/>
              </a:path>
              <a:path w="1062354" h="76200">
                <a:moveTo>
                  <a:pt x="1049527" y="31750"/>
                </a:moveTo>
                <a:lnTo>
                  <a:pt x="998727" y="31750"/>
                </a:lnTo>
                <a:lnTo>
                  <a:pt x="998727" y="44450"/>
                </a:lnTo>
                <a:lnTo>
                  <a:pt x="1049527" y="44450"/>
                </a:lnTo>
                <a:lnTo>
                  <a:pt x="1062227" y="38100"/>
                </a:lnTo>
                <a:lnTo>
                  <a:pt x="1049527" y="31750"/>
                </a:lnTo>
                <a:close/>
              </a:path>
            </a:pathLst>
          </a:custGeom>
          <a:solidFill>
            <a:srgbClr val="000000"/>
          </a:solidFill>
        </p:spPr>
        <p:txBody>
          <a:bodyPr wrap="square" lIns="0" tIns="0" rIns="0" bIns="0" rtlCol="0"/>
          <a:lstStyle/>
          <a:p>
            <a:endParaRPr/>
          </a:p>
        </p:txBody>
      </p:sp>
      <p:sp>
        <p:nvSpPr>
          <p:cNvPr id="55" name="object 55"/>
          <p:cNvSpPr txBox="1"/>
          <p:nvPr/>
        </p:nvSpPr>
        <p:spPr>
          <a:xfrm>
            <a:off x="691692" y="1608835"/>
            <a:ext cx="19304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F81BC"/>
                </a:solidFill>
                <a:latin typeface="Comic Sans MS"/>
                <a:cs typeface="Comic Sans MS"/>
              </a:rPr>
              <a:t>A</a:t>
            </a:r>
            <a:endParaRPr sz="1800">
              <a:latin typeface="Comic Sans MS"/>
              <a:cs typeface="Comic Sans MS"/>
            </a:endParaRPr>
          </a:p>
        </p:txBody>
      </p:sp>
      <p:sp>
        <p:nvSpPr>
          <p:cNvPr id="56" name="object 56"/>
          <p:cNvSpPr txBox="1"/>
          <p:nvPr/>
        </p:nvSpPr>
        <p:spPr>
          <a:xfrm>
            <a:off x="967841" y="2628138"/>
            <a:ext cx="1695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0504D"/>
                </a:solidFill>
                <a:latin typeface="Comic Sans MS"/>
                <a:cs typeface="Comic Sans MS"/>
              </a:rPr>
              <a:t>B</a:t>
            </a:r>
            <a:endParaRPr sz="1800">
              <a:latin typeface="Comic Sans MS"/>
              <a:cs typeface="Comic Sans MS"/>
            </a:endParaRPr>
          </a:p>
        </p:txBody>
      </p:sp>
      <p:sp>
        <p:nvSpPr>
          <p:cNvPr id="57" name="object 57"/>
          <p:cNvSpPr txBox="1"/>
          <p:nvPr/>
        </p:nvSpPr>
        <p:spPr>
          <a:xfrm>
            <a:off x="6684009" y="1484452"/>
            <a:ext cx="16383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C</a:t>
            </a:r>
            <a:endParaRPr sz="1800">
              <a:latin typeface="Comic Sans MS"/>
              <a:cs typeface="Comic Sans MS"/>
            </a:endParaRPr>
          </a:p>
        </p:txBody>
      </p:sp>
      <p:sp>
        <p:nvSpPr>
          <p:cNvPr id="58" name="object 58"/>
          <p:cNvSpPr txBox="1"/>
          <p:nvPr/>
        </p:nvSpPr>
        <p:spPr>
          <a:xfrm>
            <a:off x="1692020" y="1332052"/>
            <a:ext cx="1102995" cy="633730"/>
          </a:xfrm>
          <a:prstGeom prst="rect">
            <a:avLst/>
          </a:prstGeom>
        </p:spPr>
        <p:txBody>
          <a:bodyPr vert="horz" wrap="square" lIns="0" tIns="13335" rIns="0" bIns="0" rtlCol="0">
            <a:spAutoFit/>
          </a:bodyPr>
          <a:lstStyle/>
          <a:p>
            <a:pPr marL="12700">
              <a:lnSpc>
                <a:spcPts val="2390"/>
              </a:lnSpc>
              <a:spcBef>
                <a:spcPts val="105"/>
              </a:spcBef>
            </a:pPr>
            <a:r>
              <a:rPr sz="2000" dirty="0">
                <a:latin typeface="Comic Sans MS"/>
                <a:cs typeface="Comic Sans MS"/>
              </a:rPr>
              <a:t>10</a:t>
            </a:r>
            <a:r>
              <a:rPr sz="2000" spc="-40" dirty="0">
                <a:latin typeface="Comic Sans MS"/>
                <a:cs typeface="Comic Sans MS"/>
              </a:rPr>
              <a:t> </a:t>
            </a:r>
            <a:r>
              <a:rPr sz="2000" spc="-5" dirty="0">
                <a:latin typeface="Comic Sans MS"/>
                <a:cs typeface="Comic Sans MS"/>
              </a:rPr>
              <a:t>Mbps</a:t>
            </a:r>
            <a:endParaRPr sz="2000">
              <a:latin typeface="Comic Sans MS"/>
              <a:cs typeface="Comic Sans MS"/>
            </a:endParaRPr>
          </a:p>
          <a:p>
            <a:pPr marL="12700">
              <a:lnSpc>
                <a:spcPts val="2390"/>
              </a:lnSpc>
            </a:pPr>
            <a:r>
              <a:rPr sz="2000" dirty="0">
                <a:latin typeface="Comic Sans MS"/>
                <a:cs typeface="Comic Sans MS"/>
              </a:rPr>
              <a:t>Et</a:t>
            </a:r>
            <a:r>
              <a:rPr sz="2000" spc="-5" dirty="0">
                <a:latin typeface="Comic Sans MS"/>
                <a:cs typeface="Comic Sans MS"/>
              </a:rPr>
              <a:t>h</a:t>
            </a:r>
            <a:r>
              <a:rPr sz="2000" spc="-10" dirty="0">
                <a:latin typeface="Comic Sans MS"/>
                <a:cs typeface="Comic Sans MS"/>
              </a:rPr>
              <a:t>e</a:t>
            </a:r>
            <a:r>
              <a:rPr sz="2000" spc="-5" dirty="0">
                <a:latin typeface="Comic Sans MS"/>
                <a:cs typeface="Comic Sans MS"/>
              </a:rPr>
              <a:t>r</a:t>
            </a:r>
            <a:r>
              <a:rPr sz="2000" spc="-10" dirty="0">
                <a:latin typeface="Comic Sans MS"/>
                <a:cs typeface="Comic Sans MS"/>
              </a:rPr>
              <a:t>ne</a:t>
            </a:r>
            <a:r>
              <a:rPr sz="2000" dirty="0">
                <a:latin typeface="Comic Sans MS"/>
                <a:cs typeface="Comic Sans MS"/>
              </a:rPr>
              <a:t>t</a:t>
            </a:r>
            <a:endParaRPr sz="2000">
              <a:latin typeface="Comic Sans MS"/>
              <a:cs typeface="Comic Sans MS"/>
            </a:endParaRPr>
          </a:p>
        </p:txBody>
      </p:sp>
      <p:sp>
        <p:nvSpPr>
          <p:cNvPr id="59" name="object 59"/>
          <p:cNvSpPr txBox="1"/>
          <p:nvPr/>
        </p:nvSpPr>
        <p:spPr>
          <a:xfrm>
            <a:off x="3835400" y="2443683"/>
            <a:ext cx="1064260" cy="331470"/>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1.5</a:t>
            </a:r>
            <a:r>
              <a:rPr sz="2000" spc="-60" dirty="0">
                <a:latin typeface="Comic Sans MS"/>
                <a:cs typeface="Comic Sans MS"/>
              </a:rPr>
              <a:t> </a:t>
            </a:r>
            <a:r>
              <a:rPr sz="2000" spc="-5" dirty="0">
                <a:latin typeface="Comic Sans MS"/>
                <a:cs typeface="Comic Sans MS"/>
              </a:rPr>
              <a:t>Mb/s</a:t>
            </a:r>
            <a:endParaRPr sz="2000">
              <a:latin typeface="Comic Sans MS"/>
              <a:cs typeface="Comic Sans MS"/>
            </a:endParaRPr>
          </a:p>
        </p:txBody>
      </p:sp>
      <p:sp>
        <p:nvSpPr>
          <p:cNvPr id="60" name="object 60"/>
          <p:cNvSpPr/>
          <p:nvPr/>
        </p:nvSpPr>
        <p:spPr>
          <a:xfrm>
            <a:off x="5468111" y="2205227"/>
            <a:ext cx="146685" cy="200025"/>
          </a:xfrm>
          <a:custGeom>
            <a:avLst/>
            <a:gdLst/>
            <a:ahLst/>
            <a:cxnLst/>
            <a:rect l="l" t="t" r="r" b="b"/>
            <a:pathLst>
              <a:path w="146685" h="200025">
                <a:moveTo>
                  <a:pt x="0" y="199644"/>
                </a:moveTo>
                <a:lnTo>
                  <a:pt x="146303" y="199644"/>
                </a:lnTo>
                <a:lnTo>
                  <a:pt x="146303" y="0"/>
                </a:lnTo>
                <a:lnTo>
                  <a:pt x="0" y="0"/>
                </a:lnTo>
                <a:lnTo>
                  <a:pt x="0" y="199644"/>
                </a:lnTo>
                <a:close/>
              </a:path>
            </a:pathLst>
          </a:custGeom>
          <a:ln w="9144">
            <a:solidFill>
              <a:srgbClr val="000000"/>
            </a:solidFill>
          </a:ln>
        </p:spPr>
        <p:txBody>
          <a:bodyPr wrap="square" lIns="0" tIns="0" rIns="0" bIns="0" rtlCol="0"/>
          <a:lstStyle/>
          <a:p>
            <a:endParaRPr/>
          </a:p>
        </p:txBody>
      </p:sp>
      <p:sp>
        <p:nvSpPr>
          <p:cNvPr id="61" name="object 61"/>
          <p:cNvSpPr txBox="1"/>
          <p:nvPr/>
        </p:nvSpPr>
        <p:spPr>
          <a:xfrm>
            <a:off x="3759200" y="4219194"/>
            <a:ext cx="1905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D</a:t>
            </a:r>
            <a:endParaRPr sz="1800">
              <a:latin typeface="Comic Sans MS"/>
              <a:cs typeface="Comic Sans MS"/>
            </a:endParaRPr>
          </a:p>
        </p:txBody>
      </p:sp>
      <p:sp>
        <p:nvSpPr>
          <p:cNvPr id="62" name="object 62"/>
          <p:cNvSpPr txBox="1"/>
          <p:nvPr/>
        </p:nvSpPr>
        <p:spPr>
          <a:xfrm>
            <a:off x="6503034" y="4285869"/>
            <a:ext cx="16827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E</a:t>
            </a:r>
            <a:endParaRPr sz="1800">
              <a:latin typeface="Comic Sans MS"/>
              <a:cs typeface="Comic Sans MS"/>
            </a:endParaRPr>
          </a:p>
        </p:txBody>
      </p:sp>
      <p:sp>
        <p:nvSpPr>
          <p:cNvPr id="63" name="object 63"/>
          <p:cNvSpPr txBox="1"/>
          <p:nvPr/>
        </p:nvSpPr>
        <p:spPr>
          <a:xfrm>
            <a:off x="3320922" y="1653286"/>
            <a:ext cx="2798445" cy="330835"/>
          </a:xfrm>
          <a:prstGeom prst="rect">
            <a:avLst/>
          </a:prstGeom>
        </p:spPr>
        <p:txBody>
          <a:bodyPr vert="horz" wrap="square" lIns="0" tIns="13335" rIns="0" bIns="0" rtlCol="0">
            <a:spAutoFit/>
          </a:bodyPr>
          <a:lstStyle/>
          <a:p>
            <a:pPr marL="12700">
              <a:lnSpc>
                <a:spcPct val="100000"/>
              </a:lnSpc>
              <a:spcBef>
                <a:spcPts val="105"/>
              </a:spcBef>
            </a:pPr>
            <a:r>
              <a:rPr sz="2000" b="1" i="1" dirty="0">
                <a:solidFill>
                  <a:srgbClr val="FF0000"/>
                </a:solidFill>
                <a:latin typeface="Comic Sans MS"/>
                <a:cs typeface="Comic Sans MS"/>
              </a:rPr>
              <a:t>statistical</a:t>
            </a:r>
            <a:r>
              <a:rPr sz="2000" b="1" i="1" spc="-110" dirty="0">
                <a:solidFill>
                  <a:srgbClr val="FF0000"/>
                </a:solidFill>
                <a:latin typeface="Comic Sans MS"/>
                <a:cs typeface="Comic Sans MS"/>
              </a:rPr>
              <a:t> </a:t>
            </a:r>
            <a:r>
              <a:rPr sz="2000" b="1" i="1" dirty="0">
                <a:solidFill>
                  <a:srgbClr val="FF0000"/>
                </a:solidFill>
                <a:latin typeface="Comic Sans MS"/>
                <a:cs typeface="Comic Sans MS"/>
              </a:rPr>
              <a:t>multiplexing</a:t>
            </a:r>
            <a:endParaRPr sz="2000">
              <a:latin typeface="Comic Sans MS"/>
              <a:cs typeface="Comic Sans MS"/>
            </a:endParaRPr>
          </a:p>
        </p:txBody>
      </p:sp>
      <p:sp>
        <p:nvSpPr>
          <p:cNvPr id="64" name="object 64"/>
          <p:cNvSpPr txBox="1"/>
          <p:nvPr/>
        </p:nvSpPr>
        <p:spPr>
          <a:xfrm>
            <a:off x="2037079" y="3006090"/>
            <a:ext cx="1952625" cy="847090"/>
          </a:xfrm>
          <a:prstGeom prst="rect">
            <a:avLst/>
          </a:prstGeom>
        </p:spPr>
        <p:txBody>
          <a:bodyPr vert="horz" wrap="square" lIns="0" tIns="13335" rIns="0" bIns="0" rtlCol="0">
            <a:spAutoFit/>
          </a:bodyPr>
          <a:lstStyle/>
          <a:p>
            <a:pPr marL="12700" marR="5080" indent="635" algn="ctr">
              <a:lnSpc>
                <a:spcPct val="99700"/>
              </a:lnSpc>
              <a:spcBef>
                <a:spcPts val="105"/>
              </a:spcBef>
            </a:pPr>
            <a:r>
              <a:rPr sz="1800" spc="-5" dirty="0">
                <a:latin typeface="Comic Sans MS"/>
                <a:cs typeface="Comic Sans MS"/>
              </a:rPr>
              <a:t>queue </a:t>
            </a:r>
            <a:r>
              <a:rPr sz="1800" dirty="0">
                <a:latin typeface="Comic Sans MS"/>
                <a:cs typeface="Comic Sans MS"/>
              </a:rPr>
              <a:t>of packets  </a:t>
            </a:r>
            <a:r>
              <a:rPr sz="1800" spc="-5" dirty="0">
                <a:latin typeface="Comic Sans MS"/>
                <a:cs typeface="Comic Sans MS"/>
              </a:rPr>
              <a:t>waiting for</a:t>
            </a:r>
            <a:r>
              <a:rPr sz="1800" spc="-100" dirty="0">
                <a:latin typeface="Comic Sans MS"/>
                <a:cs typeface="Comic Sans MS"/>
              </a:rPr>
              <a:t> </a:t>
            </a:r>
            <a:r>
              <a:rPr sz="1800" dirty="0">
                <a:latin typeface="Comic Sans MS"/>
                <a:cs typeface="Comic Sans MS"/>
              </a:rPr>
              <a:t>output  link</a:t>
            </a:r>
            <a:endParaRPr sz="1800">
              <a:latin typeface="Comic Sans MS"/>
              <a:cs typeface="Comic Sans MS"/>
            </a:endParaRPr>
          </a:p>
        </p:txBody>
      </p:sp>
      <p:sp>
        <p:nvSpPr>
          <p:cNvPr id="65" name="object 65"/>
          <p:cNvSpPr/>
          <p:nvPr/>
        </p:nvSpPr>
        <p:spPr>
          <a:xfrm>
            <a:off x="2884932" y="2514600"/>
            <a:ext cx="186055" cy="526415"/>
          </a:xfrm>
          <a:custGeom>
            <a:avLst/>
            <a:gdLst/>
            <a:ahLst/>
            <a:cxnLst/>
            <a:rect l="l" t="t" r="r" b="b"/>
            <a:pathLst>
              <a:path w="186055" h="526414">
                <a:moveTo>
                  <a:pt x="143126" y="70703"/>
                </a:moveTo>
                <a:lnTo>
                  <a:pt x="0" y="522350"/>
                </a:lnTo>
                <a:lnTo>
                  <a:pt x="12192" y="526161"/>
                </a:lnTo>
                <a:lnTo>
                  <a:pt x="155298" y="74576"/>
                </a:lnTo>
                <a:lnTo>
                  <a:pt x="143126" y="70703"/>
                </a:lnTo>
                <a:close/>
              </a:path>
              <a:path w="186055" h="526414">
                <a:moveTo>
                  <a:pt x="181504" y="58674"/>
                </a:moveTo>
                <a:lnTo>
                  <a:pt x="146938" y="58674"/>
                </a:lnTo>
                <a:lnTo>
                  <a:pt x="159131" y="62484"/>
                </a:lnTo>
                <a:lnTo>
                  <a:pt x="155298" y="74576"/>
                </a:lnTo>
                <a:lnTo>
                  <a:pt x="185547" y="84200"/>
                </a:lnTo>
                <a:lnTo>
                  <a:pt x="181504" y="58674"/>
                </a:lnTo>
                <a:close/>
              </a:path>
              <a:path w="186055" h="526414">
                <a:moveTo>
                  <a:pt x="146938" y="58674"/>
                </a:moveTo>
                <a:lnTo>
                  <a:pt x="143126" y="70703"/>
                </a:lnTo>
                <a:lnTo>
                  <a:pt x="155298" y="74576"/>
                </a:lnTo>
                <a:lnTo>
                  <a:pt x="159131" y="62484"/>
                </a:lnTo>
                <a:lnTo>
                  <a:pt x="146938" y="58674"/>
                </a:lnTo>
                <a:close/>
              </a:path>
              <a:path w="186055" h="526414">
                <a:moveTo>
                  <a:pt x="172212" y="0"/>
                </a:moveTo>
                <a:lnTo>
                  <a:pt x="112903" y="61087"/>
                </a:lnTo>
                <a:lnTo>
                  <a:pt x="143126" y="70703"/>
                </a:lnTo>
                <a:lnTo>
                  <a:pt x="146938" y="58674"/>
                </a:lnTo>
                <a:lnTo>
                  <a:pt x="181504" y="58674"/>
                </a:lnTo>
                <a:lnTo>
                  <a:pt x="172212" y="0"/>
                </a:lnTo>
                <a:close/>
              </a:path>
            </a:pathLst>
          </a:custGeom>
          <a:solidFill>
            <a:srgbClr val="00000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6353175" cy="566822"/>
          </a:xfrm>
          <a:prstGeom prst="rect">
            <a:avLst/>
          </a:prstGeom>
        </p:spPr>
        <p:txBody>
          <a:bodyPr vert="horz" wrap="square" lIns="0" tIns="12700" rIns="0" bIns="0" rtlCol="0">
            <a:spAutoFit/>
          </a:bodyPr>
          <a:lstStyle/>
          <a:p>
            <a:pPr marL="12700">
              <a:lnSpc>
                <a:spcPct val="100000"/>
              </a:lnSpc>
              <a:spcBef>
                <a:spcPts val="100"/>
              </a:spcBef>
            </a:pPr>
            <a:r>
              <a:rPr sz="3600" b="1" spc="-90" dirty="0">
                <a:latin typeface="Times New Roman" panose="02020603050405020304" pitchFamily="18" charset="0"/>
                <a:cs typeface="Times New Roman" panose="02020603050405020304" pitchFamily="18" charset="0"/>
              </a:rPr>
              <a:t>Network </a:t>
            </a:r>
            <a:r>
              <a:rPr sz="3600" b="1" spc="-210" dirty="0">
                <a:latin typeface="Times New Roman" panose="02020603050405020304" pitchFamily="18" charset="0"/>
                <a:cs typeface="Times New Roman" panose="02020603050405020304" pitchFamily="18" charset="0"/>
              </a:rPr>
              <a:t>Core: </a:t>
            </a:r>
            <a:r>
              <a:rPr sz="3600" b="1" spc="-120" dirty="0">
                <a:latin typeface="Times New Roman" panose="02020603050405020304" pitchFamily="18" charset="0"/>
                <a:cs typeface="Times New Roman" panose="02020603050405020304" pitchFamily="18" charset="0"/>
              </a:rPr>
              <a:t>Circuit</a:t>
            </a:r>
            <a:r>
              <a:rPr sz="3600" b="1" spc="-290" dirty="0">
                <a:latin typeface="Times New Roman" panose="02020603050405020304" pitchFamily="18" charset="0"/>
                <a:cs typeface="Times New Roman" panose="02020603050405020304" pitchFamily="18" charset="0"/>
              </a:rPr>
              <a:t> </a:t>
            </a:r>
            <a:r>
              <a:rPr sz="3600" b="1" spc="-160" dirty="0">
                <a:latin typeface="Times New Roman" panose="02020603050405020304" pitchFamily="18" charset="0"/>
                <a:cs typeface="Times New Roman" panose="02020603050405020304" pitchFamily="18" charset="0"/>
              </a:rPr>
              <a:t>Switching</a:t>
            </a:r>
            <a:endParaRPr sz="36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0" y="1371600"/>
            <a:ext cx="9144000" cy="2743700"/>
          </a:xfrm>
          <a:prstGeom prst="rect">
            <a:avLst/>
          </a:prstGeom>
        </p:spPr>
        <p:txBody>
          <a:bodyPr vert="horz" wrap="square" lIns="0" tIns="12065" rIns="0" bIns="0" rtlCol="0">
            <a:spAutoFit/>
          </a:bodyPr>
          <a:lstStyle/>
          <a:p>
            <a:pPr marL="355600" indent="-342900">
              <a:lnSpc>
                <a:spcPct val="100000"/>
              </a:lnSpc>
              <a:spcBef>
                <a:spcPts val="95"/>
              </a:spcBef>
              <a:buChar char="•"/>
              <a:tabLst>
                <a:tab pos="355600" algn="l"/>
                <a:tab pos="356235" algn="l"/>
              </a:tabLst>
            </a:pPr>
            <a:r>
              <a:rPr sz="3200" spc="-100" dirty="0">
                <a:latin typeface="Times New Roman" panose="02020603050405020304" pitchFamily="18" charset="0"/>
                <a:cs typeface="Times New Roman" panose="02020603050405020304" pitchFamily="18" charset="0"/>
              </a:rPr>
              <a:t>Circuit </a:t>
            </a:r>
            <a:r>
              <a:rPr sz="3200" spc="-95" dirty="0">
                <a:latin typeface="Times New Roman" panose="02020603050405020304" pitchFamily="18" charset="0"/>
                <a:cs typeface="Times New Roman" panose="02020603050405020304" pitchFamily="18" charset="0"/>
              </a:rPr>
              <a:t>switching </a:t>
            </a:r>
            <a:r>
              <a:rPr sz="3200" spc="-225" dirty="0">
                <a:latin typeface="Times New Roman" panose="02020603050405020304" pitchFamily="18" charset="0"/>
                <a:cs typeface="Times New Roman" panose="02020603050405020304" pitchFamily="18" charset="0"/>
              </a:rPr>
              <a:t>uses FDM </a:t>
            </a:r>
            <a:r>
              <a:rPr sz="3200" spc="-135" dirty="0">
                <a:latin typeface="Times New Roman" panose="02020603050405020304" pitchFamily="18" charset="0"/>
                <a:cs typeface="Times New Roman" panose="02020603050405020304" pitchFamily="18" charset="0"/>
              </a:rPr>
              <a:t>and</a:t>
            </a:r>
            <a:r>
              <a:rPr sz="3200" spc="-10" dirty="0">
                <a:latin typeface="Times New Roman" panose="02020603050405020304" pitchFamily="18" charset="0"/>
                <a:cs typeface="Times New Roman" panose="02020603050405020304" pitchFamily="18" charset="0"/>
              </a:rPr>
              <a:t> </a:t>
            </a:r>
            <a:r>
              <a:rPr sz="3200" spc="-204" dirty="0">
                <a:latin typeface="Times New Roman" panose="02020603050405020304" pitchFamily="18" charset="0"/>
                <a:cs typeface="Times New Roman" panose="02020603050405020304" pitchFamily="18" charset="0"/>
              </a:rPr>
              <a:t>TDM</a:t>
            </a:r>
            <a:endParaRPr sz="3200" dirty="0">
              <a:latin typeface="Times New Roman" panose="02020603050405020304" pitchFamily="18" charset="0"/>
              <a:cs typeface="Times New Roman" panose="02020603050405020304" pitchFamily="18" charset="0"/>
            </a:endParaRPr>
          </a:p>
          <a:p>
            <a:pPr marL="55244">
              <a:lnSpc>
                <a:spcPct val="100000"/>
              </a:lnSpc>
              <a:spcBef>
                <a:spcPts val="2075"/>
              </a:spcBef>
            </a:pPr>
            <a:r>
              <a:rPr sz="3200" spc="-15" dirty="0">
                <a:latin typeface="Times New Roman" panose="02020603050405020304" pitchFamily="18" charset="0"/>
                <a:cs typeface="Times New Roman" panose="02020603050405020304" pitchFamily="18" charset="0"/>
              </a:rPr>
              <a:t>With </a:t>
            </a:r>
            <a:r>
              <a:rPr sz="3200" spc="-165" dirty="0">
                <a:latin typeface="Times New Roman" panose="02020603050405020304" pitchFamily="18" charset="0"/>
                <a:cs typeface="Times New Roman" panose="02020603050405020304" pitchFamily="18" charset="0"/>
              </a:rPr>
              <a:t>FDM, </a:t>
            </a:r>
            <a:r>
              <a:rPr sz="3200" spc="-145" dirty="0">
                <a:latin typeface="Times New Roman" panose="02020603050405020304" pitchFamily="18" charset="0"/>
                <a:cs typeface="Times New Roman" panose="02020603050405020304" pitchFamily="18" charset="0"/>
              </a:rPr>
              <a:t>each </a:t>
            </a:r>
            <a:r>
              <a:rPr sz="3200" spc="-40" dirty="0">
                <a:latin typeface="Times New Roman" panose="02020603050405020304" pitchFamily="18" charset="0"/>
                <a:cs typeface="Times New Roman" panose="02020603050405020304" pitchFamily="18" charset="0"/>
              </a:rPr>
              <a:t>circuit </a:t>
            </a:r>
            <a:r>
              <a:rPr sz="3200" spc="-75" dirty="0">
                <a:latin typeface="Times New Roman" panose="02020603050405020304" pitchFamily="18" charset="0"/>
                <a:cs typeface="Times New Roman" panose="02020603050405020304" pitchFamily="18" charset="0"/>
              </a:rPr>
              <a:t>continuously </a:t>
            </a:r>
            <a:r>
              <a:rPr sz="3200" spc="-125" dirty="0">
                <a:latin typeface="Times New Roman" panose="02020603050405020304" pitchFamily="18" charset="0"/>
                <a:cs typeface="Times New Roman" panose="02020603050405020304" pitchFamily="18" charset="0"/>
              </a:rPr>
              <a:t>gets </a:t>
            </a:r>
            <a:r>
              <a:rPr sz="3200" spc="-190" dirty="0">
                <a:latin typeface="Times New Roman" panose="02020603050405020304" pitchFamily="18" charset="0"/>
                <a:cs typeface="Times New Roman" panose="02020603050405020304" pitchFamily="18" charset="0"/>
              </a:rPr>
              <a:t>a</a:t>
            </a:r>
            <a:r>
              <a:rPr sz="3200" spc="-395" dirty="0">
                <a:latin typeface="Times New Roman" panose="02020603050405020304" pitchFamily="18" charset="0"/>
                <a:cs typeface="Times New Roman" panose="02020603050405020304" pitchFamily="18" charset="0"/>
              </a:rPr>
              <a:t> </a:t>
            </a:r>
            <a:r>
              <a:rPr sz="3200" spc="-95" dirty="0">
                <a:latin typeface="Times New Roman" panose="02020603050405020304" pitchFamily="18" charset="0"/>
                <a:cs typeface="Times New Roman" panose="02020603050405020304" pitchFamily="18" charset="0"/>
              </a:rPr>
              <a:t>Fraction</a:t>
            </a:r>
            <a:endParaRPr sz="3200" dirty="0">
              <a:latin typeface="Times New Roman" panose="02020603050405020304" pitchFamily="18" charset="0"/>
              <a:cs typeface="Times New Roman" panose="02020603050405020304" pitchFamily="18" charset="0"/>
            </a:endParaRPr>
          </a:p>
          <a:p>
            <a:pPr marL="55244" marR="5080">
              <a:lnSpc>
                <a:spcPct val="100000"/>
              </a:lnSpc>
            </a:pPr>
            <a:r>
              <a:rPr sz="3200" spc="-5" dirty="0">
                <a:latin typeface="Times New Roman" panose="02020603050405020304" pitchFamily="18" charset="0"/>
                <a:cs typeface="Times New Roman" panose="02020603050405020304" pitchFamily="18" charset="0"/>
              </a:rPr>
              <a:t>of </a:t>
            </a:r>
            <a:r>
              <a:rPr sz="3200" spc="-30" dirty="0">
                <a:latin typeface="Times New Roman" panose="02020603050405020304" pitchFamily="18" charset="0"/>
                <a:cs typeface="Times New Roman" panose="02020603050405020304" pitchFamily="18" charset="0"/>
              </a:rPr>
              <a:t>the </a:t>
            </a:r>
            <a:r>
              <a:rPr sz="3200" spc="-55" dirty="0">
                <a:latin typeface="Times New Roman" panose="02020603050405020304" pitchFamily="18" charset="0"/>
                <a:cs typeface="Times New Roman" panose="02020603050405020304" pitchFamily="18" charset="0"/>
              </a:rPr>
              <a:t>bandwidth. </a:t>
            </a:r>
            <a:r>
              <a:rPr sz="3200" spc="-15" dirty="0">
                <a:latin typeface="Times New Roman" panose="02020603050405020304" pitchFamily="18" charset="0"/>
                <a:cs typeface="Times New Roman" panose="02020603050405020304" pitchFamily="18" charset="0"/>
              </a:rPr>
              <a:t>With </a:t>
            </a:r>
            <a:r>
              <a:rPr sz="3200" spc="-150" dirty="0">
                <a:latin typeface="Times New Roman" panose="02020603050405020304" pitchFamily="18" charset="0"/>
                <a:cs typeface="Times New Roman" panose="02020603050405020304" pitchFamily="18" charset="0"/>
              </a:rPr>
              <a:t>TDM, </a:t>
            </a:r>
            <a:r>
              <a:rPr sz="3200" spc="-145" dirty="0">
                <a:latin typeface="Times New Roman" panose="02020603050405020304" pitchFamily="18" charset="0"/>
                <a:cs typeface="Times New Roman" panose="02020603050405020304" pitchFamily="18" charset="0"/>
              </a:rPr>
              <a:t>each </a:t>
            </a:r>
            <a:r>
              <a:rPr sz="3200" spc="-40" dirty="0">
                <a:latin typeface="Times New Roman" panose="02020603050405020304" pitchFamily="18" charset="0"/>
                <a:cs typeface="Times New Roman" panose="02020603050405020304" pitchFamily="18" charset="0"/>
              </a:rPr>
              <a:t>circuit </a:t>
            </a:r>
            <a:r>
              <a:rPr sz="3200" spc="-125" dirty="0">
                <a:latin typeface="Times New Roman" panose="02020603050405020304" pitchFamily="18" charset="0"/>
                <a:cs typeface="Times New Roman" panose="02020603050405020304" pitchFamily="18" charset="0"/>
              </a:rPr>
              <a:t>gets </a:t>
            </a:r>
            <a:r>
              <a:rPr sz="3200" spc="-50" dirty="0">
                <a:latin typeface="Times New Roman" panose="02020603050405020304" pitchFamily="18" charset="0"/>
                <a:cs typeface="Times New Roman" panose="02020603050405020304" pitchFamily="18" charset="0"/>
              </a:rPr>
              <a:t>all </a:t>
            </a:r>
            <a:r>
              <a:rPr sz="3200" spc="-5" dirty="0">
                <a:latin typeface="Times New Roman" panose="02020603050405020304" pitchFamily="18" charset="0"/>
                <a:cs typeface="Times New Roman" panose="02020603050405020304" pitchFamily="18" charset="0"/>
              </a:rPr>
              <a:t>of </a:t>
            </a:r>
            <a:r>
              <a:rPr sz="3200" spc="-30" dirty="0">
                <a:latin typeface="Times New Roman" panose="02020603050405020304" pitchFamily="18" charset="0"/>
                <a:cs typeface="Times New Roman" panose="02020603050405020304" pitchFamily="18" charset="0"/>
              </a:rPr>
              <a:t>the  </a:t>
            </a:r>
            <a:r>
              <a:rPr sz="3200" spc="-55" dirty="0">
                <a:latin typeface="Times New Roman" panose="02020603050405020304" pitchFamily="18" charset="0"/>
                <a:cs typeface="Times New Roman" panose="02020603050405020304" pitchFamily="18" charset="0"/>
              </a:rPr>
              <a:t>bandwidth</a:t>
            </a:r>
            <a:r>
              <a:rPr sz="3200" spc="-120"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periodically</a:t>
            </a:r>
            <a:r>
              <a:rPr sz="3200" spc="-125" dirty="0">
                <a:latin typeface="Times New Roman" panose="02020603050405020304" pitchFamily="18" charset="0"/>
                <a:cs typeface="Times New Roman" panose="02020603050405020304" pitchFamily="18" charset="0"/>
              </a:rPr>
              <a:t> </a:t>
            </a:r>
            <a:r>
              <a:rPr sz="3200" spc="-70" dirty="0">
                <a:latin typeface="Times New Roman" panose="02020603050405020304" pitchFamily="18" charset="0"/>
                <a:cs typeface="Times New Roman" panose="02020603050405020304" pitchFamily="18" charset="0"/>
              </a:rPr>
              <a:t>during</a:t>
            </a:r>
            <a:r>
              <a:rPr sz="3200" spc="-130" dirty="0">
                <a:latin typeface="Times New Roman" panose="02020603050405020304" pitchFamily="18" charset="0"/>
                <a:cs typeface="Times New Roman" panose="02020603050405020304" pitchFamily="18" charset="0"/>
              </a:rPr>
              <a:t> </a:t>
            </a:r>
            <a:r>
              <a:rPr sz="3200" spc="-30" dirty="0">
                <a:latin typeface="Times New Roman" panose="02020603050405020304" pitchFamily="18" charset="0"/>
                <a:cs typeface="Times New Roman" panose="02020603050405020304" pitchFamily="18" charset="0"/>
              </a:rPr>
              <a:t>brief</a:t>
            </a:r>
            <a:r>
              <a:rPr sz="3200" spc="-110" dirty="0">
                <a:latin typeface="Times New Roman" panose="02020603050405020304" pitchFamily="18" charset="0"/>
                <a:cs typeface="Times New Roman" panose="02020603050405020304" pitchFamily="18" charset="0"/>
              </a:rPr>
              <a:t> </a:t>
            </a:r>
            <a:r>
              <a:rPr sz="3200" spc="-75" dirty="0">
                <a:latin typeface="Times New Roman" panose="02020603050405020304" pitchFamily="18" charset="0"/>
                <a:cs typeface="Times New Roman" panose="02020603050405020304" pitchFamily="18" charset="0"/>
              </a:rPr>
              <a:t>intervals</a:t>
            </a:r>
            <a:r>
              <a:rPr sz="3200" spc="-125" dirty="0">
                <a:latin typeface="Times New Roman" panose="02020603050405020304" pitchFamily="18" charset="0"/>
                <a:cs typeface="Times New Roman" panose="02020603050405020304" pitchFamily="18" charset="0"/>
              </a:rPr>
              <a:t> </a:t>
            </a:r>
            <a:r>
              <a:rPr sz="3200" spc="-5" dirty="0">
                <a:latin typeface="Times New Roman" panose="02020603050405020304" pitchFamily="18" charset="0"/>
                <a:cs typeface="Times New Roman" panose="02020603050405020304" pitchFamily="18" charset="0"/>
              </a:rPr>
              <a:t>of</a:t>
            </a:r>
            <a:r>
              <a:rPr sz="3200" spc="-120" dirty="0">
                <a:latin typeface="Times New Roman" panose="02020603050405020304" pitchFamily="18" charset="0"/>
                <a:cs typeface="Times New Roman" panose="02020603050405020304" pitchFamily="18" charset="0"/>
              </a:rPr>
              <a:t> </a:t>
            </a:r>
            <a:r>
              <a:rPr sz="3200" spc="-20" dirty="0">
                <a:latin typeface="Times New Roman" panose="02020603050405020304" pitchFamily="18" charset="0"/>
                <a:cs typeface="Times New Roman" panose="02020603050405020304" pitchFamily="18" charset="0"/>
              </a:rPr>
              <a:t>time</a:t>
            </a:r>
            <a:r>
              <a:rPr sz="3200" spc="-130" dirty="0">
                <a:latin typeface="Times New Roman" panose="02020603050405020304" pitchFamily="18" charset="0"/>
                <a:cs typeface="Times New Roman" panose="02020603050405020304" pitchFamily="18" charset="0"/>
              </a:rPr>
              <a:t> </a:t>
            </a:r>
            <a:r>
              <a:rPr sz="3200" spc="-20" dirty="0">
                <a:latin typeface="Times New Roman" panose="02020603050405020304" pitchFamily="18" charset="0"/>
                <a:cs typeface="Times New Roman" panose="02020603050405020304" pitchFamily="18" charset="0"/>
              </a:rPr>
              <a:t>(that</a:t>
            </a:r>
            <a:r>
              <a:rPr sz="3200" spc="-130" dirty="0">
                <a:latin typeface="Times New Roman" panose="02020603050405020304" pitchFamily="18" charset="0"/>
                <a:cs typeface="Times New Roman" panose="02020603050405020304" pitchFamily="18" charset="0"/>
              </a:rPr>
              <a:t> </a:t>
            </a:r>
            <a:r>
              <a:rPr sz="3200" spc="-105" dirty="0">
                <a:latin typeface="Times New Roman" panose="02020603050405020304" pitchFamily="18" charset="0"/>
                <a:cs typeface="Times New Roman" panose="02020603050405020304" pitchFamily="18" charset="0"/>
              </a:rPr>
              <a:t>is,  </a:t>
            </a:r>
            <a:r>
              <a:rPr sz="3200" spc="-70" dirty="0">
                <a:latin typeface="Times New Roman" panose="02020603050405020304" pitchFamily="18" charset="0"/>
                <a:cs typeface="Times New Roman" panose="02020603050405020304" pitchFamily="18" charset="0"/>
              </a:rPr>
              <a:t>during</a:t>
            </a:r>
            <a:r>
              <a:rPr sz="3200" spc="-135" dirty="0">
                <a:latin typeface="Times New Roman" panose="02020603050405020304" pitchFamily="18" charset="0"/>
                <a:cs typeface="Times New Roman" panose="02020603050405020304" pitchFamily="18" charset="0"/>
              </a:rPr>
              <a:t> </a:t>
            </a:r>
            <a:r>
              <a:rPr sz="3200" spc="-85" dirty="0">
                <a:latin typeface="Times New Roman" panose="02020603050405020304" pitchFamily="18" charset="0"/>
                <a:cs typeface="Times New Roman" panose="02020603050405020304" pitchFamily="18" charset="0"/>
              </a:rPr>
              <a:t>slots).</a:t>
            </a:r>
            <a:endParaRPr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0462" y="517906"/>
            <a:ext cx="6646545" cy="513715"/>
          </a:xfrm>
          <a:prstGeom prst="rect">
            <a:avLst/>
          </a:prstGeom>
        </p:spPr>
        <p:txBody>
          <a:bodyPr vert="horz" wrap="square" lIns="0" tIns="13335" rIns="0" bIns="0" rtlCol="0">
            <a:spAutoFit/>
          </a:bodyPr>
          <a:lstStyle/>
          <a:p>
            <a:pPr marL="12700">
              <a:lnSpc>
                <a:spcPct val="100000"/>
              </a:lnSpc>
              <a:spcBef>
                <a:spcPts val="105"/>
              </a:spcBef>
            </a:pPr>
            <a:r>
              <a:rPr sz="3200" spc="-220" dirty="0"/>
              <a:t>Packet </a:t>
            </a:r>
            <a:r>
              <a:rPr sz="3200" spc="-105" dirty="0"/>
              <a:t>switching </a:t>
            </a:r>
            <a:r>
              <a:rPr sz="3200" spc="-200" dirty="0"/>
              <a:t>versus </a:t>
            </a:r>
            <a:r>
              <a:rPr sz="3200" spc="-55" dirty="0"/>
              <a:t>circuit</a:t>
            </a:r>
            <a:r>
              <a:rPr sz="3200" spc="-155" dirty="0"/>
              <a:t> </a:t>
            </a:r>
            <a:r>
              <a:rPr sz="3200" spc="-105" dirty="0"/>
              <a:t>switching</a:t>
            </a:r>
            <a:endParaRPr sz="3200"/>
          </a:p>
        </p:txBody>
      </p:sp>
      <p:sp>
        <p:nvSpPr>
          <p:cNvPr id="3" name="object 3"/>
          <p:cNvSpPr txBox="1"/>
          <p:nvPr/>
        </p:nvSpPr>
        <p:spPr>
          <a:xfrm>
            <a:off x="612140" y="1497330"/>
            <a:ext cx="7461884" cy="3025140"/>
          </a:xfrm>
          <a:prstGeom prst="rect">
            <a:avLst/>
          </a:prstGeom>
        </p:spPr>
        <p:txBody>
          <a:bodyPr vert="horz" wrap="square" lIns="0" tIns="85725" rIns="0" bIns="0" rtlCol="0">
            <a:spAutoFit/>
          </a:bodyPr>
          <a:lstStyle/>
          <a:p>
            <a:pPr marL="355600" indent="-342900">
              <a:lnSpc>
                <a:spcPct val="100000"/>
              </a:lnSpc>
              <a:spcBef>
                <a:spcPts val="675"/>
              </a:spcBef>
              <a:buChar char="•"/>
              <a:tabLst>
                <a:tab pos="355600" algn="l"/>
                <a:tab pos="356235" algn="l"/>
              </a:tabLst>
            </a:pPr>
            <a:r>
              <a:rPr sz="2400" spc="-165" dirty="0">
                <a:latin typeface="Arial"/>
                <a:cs typeface="Arial"/>
              </a:rPr>
              <a:t>Packet </a:t>
            </a:r>
            <a:r>
              <a:rPr sz="2400" spc="-80" dirty="0">
                <a:latin typeface="Arial"/>
                <a:cs typeface="Arial"/>
              </a:rPr>
              <a:t>switching </a:t>
            </a:r>
            <a:r>
              <a:rPr sz="2400" spc="-125" dirty="0">
                <a:latin typeface="Arial"/>
                <a:cs typeface="Arial"/>
              </a:rPr>
              <a:t>is </a:t>
            </a:r>
            <a:r>
              <a:rPr sz="2400" spc="-85" dirty="0">
                <a:latin typeface="Arial"/>
                <a:cs typeface="Arial"/>
              </a:rPr>
              <a:t>great </a:t>
            </a:r>
            <a:r>
              <a:rPr sz="2400" spc="-10" dirty="0">
                <a:latin typeface="Arial"/>
                <a:cs typeface="Arial"/>
              </a:rPr>
              <a:t>for </a:t>
            </a:r>
            <a:r>
              <a:rPr sz="2400" spc="-75" dirty="0">
                <a:latin typeface="Arial"/>
                <a:cs typeface="Arial"/>
              </a:rPr>
              <a:t>bursty </a:t>
            </a:r>
            <a:r>
              <a:rPr sz="2400" spc="-95" dirty="0">
                <a:latin typeface="Arial"/>
                <a:cs typeface="Arial"/>
              </a:rPr>
              <a:t>data</a:t>
            </a:r>
            <a:r>
              <a:rPr sz="2400" spc="-425" dirty="0">
                <a:latin typeface="Arial"/>
                <a:cs typeface="Arial"/>
              </a:rPr>
              <a:t> </a:t>
            </a:r>
            <a:r>
              <a:rPr sz="2400" spc="-35" dirty="0">
                <a:latin typeface="Arial"/>
                <a:cs typeface="Arial"/>
              </a:rPr>
              <a:t>(internet)</a:t>
            </a:r>
            <a:endParaRPr sz="2400">
              <a:latin typeface="Arial"/>
              <a:cs typeface="Arial"/>
            </a:endParaRPr>
          </a:p>
          <a:p>
            <a:pPr marL="756285" lvl="1" indent="-286385">
              <a:lnSpc>
                <a:spcPct val="100000"/>
              </a:lnSpc>
              <a:spcBef>
                <a:spcPts val="575"/>
              </a:spcBef>
              <a:buChar char="–"/>
              <a:tabLst>
                <a:tab pos="756920" algn="l"/>
              </a:tabLst>
            </a:pPr>
            <a:r>
              <a:rPr sz="2400" spc="-110" dirty="0">
                <a:latin typeface="Arial"/>
                <a:cs typeface="Arial"/>
              </a:rPr>
              <a:t>resource</a:t>
            </a:r>
            <a:r>
              <a:rPr sz="2400" spc="-125" dirty="0">
                <a:latin typeface="Arial"/>
                <a:cs typeface="Arial"/>
              </a:rPr>
              <a:t> </a:t>
            </a:r>
            <a:r>
              <a:rPr sz="2400" spc="-114" dirty="0">
                <a:latin typeface="Arial"/>
                <a:cs typeface="Arial"/>
              </a:rPr>
              <a:t>sharing</a:t>
            </a:r>
            <a:endParaRPr sz="2400">
              <a:latin typeface="Arial"/>
              <a:cs typeface="Arial"/>
            </a:endParaRPr>
          </a:p>
          <a:p>
            <a:pPr marL="756285" lvl="1" indent="-286385">
              <a:lnSpc>
                <a:spcPct val="100000"/>
              </a:lnSpc>
              <a:spcBef>
                <a:spcPts val="575"/>
              </a:spcBef>
              <a:buChar char="–"/>
              <a:tabLst>
                <a:tab pos="756920" algn="l"/>
              </a:tabLst>
            </a:pPr>
            <a:r>
              <a:rPr sz="2400" spc="-100" dirty="0">
                <a:latin typeface="Arial"/>
                <a:cs typeface="Arial"/>
              </a:rPr>
              <a:t>simpler, </a:t>
            </a:r>
            <a:r>
              <a:rPr sz="2400" spc="-75" dirty="0">
                <a:latin typeface="Arial"/>
                <a:cs typeface="Arial"/>
              </a:rPr>
              <a:t>no </a:t>
            </a:r>
            <a:r>
              <a:rPr sz="2400" spc="-90" dirty="0">
                <a:latin typeface="Arial"/>
                <a:cs typeface="Arial"/>
              </a:rPr>
              <a:t>call</a:t>
            </a:r>
            <a:r>
              <a:rPr sz="2400" spc="-245" dirty="0">
                <a:latin typeface="Arial"/>
                <a:cs typeface="Arial"/>
              </a:rPr>
              <a:t> </a:t>
            </a:r>
            <a:r>
              <a:rPr sz="2400" spc="-90" dirty="0">
                <a:latin typeface="Arial"/>
                <a:cs typeface="Arial"/>
              </a:rPr>
              <a:t>setup</a:t>
            </a:r>
            <a:endParaRPr sz="2400">
              <a:latin typeface="Arial"/>
              <a:cs typeface="Arial"/>
            </a:endParaRPr>
          </a:p>
          <a:p>
            <a:pPr marL="355600" indent="-342900">
              <a:lnSpc>
                <a:spcPct val="100000"/>
              </a:lnSpc>
              <a:spcBef>
                <a:spcPts val="580"/>
              </a:spcBef>
              <a:buChar char="•"/>
              <a:tabLst>
                <a:tab pos="355600" algn="l"/>
                <a:tab pos="356235" algn="l"/>
              </a:tabLst>
            </a:pPr>
            <a:r>
              <a:rPr sz="2400" spc="-80" dirty="0">
                <a:solidFill>
                  <a:srgbClr val="FF0000"/>
                </a:solidFill>
                <a:latin typeface="Arial"/>
                <a:cs typeface="Arial"/>
              </a:rPr>
              <a:t>But </a:t>
            </a:r>
            <a:r>
              <a:rPr sz="2400" spc="-30" dirty="0">
                <a:solidFill>
                  <a:srgbClr val="FF0000"/>
                </a:solidFill>
                <a:latin typeface="Arial"/>
                <a:cs typeface="Arial"/>
              </a:rPr>
              <a:t>in </a:t>
            </a:r>
            <a:r>
              <a:rPr sz="2400" spc="-200" dirty="0">
                <a:solidFill>
                  <a:srgbClr val="FF0000"/>
                </a:solidFill>
                <a:latin typeface="Arial"/>
                <a:cs typeface="Arial"/>
              </a:rPr>
              <a:t>case </a:t>
            </a:r>
            <a:r>
              <a:rPr sz="2400" spc="-5" dirty="0">
                <a:solidFill>
                  <a:srgbClr val="FF0000"/>
                </a:solidFill>
                <a:latin typeface="Arial"/>
                <a:cs typeface="Arial"/>
              </a:rPr>
              <a:t>of </a:t>
            </a:r>
            <a:r>
              <a:rPr sz="2400" spc="-170" dirty="0">
                <a:solidFill>
                  <a:srgbClr val="FF0000"/>
                </a:solidFill>
                <a:latin typeface="Arial"/>
                <a:cs typeface="Arial"/>
              </a:rPr>
              <a:t>excessive </a:t>
            </a:r>
            <a:r>
              <a:rPr sz="2400" spc="-95" dirty="0">
                <a:solidFill>
                  <a:srgbClr val="FF0000"/>
                </a:solidFill>
                <a:latin typeface="Arial"/>
                <a:cs typeface="Arial"/>
              </a:rPr>
              <a:t>congestion: </a:t>
            </a:r>
            <a:r>
              <a:rPr sz="2400" spc="-110" dirty="0">
                <a:latin typeface="Arial"/>
                <a:cs typeface="Arial"/>
              </a:rPr>
              <a:t>packet </a:t>
            </a:r>
            <a:r>
              <a:rPr sz="2400" spc="-114" dirty="0">
                <a:latin typeface="Arial"/>
                <a:cs typeface="Arial"/>
              </a:rPr>
              <a:t>delay and</a:t>
            </a:r>
            <a:r>
              <a:rPr sz="2400" spc="-420" dirty="0">
                <a:latin typeface="Arial"/>
                <a:cs typeface="Arial"/>
              </a:rPr>
              <a:t> </a:t>
            </a:r>
            <a:r>
              <a:rPr sz="2400" spc="-145" dirty="0">
                <a:latin typeface="Arial"/>
                <a:cs typeface="Arial"/>
              </a:rPr>
              <a:t>loss</a:t>
            </a:r>
            <a:endParaRPr sz="2400">
              <a:latin typeface="Arial"/>
              <a:cs typeface="Arial"/>
            </a:endParaRPr>
          </a:p>
          <a:p>
            <a:pPr marL="756285" marR="5080" lvl="1" indent="-286385">
              <a:lnSpc>
                <a:spcPct val="100000"/>
              </a:lnSpc>
              <a:spcBef>
                <a:spcPts val="575"/>
              </a:spcBef>
              <a:buChar char="–"/>
              <a:tabLst>
                <a:tab pos="756920" algn="l"/>
              </a:tabLst>
            </a:pPr>
            <a:r>
              <a:rPr sz="2400" spc="-75" dirty="0">
                <a:latin typeface="Arial"/>
                <a:cs typeface="Arial"/>
              </a:rPr>
              <a:t>protocols </a:t>
            </a:r>
            <a:r>
              <a:rPr sz="2400" spc="-114" dirty="0">
                <a:latin typeface="Arial"/>
                <a:cs typeface="Arial"/>
              </a:rPr>
              <a:t>needed </a:t>
            </a:r>
            <a:r>
              <a:rPr sz="2400" spc="-10" dirty="0">
                <a:latin typeface="Arial"/>
                <a:cs typeface="Arial"/>
              </a:rPr>
              <a:t>for </a:t>
            </a:r>
            <a:r>
              <a:rPr sz="2400" spc="-65" dirty="0">
                <a:latin typeface="Arial"/>
                <a:cs typeface="Arial"/>
              </a:rPr>
              <a:t>reliable </a:t>
            </a:r>
            <a:r>
              <a:rPr sz="2400" spc="-95" dirty="0">
                <a:latin typeface="Arial"/>
                <a:cs typeface="Arial"/>
              </a:rPr>
              <a:t>data </a:t>
            </a:r>
            <a:r>
              <a:rPr sz="2400" spc="-90" dirty="0">
                <a:latin typeface="Arial"/>
                <a:cs typeface="Arial"/>
              </a:rPr>
              <a:t>transfer,</a:t>
            </a:r>
            <a:r>
              <a:rPr sz="2400" spc="-390" dirty="0">
                <a:latin typeface="Arial"/>
                <a:cs typeface="Arial"/>
              </a:rPr>
              <a:t> </a:t>
            </a:r>
            <a:r>
              <a:rPr sz="2400" spc="-105" dirty="0">
                <a:latin typeface="Arial"/>
                <a:cs typeface="Arial"/>
              </a:rPr>
              <a:t>congestion  </a:t>
            </a:r>
            <a:r>
              <a:rPr sz="2400" spc="-45" dirty="0">
                <a:latin typeface="Arial"/>
                <a:cs typeface="Arial"/>
              </a:rPr>
              <a:t>control</a:t>
            </a:r>
            <a:endParaRPr sz="2400">
              <a:latin typeface="Arial"/>
              <a:cs typeface="Arial"/>
            </a:endParaRPr>
          </a:p>
          <a:p>
            <a:pPr marL="355600" indent="-342900">
              <a:lnSpc>
                <a:spcPct val="100000"/>
              </a:lnSpc>
              <a:spcBef>
                <a:spcPts val="580"/>
              </a:spcBef>
              <a:buFont typeface="Arial"/>
              <a:buChar char="•"/>
              <a:tabLst>
                <a:tab pos="355600" algn="l"/>
                <a:tab pos="356235" algn="l"/>
              </a:tabLst>
            </a:pPr>
            <a:r>
              <a:rPr sz="2400" i="1" spc="-140" dirty="0">
                <a:solidFill>
                  <a:srgbClr val="FF3300"/>
                </a:solidFill>
                <a:latin typeface="Trebuchet MS"/>
                <a:cs typeface="Trebuchet MS"/>
              </a:rPr>
              <a:t>Packet </a:t>
            </a:r>
            <a:r>
              <a:rPr sz="2400" i="1" spc="-114" dirty="0">
                <a:solidFill>
                  <a:srgbClr val="FF3300"/>
                </a:solidFill>
                <a:latin typeface="Trebuchet MS"/>
                <a:cs typeface="Trebuchet MS"/>
              </a:rPr>
              <a:t>switching </a:t>
            </a:r>
            <a:r>
              <a:rPr sz="2400" b="1" i="1" spc="-145" dirty="0">
                <a:solidFill>
                  <a:srgbClr val="FF3300"/>
                </a:solidFill>
                <a:latin typeface="Trebuchet MS"/>
                <a:cs typeface="Trebuchet MS"/>
              </a:rPr>
              <a:t>allows </a:t>
            </a:r>
            <a:r>
              <a:rPr sz="2400" b="1" i="1" spc="-135" dirty="0">
                <a:solidFill>
                  <a:srgbClr val="FF3300"/>
                </a:solidFill>
                <a:latin typeface="Trebuchet MS"/>
                <a:cs typeface="Trebuchet MS"/>
              </a:rPr>
              <a:t>more </a:t>
            </a:r>
            <a:r>
              <a:rPr sz="2400" b="1" i="1" spc="-160" dirty="0">
                <a:solidFill>
                  <a:srgbClr val="FF3300"/>
                </a:solidFill>
                <a:latin typeface="Trebuchet MS"/>
                <a:cs typeface="Trebuchet MS"/>
              </a:rPr>
              <a:t>users </a:t>
            </a:r>
            <a:r>
              <a:rPr sz="2400" i="1" spc="-145" dirty="0">
                <a:solidFill>
                  <a:srgbClr val="FF3300"/>
                </a:solidFill>
                <a:latin typeface="Trebuchet MS"/>
                <a:cs typeface="Trebuchet MS"/>
              </a:rPr>
              <a:t>to </a:t>
            </a:r>
            <a:r>
              <a:rPr sz="2400" i="1" spc="-100" dirty="0">
                <a:solidFill>
                  <a:srgbClr val="FF3300"/>
                </a:solidFill>
                <a:latin typeface="Trebuchet MS"/>
                <a:cs typeface="Trebuchet MS"/>
              </a:rPr>
              <a:t>use</a:t>
            </a:r>
            <a:r>
              <a:rPr sz="2400" i="1" spc="-455" dirty="0">
                <a:solidFill>
                  <a:srgbClr val="FF3300"/>
                </a:solidFill>
                <a:latin typeface="Trebuchet MS"/>
                <a:cs typeface="Trebuchet MS"/>
              </a:rPr>
              <a:t> </a:t>
            </a:r>
            <a:r>
              <a:rPr sz="2400" i="1" spc="-125" dirty="0">
                <a:solidFill>
                  <a:srgbClr val="FF3300"/>
                </a:solidFill>
                <a:latin typeface="Trebuchet MS"/>
                <a:cs typeface="Trebuchet MS"/>
              </a:rPr>
              <a:t>network!</a:t>
            </a:r>
            <a:endParaRPr sz="2400">
              <a:latin typeface="Trebuchet MS"/>
              <a:cs typeface="Trebuchet MS"/>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4663" y="453897"/>
            <a:ext cx="6734175" cy="696595"/>
          </a:xfrm>
          <a:prstGeom prst="rect">
            <a:avLst/>
          </a:prstGeom>
        </p:spPr>
        <p:txBody>
          <a:bodyPr vert="horz" wrap="square" lIns="0" tIns="13335" rIns="0" bIns="0" rtlCol="0">
            <a:spAutoFit/>
          </a:bodyPr>
          <a:lstStyle/>
          <a:p>
            <a:pPr marL="12700">
              <a:lnSpc>
                <a:spcPct val="100000"/>
              </a:lnSpc>
              <a:spcBef>
                <a:spcPts val="105"/>
              </a:spcBef>
            </a:pPr>
            <a:r>
              <a:rPr spc="-200" dirty="0"/>
              <a:t>How </a:t>
            </a:r>
            <a:r>
              <a:rPr spc="-135" dirty="0"/>
              <a:t>do </a:t>
            </a:r>
            <a:r>
              <a:rPr spc="-265" dirty="0"/>
              <a:t>loss </a:t>
            </a:r>
            <a:r>
              <a:rPr spc="-204" dirty="0"/>
              <a:t>and </a:t>
            </a:r>
            <a:r>
              <a:rPr spc="-195" dirty="0"/>
              <a:t>delay</a:t>
            </a:r>
            <a:r>
              <a:rPr spc="-395" dirty="0"/>
              <a:t> </a:t>
            </a:r>
            <a:r>
              <a:rPr spc="-220" dirty="0"/>
              <a:t>occur?</a:t>
            </a:r>
          </a:p>
        </p:txBody>
      </p:sp>
      <p:sp>
        <p:nvSpPr>
          <p:cNvPr id="3" name="object 3"/>
          <p:cNvSpPr/>
          <p:nvPr/>
        </p:nvSpPr>
        <p:spPr>
          <a:xfrm>
            <a:off x="1297962" y="5161669"/>
            <a:ext cx="812363" cy="52775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39339" y="4914900"/>
            <a:ext cx="1199515" cy="370840"/>
          </a:xfrm>
          <a:custGeom>
            <a:avLst/>
            <a:gdLst/>
            <a:ahLst/>
            <a:cxnLst/>
            <a:rect l="l" t="t" r="r" b="b"/>
            <a:pathLst>
              <a:path w="1199514" h="370839">
                <a:moveTo>
                  <a:pt x="599694" y="0"/>
                </a:moveTo>
                <a:lnTo>
                  <a:pt x="529754" y="1246"/>
                </a:lnTo>
                <a:lnTo>
                  <a:pt x="462185" y="4891"/>
                </a:lnTo>
                <a:lnTo>
                  <a:pt x="397436" y="10798"/>
                </a:lnTo>
                <a:lnTo>
                  <a:pt x="335957" y="18825"/>
                </a:lnTo>
                <a:lnTo>
                  <a:pt x="278198" y="28835"/>
                </a:lnTo>
                <a:lnTo>
                  <a:pt x="224610" y="40688"/>
                </a:lnTo>
                <a:lnTo>
                  <a:pt x="175640" y="54244"/>
                </a:lnTo>
                <a:lnTo>
                  <a:pt x="131741" y="69366"/>
                </a:lnTo>
                <a:lnTo>
                  <a:pt x="93361" y="85913"/>
                </a:lnTo>
                <a:lnTo>
                  <a:pt x="34959" y="122728"/>
                </a:lnTo>
                <a:lnTo>
                  <a:pt x="4034" y="163577"/>
                </a:lnTo>
                <a:lnTo>
                  <a:pt x="0" y="185166"/>
                </a:lnTo>
                <a:lnTo>
                  <a:pt x="4034" y="206754"/>
                </a:lnTo>
                <a:lnTo>
                  <a:pt x="34959" y="247603"/>
                </a:lnTo>
                <a:lnTo>
                  <a:pt x="93361" y="284418"/>
                </a:lnTo>
                <a:lnTo>
                  <a:pt x="131741" y="300965"/>
                </a:lnTo>
                <a:lnTo>
                  <a:pt x="175640" y="316087"/>
                </a:lnTo>
                <a:lnTo>
                  <a:pt x="224610" y="329643"/>
                </a:lnTo>
                <a:lnTo>
                  <a:pt x="278198" y="341496"/>
                </a:lnTo>
                <a:lnTo>
                  <a:pt x="335957" y="351506"/>
                </a:lnTo>
                <a:lnTo>
                  <a:pt x="397436" y="359533"/>
                </a:lnTo>
                <a:lnTo>
                  <a:pt x="462185" y="365440"/>
                </a:lnTo>
                <a:lnTo>
                  <a:pt x="529754" y="369085"/>
                </a:lnTo>
                <a:lnTo>
                  <a:pt x="599694" y="370331"/>
                </a:lnTo>
                <a:lnTo>
                  <a:pt x="669633" y="369085"/>
                </a:lnTo>
                <a:lnTo>
                  <a:pt x="737202" y="365440"/>
                </a:lnTo>
                <a:lnTo>
                  <a:pt x="801951" y="359533"/>
                </a:lnTo>
                <a:lnTo>
                  <a:pt x="863430" y="351506"/>
                </a:lnTo>
                <a:lnTo>
                  <a:pt x="921189" y="341496"/>
                </a:lnTo>
                <a:lnTo>
                  <a:pt x="974777" y="329643"/>
                </a:lnTo>
                <a:lnTo>
                  <a:pt x="1023747" y="316087"/>
                </a:lnTo>
                <a:lnTo>
                  <a:pt x="1067646" y="300965"/>
                </a:lnTo>
                <a:lnTo>
                  <a:pt x="1106026" y="284418"/>
                </a:lnTo>
                <a:lnTo>
                  <a:pt x="1164428" y="247603"/>
                </a:lnTo>
                <a:lnTo>
                  <a:pt x="1195353" y="206754"/>
                </a:lnTo>
                <a:lnTo>
                  <a:pt x="1199388" y="185166"/>
                </a:lnTo>
                <a:lnTo>
                  <a:pt x="1195353" y="163577"/>
                </a:lnTo>
                <a:lnTo>
                  <a:pt x="1164428" y="122728"/>
                </a:lnTo>
                <a:lnTo>
                  <a:pt x="1106026" y="85913"/>
                </a:lnTo>
                <a:lnTo>
                  <a:pt x="1067646" y="69366"/>
                </a:lnTo>
                <a:lnTo>
                  <a:pt x="1023747" y="54244"/>
                </a:lnTo>
                <a:lnTo>
                  <a:pt x="974777" y="40688"/>
                </a:lnTo>
                <a:lnTo>
                  <a:pt x="921189" y="28835"/>
                </a:lnTo>
                <a:lnTo>
                  <a:pt x="863430" y="18825"/>
                </a:lnTo>
                <a:lnTo>
                  <a:pt x="801951" y="10798"/>
                </a:lnTo>
                <a:lnTo>
                  <a:pt x="737202" y="4891"/>
                </a:lnTo>
                <a:lnTo>
                  <a:pt x="669633" y="1246"/>
                </a:lnTo>
                <a:lnTo>
                  <a:pt x="599694" y="0"/>
                </a:lnTo>
                <a:close/>
              </a:path>
            </a:pathLst>
          </a:custGeom>
          <a:solidFill>
            <a:srgbClr val="0000FF"/>
          </a:solidFill>
        </p:spPr>
        <p:txBody>
          <a:bodyPr wrap="square" lIns="0" tIns="0" rIns="0" bIns="0" rtlCol="0"/>
          <a:lstStyle/>
          <a:p>
            <a:endParaRPr/>
          </a:p>
        </p:txBody>
      </p:sp>
      <p:sp>
        <p:nvSpPr>
          <p:cNvPr id="5" name="object 5"/>
          <p:cNvSpPr/>
          <p:nvPr/>
        </p:nvSpPr>
        <p:spPr>
          <a:xfrm>
            <a:off x="2339339" y="4846320"/>
            <a:ext cx="1199515" cy="264160"/>
          </a:xfrm>
          <a:custGeom>
            <a:avLst/>
            <a:gdLst/>
            <a:ahLst/>
            <a:cxnLst/>
            <a:rect l="l" t="t" r="r" b="b"/>
            <a:pathLst>
              <a:path w="1199514" h="264160">
                <a:moveTo>
                  <a:pt x="0" y="263651"/>
                </a:moveTo>
                <a:lnTo>
                  <a:pt x="1199388" y="263651"/>
                </a:lnTo>
                <a:lnTo>
                  <a:pt x="1199388" y="0"/>
                </a:lnTo>
                <a:lnTo>
                  <a:pt x="0" y="0"/>
                </a:lnTo>
                <a:lnTo>
                  <a:pt x="0" y="263651"/>
                </a:lnTo>
                <a:close/>
              </a:path>
            </a:pathLst>
          </a:custGeom>
          <a:solidFill>
            <a:srgbClr val="0000FF"/>
          </a:solidFill>
        </p:spPr>
        <p:txBody>
          <a:bodyPr wrap="square" lIns="0" tIns="0" rIns="0" bIns="0" rtlCol="0"/>
          <a:lstStyle/>
          <a:p>
            <a:endParaRPr/>
          </a:p>
        </p:txBody>
      </p:sp>
      <p:sp>
        <p:nvSpPr>
          <p:cNvPr id="6" name="object 6"/>
          <p:cNvSpPr/>
          <p:nvPr/>
        </p:nvSpPr>
        <p:spPr>
          <a:xfrm>
            <a:off x="2350007" y="4617720"/>
            <a:ext cx="1198245" cy="431800"/>
          </a:xfrm>
          <a:custGeom>
            <a:avLst/>
            <a:gdLst/>
            <a:ahLst/>
            <a:cxnLst/>
            <a:rect l="l" t="t" r="r" b="b"/>
            <a:pathLst>
              <a:path w="1198245" h="431800">
                <a:moveTo>
                  <a:pt x="598932"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2"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2" y="0"/>
                </a:lnTo>
                <a:close/>
              </a:path>
            </a:pathLst>
          </a:custGeom>
          <a:solidFill>
            <a:srgbClr val="0000FF"/>
          </a:solidFill>
        </p:spPr>
        <p:txBody>
          <a:bodyPr wrap="square" lIns="0" tIns="0" rIns="0" bIns="0" rtlCol="0"/>
          <a:lstStyle/>
          <a:p>
            <a:endParaRPr/>
          </a:p>
        </p:txBody>
      </p:sp>
      <p:sp>
        <p:nvSpPr>
          <p:cNvPr id="7" name="object 7"/>
          <p:cNvSpPr/>
          <p:nvPr/>
        </p:nvSpPr>
        <p:spPr>
          <a:xfrm>
            <a:off x="2696717" y="4650485"/>
            <a:ext cx="178435" cy="3175"/>
          </a:xfrm>
          <a:custGeom>
            <a:avLst/>
            <a:gdLst/>
            <a:ahLst/>
            <a:cxnLst/>
            <a:rect l="l" t="t" r="r" b="b"/>
            <a:pathLst>
              <a:path w="178435" h="3175">
                <a:moveTo>
                  <a:pt x="0" y="3047"/>
                </a:moveTo>
                <a:lnTo>
                  <a:pt x="178307" y="0"/>
                </a:lnTo>
              </a:path>
            </a:pathLst>
          </a:custGeom>
          <a:ln w="28956">
            <a:solidFill>
              <a:srgbClr val="000000"/>
            </a:solidFill>
          </a:ln>
        </p:spPr>
        <p:txBody>
          <a:bodyPr wrap="square" lIns="0" tIns="0" rIns="0" bIns="0" rtlCol="0"/>
          <a:lstStyle/>
          <a:p>
            <a:endParaRPr/>
          </a:p>
        </p:txBody>
      </p:sp>
      <p:sp>
        <p:nvSpPr>
          <p:cNvPr id="8" name="object 8"/>
          <p:cNvSpPr/>
          <p:nvPr/>
        </p:nvSpPr>
        <p:spPr>
          <a:xfrm>
            <a:off x="3038094" y="4767834"/>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9" name="object 9"/>
          <p:cNvSpPr/>
          <p:nvPr/>
        </p:nvSpPr>
        <p:spPr>
          <a:xfrm>
            <a:off x="2859785" y="4653534"/>
            <a:ext cx="186055" cy="114300"/>
          </a:xfrm>
          <a:custGeom>
            <a:avLst/>
            <a:gdLst/>
            <a:ahLst/>
            <a:cxnLst/>
            <a:rect l="l" t="t" r="r" b="b"/>
            <a:pathLst>
              <a:path w="186055" h="114300">
                <a:moveTo>
                  <a:pt x="0" y="0"/>
                </a:moveTo>
                <a:lnTo>
                  <a:pt x="185927" y="114300"/>
                </a:lnTo>
              </a:path>
            </a:pathLst>
          </a:custGeom>
          <a:ln w="28956">
            <a:solidFill>
              <a:srgbClr val="000000"/>
            </a:solidFill>
          </a:ln>
        </p:spPr>
        <p:txBody>
          <a:bodyPr wrap="square" lIns="0" tIns="0" rIns="0" bIns="0" rtlCol="0"/>
          <a:lstStyle/>
          <a:p>
            <a:endParaRPr/>
          </a:p>
        </p:txBody>
      </p:sp>
      <p:sp>
        <p:nvSpPr>
          <p:cNvPr id="10" name="object 10"/>
          <p:cNvSpPr/>
          <p:nvPr/>
        </p:nvSpPr>
        <p:spPr>
          <a:xfrm>
            <a:off x="2696717" y="4763261"/>
            <a:ext cx="178435" cy="3175"/>
          </a:xfrm>
          <a:custGeom>
            <a:avLst/>
            <a:gdLst/>
            <a:ahLst/>
            <a:cxnLst/>
            <a:rect l="l" t="t" r="r" b="b"/>
            <a:pathLst>
              <a:path w="178435" h="3175">
                <a:moveTo>
                  <a:pt x="0" y="0"/>
                </a:moveTo>
                <a:lnTo>
                  <a:pt x="178307" y="3048"/>
                </a:lnTo>
              </a:path>
            </a:pathLst>
          </a:custGeom>
          <a:ln w="28956">
            <a:solidFill>
              <a:srgbClr val="000000"/>
            </a:solidFill>
          </a:ln>
        </p:spPr>
        <p:txBody>
          <a:bodyPr wrap="square" lIns="0" tIns="0" rIns="0" bIns="0" rtlCol="0"/>
          <a:lstStyle/>
          <a:p>
            <a:endParaRPr/>
          </a:p>
        </p:txBody>
      </p:sp>
      <p:sp>
        <p:nvSpPr>
          <p:cNvPr id="11" name="object 11"/>
          <p:cNvSpPr/>
          <p:nvPr/>
        </p:nvSpPr>
        <p:spPr>
          <a:xfrm>
            <a:off x="3038094" y="4648961"/>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2" name="object 12"/>
          <p:cNvSpPr/>
          <p:nvPr/>
        </p:nvSpPr>
        <p:spPr>
          <a:xfrm>
            <a:off x="2859785" y="4648961"/>
            <a:ext cx="186055" cy="114300"/>
          </a:xfrm>
          <a:custGeom>
            <a:avLst/>
            <a:gdLst/>
            <a:ahLst/>
            <a:cxnLst/>
            <a:rect l="l" t="t" r="r" b="b"/>
            <a:pathLst>
              <a:path w="186055" h="114300">
                <a:moveTo>
                  <a:pt x="0" y="114300"/>
                </a:moveTo>
                <a:lnTo>
                  <a:pt x="185927" y="0"/>
                </a:lnTo>
              </a:path>
            </a:pathLst>
          </a:custGeom>
          <a:ln w="28956">
            <a:solidFill>
              <a:srgbClr val="000000"/>
            </a:solidFill>
          </a:ln>
        </p:spPr>
        <p:txBody>
          <a:bodyPr wrap="square" lIns="0" tIns="0" rIns="0" bIns="0" rtlCol="0"/>
          <a:lstStyle/>
          <a:p>
            <a:endParaRPr/>
          </a:p>
        </p:txBody>
      </p:sp>
      <p:sp>
        <p:nvSpPr>
          <p:cNvPr id="13" name="object 13"/>
          <p:cNvSpPr/>
          <p:nvPr/>
        </p:nvSpPr>
        <p:spPr>
          <a:xfrm>
            <a:off x="5436108" y="4934711"/>
            <a:ext cx="1198245" cy="368935"/>
          </a:xfrm>
          <a:custGeom>
            <a:avLst/>
            <a:gdLst/>
            <a:ahLst/>
            <a:cxnLst/>
            <a:rect l="l" t="t" r="r" b="b"/>
            <a:pathLst>
              <a:path w="1198245" h="368935">
                <a:moveTo>
                  <a:pt x="598931" y="0"/>
                </a:moveTo>
                <a:lnTo>
                  <a:pt x="529073" y="1240"/>
                </a:lnTo>
                <a:lnTo>
                  <a:pt x="461585" y="4869"/>
                </a:lnTo>
                <a:lnTo>
                  <a:pt x="396915" y="10749"/>
                </a:lnTo>
                <a:lnTo>
                  <a:pt x="335513" y="18741"/>
                </a:lnTo>
                <a:lnTo>
                  <a:pt x="277827" y="28706"/>
                </a:lnTo>
                <a:lnTo>
                  <a:pt x="224307" y="40508"/>
                </a:lnTo>
                <a:lnTo>
                  <a:pt x="175402" y="54006"/>
                </a:lnTo>
                <a:lnTo>
                  <a:pt x="131561" y="69064"/>
                </a:lnTo>
                <a:lnTo>
                  <a:pt x="93233" y="85542"/>
                </a:lnTo>
                <a:lnTo>
                  <a:pt x="34911" y="122207"/>
                </a:lnTo>
                <a:lnTo>
                  <a:pt x="4028" y="162896"/>
                </a:lnTo>
                <a:lnTo>
                  <a:pt x="0" y="184404"/>
                </a:lnTo>
                <a:lnTo>
                  <a:pt x="4028" y="205911"/>
                </a:lnTo>
                <a:lnTo>
                  <a:pt x="34911" y="246600"/>
                </a:lnTo>
                <a:lnTo>
                  <a:pt x="93233" y="283265"/>
                </a:lnTo>
                <a:lnTo>
                  <a:pt x="131561" y="299743"/>
                </a:lnTo>
                <a:lnTo>
                  <a:pt x="175402" y="314801"/>
                </a:lnTo>
                <a:lnTo>
                  <a:pt x="224307" y="328299"/>
                </a:lnTo>
                <a:lnTo>
                  <a:pt x="277827" y="340101"/>
                </a:lnTo>
                <a:lnTo>
                  <a:pt x="335513" y="350066"/>
                </a:lnTo>
                <a:lnTo>
                  <a:pt x="396915" y="358058"/>
                </a:lnTo>
                <a:lnTo>
                  <a:pt x="461585" y="363938"/>
                </a:lnTo>
                <a:lnTo>
                  <a:pt x="529073" y="367567"/>
                </a:lnTo>
                <a:lnTo>
                  <a:pt x="598931" y="368807"/>
                </a:lnTo>
                <a:lnTo>
                  <a:pt x="668790" y="367567"/>
                </a:lnTo>
                <a:lnTo>
                  <a:pt x="736278" y="363938"/>
                </a:lnTo>
                <a:lnTo>
                  <a:pt x="800948" y="358058"/>
                </a:lnTo>
                <a:lnTo>
                  <a:pt x="862350" y="350066"/>
                </a:lnTo>
                <a:lnTo>
                  <a:pt x="920036" y="340101"/>
                </a:lnTo>
                <a:lnTo>
                  <a:pt x="973556" y="328299"/>
                </a:lnTo>
                <a:lnTo>
                  <a:pt x="1022461" y="314801"/>
                </a:lnTo>
                <a:lnTo>
                  <a:pt x="1066302" y="299743"/>
                </a:lnTo>
                <a:lnTo>
                  <a:pt x="1104630" y="283265"/>
                </a:lnTo>
                <a:lnTo>
                  <a:pt x="1162952" y="246600"/>
                </a:lnTo>
                <a:lnTo>
                  <a:pt x="1193835" y="205911"/>
                </a:lnTo>
                <a:lnTo>
                  <a:pt x="1197864" y="184404"/>
                </a:lnTo>
                <a:lnTo>
                  <a:pt x="1193835" y="162896"/>
                </a:lnTo>
                <a:lnTo>
                  <a:pt x="1162952" y="122207"/>
                </a:lnTo>
                <a:lnTo>
                  <a:pt x="1104630" y="85542"/>
                </a:lnTo>
                <a:lnTo>
                  <a:pt x="1066302" y="69064"/>
                </a:lnTo>
                <a:lnTo>
                  <a:pt x="1022461" y="54006"/>
                </a:lnTo>
                <a:lnTo>
                  <a:pt x="973556" y="40508"/>
                </a:lnTo>
                <a:lnTo>
                  <a:pt x="920036" y="28706"/>
                </a:lnTo>
                <a:lnTo>
                  <a:pt x="862350" y="18741"/>
                </a:lnTo>
                <a:lnTo>
                  <a:pt x="800948" y="10749"/>
                </a:lnTo>
                <a:lnTo>
                  <a:pt x="736278" y="4869"/>
                </a:lnTo>
                <a:lnTo>
                  <a:pt x="668790" y="1240"/>
                </a:lnTo>
                <a:lnTo>
                  <a:pt x="598931" y="0"/>
                </a:lnTo>
                <a:close/>
              </a:path>
            </a:pathLst>
          </a:custGeom>
          <a:solidFill>
            <a:srgbClr val="0000FF"/>
          </a:solidFill>
        </p:spPr>
        <p:txBody>
          <a:bodyPr wrap="square" lIns="0" tIns="0" rIns="0" bIns="0" rtlCol="0"/>
          <a:lstStyle/>
          <a:p>
            <a:endParaRPr/>
          </a:p>
        </p:txBody>
      </p:sp>
      <p:sp>
        <p:nvSpPr>
          <p:cNvPr id="14" name="object 14"/>
          <p:cNvSpPr/>
          <p:nvPr/>
        </p:nvSpPr>
        <p:spPr>
          <a:xfrm>
            <a:off x="5445252" y="4913376"/>
            <a:ext cx="0" cy="228600"/>
          </a:xfrm>
          <a:custGeom>
            <a:avLst/>
            <a:gdLst/>
            <a:ahLst/>
            <a:cxnLst/>
            <a:rect l="l" t="t" r="r" b="b"/>
            <a:pathLst>
              <a:path h="228600">
                <a:moveTo>
                  <a:pt x="0" y="0"/>
                </a:moveTo>
                <a:lnTo>
                  <a:pt x="0" y="228600"/>
                </a:lnTo>
              </a:path>
            </a:pathLst>
          </a:custGeom>
          <a:ln w="12192">
            <a:solidFill>
              <a:srgbClr val="000000"/>
            </a:solidFill>
          </a:ln>
        </p:spPr>
        <p:txBody>
          <a:bodyPr wrap="square" lIns="0" tIns="0" rIns="0" bIns="0" rtlCol="0"/>
          <a:lstStyle/>
          <a:p>
            <a:endParaRPr/>
          </a:p>
        </p:txBody>
      </p:sp>
      <p:sp>
        <p:nvSpPr>
          <p:cNvPr id="15" name="object 15"/>
          <p:cNvSpPr/>
          <p:nvPr/>
        </p:nvSpPr>
        <p:spPr>
          <a:xfrm>
            <a:off x="5445252" y="4875276"/>
            <a:ext cx="1198245" cy="264160"/>
          </a:xfrm>
          <a:custGeom>
            <a:avLst/>
            <a:gdLst/>
            <a:ahLst/>
            <a:cxnLst/>
            <a:rect l="l" t="t" r="r" b="b"/>
            <a:pathLst>
              <a:path w="1198245" h="264160">
                <a:moveTo>
                  <a:pt x="0" y="263651"/>
                </a:moveTo>
                <a:lnTo>
                  <a:pt x="1197863" y="263651"/>
                </a:lnTo>
                <a:lnTo>
                  <a:pt x="1197863" y="0"/>
                </a:lnTo>
                <a:lnTo>
                  <a:pt x="0" y="0"/>
                </a:lnTo>
                <a:lnTo>
                  <a:pt x="0" y="263651"/>
                </a:lnTo>
                <a:close/>
              </a:path>
            </a:pathLst>
          </a:custGeom>
          <a:solidFill>
            <a:srgbClr val="0000FF"/>
          </a:solidFill>
        </p:spPr>
        <p:txBody>
          <a:bodyPr wrap="square" lIns="0" tIns="0" rIns="0" bIns="0" rtlCol="0"/>
          <a:lstStyle/>
          <a:p>
            <a:endParaRPr/>
          </a:p>
        </p:txBody>
      </p:sp>
      <p:sp>
        <p:nvSpPr>
          <p:cNvPr id="16" name="object 16"/>
          <p:cNvSpPr/>
          <p:nvPr/>
        </p:nvSpPr>
        <p:spPr>
          <a:xfrm>
            <a:off x="5454396" y="4646676"/>
            <a:ext cx="1199515" cy="429895"/>
          </a:xfrm>
          <a:custGeom>
            <a:avLst/>
            <a:gdLst/>
            <a:ahLst/>
            <a:cxnLst/>
            <a:rect l="l" t="t" r="r" b="b"/>
            <a:pathLst>
              <a:path w="1199515" h="429895">
                <a:moveTo>
                  <a:pt x="599693" y="0"/>
                </a:moveTo>
                <a:lnTo>
                  <a:pt x="529754" y="1446"/>
                </a:lnTo>
                <a:lnTo>
                  <a:pt x="462185" y="5678"/>
                </a:lnTo>
                <a:lnTo>
                  <a:pt x="397436" y="12533"/>
                </a:lnTo>
                <a:lnTo>
                  <a:pt x="335957" y="21851"/>
                </a:lnTo>
                <a:lnTo>
                  <a:pt x="278198" y="33469"/>
                </a:lnTo>
                <a:lnTo>
                  <a:pt x="224610" y="47226"/>
                </a:lnTo>
                <a:lnTo>
                  <a:pt x="175640" y="62960"/>
                </a:lnTo>
                <a:lnTo>
                  <a:pt x="131741" y="80509"/>
                </a:lnTo>
                <a:lnTo>
                  <a:pt x="93361" y="99713"/>
                </a:lnTo>
                <a:lnTo>
                  <a:pt x="60951" y="120409"/>
                </a:lnTo>
                <a:lnTo>
                  <a:pt x="15837" y="165631"/>
                </a:lnTo>
                <a:lnTo>
                  <a:pt x="0" y="214884"/>
                </a:lnTo>
                <a:lnTo>
                  <a:pt x="4034" y="239933"/>
                </a:lnTo>
                <a:lnTo>
                  <a:pt x="34959" y="287332"/>
                </a:lnTo>
                <a:lnTo>
                  <a:pt x="93361" y="330054"/>
                </a:lnTo>
                <a:lnTo>
                  <a:pt x="131741" y="349258"/>
                </a:lnTo>
                <a:lnTo>
                  <a:pt x="175640" y="366807"/>
                </a:lnTo>
                <a:lnTo>
                  <a:pt x="224610" y="382541"/>
                </a:lnTo>
                <a:lnTo>
                  <a:pt x="278198" y="396298"/>
                </a:lnTo>
                <a:lnTo>
                  <a:pt x="335957" y="407916"/>
                </a:lnTo>
                <a:lnTo>
                  <a:pt x="397436" y="417234"/>
                </a:lnTo>
                <a:lnTo>
                  <a:pt x="462185" y="424089"/>
                </a:lnTo>
                <a:lnTo>
                  <a:pt x="529754" y="428321"/>
                </a:lnTo>
                <a:lnTo>
                  <a:pt x="599693" y="429768"/>
                </a:lnTo>
                <a:lnTo>
                  <a:pt x="669633" y="428321"/>
                </a:lnTo>
                <a:lnTo>
                  <a:pt x="737202" y="424089"/>
                </a:lnTo>
                <a:lnTo>
                  <a:pt x="801951" y="417234"/>
                </a:lnTo>
                <a:lnTo>
                  <a:pt x="863430" y="407916"/>
                </a:lnTo>
                <a:lnTo>
                  <a:pt x="921189" y="396298"/>
                </a:lnTo>
                <a:lnTo>
                  <a:pt x="974777" y="382541"/>
                </a:lnTo>
                <a:lnTo>
                  <a:pt x="1023746" y="366807"/>
                </a:lnTo>
                <a:lnTo>
                  <a:pt x="1067646" y="349258"/>
                </a:lnTo>
                <a:lnTo>
                  <a:pt x="1106026" y="330054"/>
                </a:lnTo>
                <a:lnTo>
                  <a:pt x="1138436" y="309358"/>
                </a:lnTo>
                <a:lnTo>
                  <a:pt x="1183550" y="264136"/>
                </a:lnTo>
                <a:lnTo>
                  <a:pt x="1199387" y="214884"/>
                </a:lnTo>
                <a:lnTo>
                  <a:pt x="1195353" y="189834"/>
                </a:lnTo>
                <a:lnTo>
                  <a:pt x="1164428" y="142435"/>
                </a:lnTo>
                <a:lnTo>
                  <a:pt x="1106026" y="99713"/>
                </a:lnTo>
                <a:lnTo>
                  <a:pt x="1067646" y="80509"/>
                </a:lnTo>
                <a:lnTo>
                  <a:pt x="1023747" y="62960"/>
                </a:lnTo>
                <a:lnTo>
                  <a:pt x="974777" y="47226"/>
                </a:lnTo>
                <a:lnTo>
                  <a:pt x="921189" y="33469"/>
                </a:lnTo>
                <a:lnTo>
                  <a:pt x="863430" y="21851"/>
                </a:lnTo>
                <a:lnTo>
                  <a:pt x="801951" y="12533"/>
                </a:lnTo>
                <a:lnTo>
                  <a:pt x="737202" y="5678"/>
                </a:lnTo>
                <a:lnTo>
                  <a:pt x="669633" y="1446"/>
                </a:lnTo>
                <a:lnTo>
                  <a:pt x="599693" y="0"/>
                </a:lnTo>
                <a:close/>
              </a:path>
            </a:pathLst>
          </a:custGeom>
          <a:solidFill>
            <a:srgbClr val="0000FF"/>
          </a:solidFill>
        </p:spPr>
        <p:txBody>
          <a:bodyPr wrap="square" lIns="0" tIns="0" rIns="0" bIns="0" rtlCol="0"/>
          <a:lstStyle/>
          <a:p>
            <a:endParaRPr/>
          </a:p>
        </p:txBody>
      </p:sp>
      <p:sp>
        <p:nvSpPr>
          <p:cNvPr id="17" name="object 17"/>
          <p:cNvSpPr/>
          <p:nvPr/>
        </p:nvSpPr>
        <p:spPr>
          <a:xfrm>
            <a:off x="984018" y="4152781"/>
            <a:ext cx="1132055" cy="527754"/>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3534917" y="4973573"/>
            <a:ext cx="1934210" cy="9525"/>
          </a:xfrm>
          <a:custGeom>
            <a:avLst/>
            <a:gdLst/>
            <a:ahLst/>
            <a:cxnLst/>
            <a:rect l="l" t="t" r="r" b="b"/>
            <a:pathLst>
              <a:path w="1934210" h="9525">
                <a:moveTo>
                  <a:pt x="0" y="0"/>
                </a:moveTo>
                <a:lnTo>
                  <a:pt x="1933956" y="9143"/>
                </a:lnTo>
              </a:path>
            </a:pathLst>
          </a:custGeom>
          <a:ln w="19812">
            <a:solidFill>
              <a:srgbClr val="000000"/>
            </a:solidFill>
          </a:ln>
        </p:spPr>
        <p:txBody>
          <a:bodyPr wrap="square" lIns="0" tIns="0" rIns="0" bIns="0" rtlCol="0"/>
          <a:lstStyle/>
          <a:p>
            <a:endParaRPr/>
          </a:p>
        </p:txBody>
      </p:sp>
      <p:sp>
        <p:nvSpPr>
          <p:cNvPr id="19" name="object 19"/>
          <p:cNvSpPr/>
          <p:nvPr/>
        </p:nvSpPr>
        <p:spPr>
          <a:xfrm>
            <a:off x="2116073" y="4543805"/>
            <a:ext cx="0" cy="1001394"/>
          </a:xfrm>
          <a:custGeom>
            <a:avLst/>
            <a:gdLst/>
            <a:ahLst/>
            <a:cxnLst/>
            <a:rect l="l" t="t" r="r" b="b"/>
            <a:pathLst>
              <a:path h="1001395">
                <a:moveTo>
                  <a:pt x="0" y="0"/>
                </a:moveTo>
                <a:lnTo>
                  <a:pt x="0" y="1001268"/>
                </a:lnTo>
              </a:path>
            </a:pathLst>
          </a:custGeom>
          <a:ln w="19812">
            <a:solidFill>
              <a:srgbClr val="000000"/>
            </a:solidFill>
          </a:ln>
        </p:spPr>
        <p:txBody>
          <a:bodyPr wrap="square" lIns="0" tIns="0" rIns="0" bIns="0" rtlCol="0"/>
          <a:lstStyle/>
          <a:p>
            <a:endParaRPr/>
          </a:p>
        </p:txBody>
      </p:sp>
      <p:sp>
        <p:nvSpPr>
          <p:cNvPr id="20" name="object 20"/>
          <p:cNvSpPr/>
          <p:nvPr/>
        </p:nvSpPr>
        <p:spPr>
          <a:xfrm>
            <a:off x="2125217" y="4978146"/>
            <a:ext cx="200025" cy="0"/>
          </a:xfrm>
          <a:custGeom>
            <a:avLst/>
            <a:gdLst/>
            <a:ahLst/>
            <a:cxnLst/>
            <a:rect l="l" t="t" r="r" b="b"/>
            <a:pathLst>
              <a:path w="200025">
                <a:moveTo>
                  <a:pt x="0" y="0"/>
                </a:moveTo>
                <a:lnTo>
                  <a:pt x="199644" y="0"/>
                </a:lnTo>
              </a:path>
            </a:pathLst>
          </a:custGeom>
          <a:ln w="19812">
            <a:solidFill>
              <a:srgbClr val="000000"/>
            </a:solidFill>
          </a:ln>
        </p:spPr>
        <p:txBody>
          <a:bodyPr wrap="square" lIns="0" tIns="0" rIns="0" bIns="0" rtlCol="0"/>
          <a:lstStyle/>
          <a:p>
            <a:endParaRPr/>
          </a:p>
        </p:txBody>
      </p:sp>
      <p:sp>
        <p:nvSpPr>
          <p:cNvPr id="21" name="object 21"/>
          <p:cNvSpPr/>
          <p:nvPr/>
        </p:nvSpPr>
        <p:spPr>
          <a:xfrm>
            <a:off x="3208020" y="4843271"/>
            <a:ext cx="140335" cy="200025"/>
          </a:xfrm>
          <a:custGeom>
            <a:avLst/>
            <a:gdLst/>
            <a:ahLst/>
            <a:cxnLst/>
            <a:rect l="l" t="t" r="r" b="b"/>
            <a:pathLst>
              <a:path w="140335" h="200025">
                <a:moveTo>
                  <a:pt x="0" y="199644"/>
                </a:moveTo>
                <a:lnTo>
                  <a:pt x="140207" y="199644"/>
                </a:lnTo>
                <a:lnTo>
                  <a:pt x="140207" y="0"/>
                </a:lnTo>
                <a:lnTo>
                  <a:pt x="0" y="0"/>
                </a:lnTo>
                <a:lnTo>
                  <a:pt x="0" y="199644"/>
                </a:lnTo>
                <a:close/>
              </a:path>
            </a:pathLst>
          </a:custGeom>
          <a:solidFill>
            <a:srgbClr val="4F81BC"/>
          </a:solidFill>
        </p:spPr>
        <p:txBody>
          <a:bodyPr wrap="square" lIns="0" tIns="0" rIns="0" bIns="0" rtlCol="0"/>
          <a:lstStyle/>
          <a:p>
            <a:endParaRPr/>
          </a:p>
        </p:txBody>
      </p:sp>
      <p:sp>
        <p:nvSpPr>
          <p:cNvPr id="22" name="object 22"/>
          <p:cNvSpPr/>
          <p:nvPr/>
        </p:nvSpPr>
        <p:spPr>
          <a:xfrm>
            <a:off x="3200400" y="484327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23" name="object 23"/>
          <p:cNvSpPr/>
          <p:nvPr/>
        </p:nvSpPr>
        <p:spPr>
          <a:xfrm>
            <a:off x="3361944" y="484327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C0504D"/>
          </a:solidFill>
        </p:spPr>
        <p:txBody>
          <a:bodyPr wrap="square" lIns="0" tIns="0" rIns="0" bIns="0" rtlCol="0"/>
          <a:lstStyle/>
          <a:p>
            <a:endParaRPr/>
          </a:p>
        </p:txBody>
      </p:sp>
      <p:sp>
        <p:nvSpPr>
          <p:cNvPr id="24" name="object 24"/>
          <p:cNvSpPr/>
          <p:nvPr/>
        </p:nvSpPr>
        <p:spPr>
          <a:xfrm>
            <a:off x="3361944" y="484327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25" name="object 25"/>
          <p:cNvSpPr/>
          <p:nvPr/>
        </p:nvSpPr>
        <p:spPr>
          <a:xfrm>
            <a:off x="2147316" y="4744211"/>
            <a:ext cx="147955" cy="200025"/>
          </a:xfrm>
          <a:custGeom>
            <a:avLst/>
            <a:gdLst/>
            <a:ahLst/>
            <a:cxnLst/>
            <a:rect l="l" t="t" r="r" b="b"/>
            <a:pathLst>
              <a:path w="147955" h="200025">
                <a:moveTo>
                  <a:pt x="0" y="199644"/>
                </a:moveTo>
                <a:lnTo>
                  <a:pt x="147828" y="199644"/>
                </a:lnTo>
                <a:lnTo>
                  <a:pt x="147828" y="0"/>
                </a:lnTo>
                <a:lnTo>
                  <a:pt x="0" y="0"/>
                </a:lnTo>
                <a:lnTo>
                  <a:pt x="0" y="199644"/>
                </a:lnTo>
                <a:close/>
              </a:path>
            </a:pathLst>
          </a:custGeom>
          <a:solidFill>
            <a:srgbClr val="4F81BC"/>
          </a:solidFill>
        </p:spPr>
        <p:txBody>
          <a:bodyPr wrap="square" lIns="0" tIns="0" rIns="0" bIns="0" rtlCol="0"/>
          <a:lstStyle/>
          <a:p>
            <a:endParaRPr/>
          </a:p>
        </p:txBody>
      </p:sp>
      <p:sp>
        <p:nvSpPr>
          <p:cNvPr id="26" name="object 26"/>
          <p:cNvSpPr/>
          <p:nvPr/>
        </p:nvSpPr>
        <p:spPr>
          <a:xfrm>
            <a:off x="2147316" y="4744211"/>
            <a:ext cx="147955" cy="200025"/>
          </a:xfrm>
          <a:custGeom>
            <a:avLst/>
            <a:gdLst/>
            <a:ahLst/>
            <a:cxnLst/>
            <a:rect l="l" t="t" r="r" b="b"/>
            <a:pathLst>
              <a:path w="147955" h="200025">
                <a:moveTo>
                  <a:pt x="0" y="199644"/>
                </a:moveTo>
                <a:lnTo>
                  <a:pt x="147828" y="199644"/>
                </a:lnTo>
                <a:lnTo>
                  <a:pt x="147828" y="0"/>
                </a:lnTo>
                <a:lnTo>
                  <a:pt x="0" y="0"/>
                </a:lnTo>
                <a:lnTo>
                  <a:pt x="0" y="199644"/>
                </a:lnTo>
                <a:close/>
              </a:path>
            </a:pathLst>
          </a:custGeom>
          <a:ln w="9144">
            <a:solidFill>
              <a:srgbClr val="000000"/>
            </a:solidFill>
          </a:ln>
        </p:spPr>
        <p:txBody>
          <a:bodyPr wrap="square" lIns="0" tIns="0" rIns="0" bIns="0" rtlCol="0"/>
          <a:lstStyle/>
          <a:p>
            <a:endParaRPr/>
          </a:p>
        </p:txBody>
      </p:sp>
      <p:sp>
        <p:nvSpPr>
          <p:cNvPr id="27" name="object 27"/>
          <p:cNvSpPr/>
          <p:nvPr/>
        </p:nvSpPr>
        <p:spPr>
          <a:xfrm>
            <a:off x="2323973" y="4812919"/>
            <a:ext cx="242443" cy="76200"/>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1952244" y="5125211"/>
            <a:ext cx="76200" cy="175259"/>
          </a:xfrm>
          <a:prstGeom prst="rect">
            <a:avLst/>
          </a:prstGeom>
          <a:blipFill>
            <a:blip r:embed="rId5" cstate="print"/>
            <a:stretch>
              <a:fillRect/>
            </a:stretch>
          </a:blipFill>
        </p:spPr>
        <p:txBody>
          <a:bodyPr wrap="square" lIns="0" tIns="0" rIns="0" bIns="0" rtlCol="0"/>
          <a:lstStyle/>
          <a:p>
            <a:endParaRPr/>
          </a:p>
        </p:txBody>
      </p:sp>
      <p:sp>
        <p:nvSpPr>
          <p:cNvPr id="29" name="object 29"/>
          <p:cNvSpPr txBox="1"/>
          <p:nvPr/>
        </p:nvSpPr>
        <p:spPr>
          <a:xfrm>
            <a:off x="987044" y="5210047"/>
            <a:ext cx="1695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0504D"/>
                </a:solidFill>
                <a:latin typeface="Comic Sans MS"/>
                <a:cs typeface="Comic Sans MS"/>
              </a:rPr>
              <a:t>B</a:t>
            </a:r>
            <a:endParaRPr sz="1800">
              <a:latin typeface="Comic Sans MS"/>
              <a:cs typeface="Comic Sans MS"/>
            </a:endParaRPr>
          </a:p>
        </p:txBody>
      </p:sp>
      <p:sp>
        <p:nvSpPr>
          <p:cNvPr id="30" name="object 30"/>
          <p:cNvSpPr/>
          <p:nvPr/>
        </p:nvSpPr>
        <p:spPr>
          <a:xfrm>
            <a:off x="3491484" y="47823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31" name="object 31"/>
          <p:cNvSpPr/>
          <p:nvPr/>
        </p:nvSpPr>
        <p:spPr>
          <a:xfrm>
            <a:off x="3491484" y="47823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32" name="object 32"/>
          <p:cNvSpPr txBox="1"/>
          <p:nvPr/>
        </p:nvSpPr>
        <p:spPr>
          <a:xfrm>
            <a:off x="658164" y="1292086"/>
            <a:ext cx="7069455" cy="3198495"/>
          </a:xfrm>
          <a:prstGeom prst="rect">
            <a:avLst/>
          </a:prstGeom>
        </p:spPr>
        <p:txBody>
          <a:bodyPr vert="horz" wrap="square" lIns="0" tIns="102235" rIns="0" bIns="0" rtlCol="0">
            <a:spAutoFit/>
          </a:bodyPr>
          <a:lstStyle/>
          <a:p>
            <a:pPr marL="12700">
              <a:lnSpc>
                <a:spcPct val="100000"/>
              </a:lnSpc>
              <a:spcBef>
                <a:spcPts val="805"/>
              </a:spcBef>
            </a:pPr>
            <a:r>
              <a:rPr sz="2800" spc="-155" dirty="0">
                <a:latin typeface="Arial"/>
                <a:cs typeface="Arial"/>
              </a:rPr>
              <a:t>packets </a:t>
            </a:r>
            <a:r>
              <a:rPr sz="2800" i="1" spc="-145" dirty="0">
                <a:latin typeface="Trebuchet MS"/>
                <a:cs typeface="Trebuchet MS"/>
              </a:rPr>
              <a:t>queue </a:t>
            </a:r>
            <a:r>
              <a:rPr sz="2800" spc="-35" dirty="0">
                <a:latin typeface="Arial"/>
                <a:cs typeface="Arial"/>
              </a:rPr>
              <a:t>in router</a:t>
            </a:r>
            <a:r>
              <a:rPr sz="2800" spc="-300" dirty="0">
                <a:latin typeface="Arial"/>
                <a:cs typeface="Arial"/>
              </a:rPr>
              <a:t> </a:t>
            </a:r>
            <a:r>
              <a:rPr sz="2800" spc="-95" dirty="0">
                <a:latin typeface="Arial"/>
                <a:cs typeface="Arial"/>
              </a:rPr>
              <a:t>buffers</a:t>
            </a:r>
            <a:endParaRPr sz="2800">
              <a:latin typeface="Arial"/>
              <a:cs typeface="Arial"/>
            </a:endParaRPr>
          </a:p>
          <a:p>
            <a:pPr marL="355600" indent="-342900">
              <a:lnSpc>
                <a:spcPct val="100000"/>
              </a:lnSpc>
              <a:spcBef>
                <a:spcPts val="605"/>
              </a:spcBef>
              <a:buChar char="•"/>
              <a:tabLst>
                <a:tab pos="355600" algn="l"/>
                <a:tab pos="356235" algn="l"/>
              </a:tabLst>
            </a:pPr>
            <a:r>
              <a:rPr sz="2400" spc="-110" dirty="0">
                <a:solidFill>
                  <a:srgbClr val="FF0000"/>
                </a:solidFill>
                <a:latin typeface="Arial"/>
                <a:cs typeface="Arial"/>
              </a:rPr>
              <a:t>packet</a:t>
            </a:r>
            <a:r>
              <a:rPr sz="2400" spc="-160" dirty="0">
                <a:solidFill>
                  <a:srgbClr val="FF0000"/>
                </a:solidFill>
                <a:latin typeface="Arial"/>
                <a:cs typeface="Arial"/>
              </a:rPr>
              <a:t> </a:t>
            </a:r>
            <a:r>
              <a:rPr sz="2400" spc="-60" dirty="0">
                <a:solidFill>
                  <a:srgbClr val="FF0000"/>
                </a:solidFill>
                <a:latin typeface="Arial"/>
                <a:cs typeface="Arial"/>
              </a:rPr>
              <a:t>arrival</a:t>
            </a:r>
            <a:r>
              <a:rPr sz="2400" spc="-140" dirty="0">
                <a:solidFill>
                  <a:srgbClr val="FF0000"/>
                </a:solidFill>
                <a:latin typeface="Arial"/>
                <a:cs typeface="Arial"/>
              </a:rPr>
              <a:t> </a:t>
            </a:r>
            <a:r>
              <a:rPr sz="2400" spc="-65" dirty="0">
                <a:solidFill>
                  <a:srgbClr val="FF0000"/>
                </a:solidFill>
                <a:latin typeface="Arial"/>
                <a:cs typeface="Arial"/>
              </a:rPr>
              <a:t>rate</a:t>
            </a:r>
            <a:r>
              <a:rPr sz="2400" spc="-135" dirty="0">
                <a:solidFill>
                  <a:srgbClr val="FF0000"/>
                </a:solidFill>
                <a:latin typeface="Arial"/>
                <a:cs typeface="Arial"/>
              </a:rPr>
              <a:t> </a:t>
            </a:r>
            <a:r>
              <a:rPr sz="2400" spc="20" dirty="0">
                <a:solidFill>
                  <a:srgbClr val="FF0000"/>
                </a:solidFill>
                <a:latin typeface="Arial"/>
                <a:cs typeface="Arial"/>
              </a:rPr>
              <a:t>to</a:t>
            </a:r>
            <a:r>
              <a:rPr sz="2400" spc="-135" dirty="0">
                <a:solidFill>
                  <a:srgbClr val="FF0000"/>
                </a:solidFill>
                <a:latin typeface="Arial"/>
                <a:cs typeface="Arial"/>
              </a:rPr>
              <a:t> </a:t>
            </a:r>
            <a:r>
              <a:rPr sz="2400" spc="-40" dirty="0">
                <a:solidFill>
                  <a:srgbClr val="FF0000"/>
                </a:solidFill>
                <a:latin typeface="Arial"/>
                <a:cs typeface="Arial"/>
              </a:rPr>
              <a:t>link</a:t>
            </a:r>
            <a:r>
              <a:rPr sz="2400" spc="-135" dirty="0">
                <a:solidFill>
                  <a:srgbClr val="FF0000"/>
                </a:solidFill>
                <a:latin typeface="Arial"/>
                <a:cs typeface="Arial"/>
              </a:rPr>
              <a:t> </a:t>
            </a:r>
            <a:r>
              <a:rPr sz="2400" spc="-170" dirty="0">
                <a:solidFill>
                  <a:srgbClr val="FF0000"/>
                </a:solidFill>
                <a:latin typeface="Arial"/>
                <a:cs typeface="Arial"/>
              </a:rPr>
              <a:t>exceeds</a:t>
            </a:r>
            <a:r>
              <a:rPr sz="2400" spc="-135" dirty="0">
                <a:solidFill>
                  <a:srgbClr val="FF0000"/>
                </a:solidFill>
                <a:latin typeface="Arial"/>
                <a:cs typeface="Arial"/>
              </a:rPr>
              <a:t> </a:t>
            </a:r>
            <a:r>
              <a:rPr sz="2400" spc="-10" dirty="0">
                <a:solidFill>
                  <a:srgbClr val="FF0000"/>
                </a:solidFill>
                <a:latin typeface="Arial"/>
                <a:cs typeface="Arial"/>
              </a:rPr>
              <a:t>output</a:t>
            </a:r>
            <a:r>
              <a:rPr sz="2400" spc="-135" dirty="0">
                <a:solidFill>
                  <a:srgbClr val="FF0000"/>
                </a:solidFill>
                <a:latin typeface="Arial"/>
                <a:cs typeface="Arial"/>
              </a:rPr>
              <a:t> </a:t>
            </a:r>
            <a:r>
              <a:rPr sz="2400" spc="-40" dirty="0">
                <a:solidFill>
                  <a:srgbClr val="FF0000"/>
                </a:solidFill>
                <a:latin typeface="Arial"/>
                <a:cs typeface="Arial"/>
              </a:rPr>
              <a:t>link</a:t>
            </a:r>
            <a:r>
              <a:rPr sz="2400" spc="-140" dirty="0">
                <a:solidFill>
                  <a:srgbClr val="FF0000"/>
                </a:solidFill>
                <a:latin typeface="Arial"/>
                <a:cs typeface="Arial"/>
              </a:rPr>
              <a:t> </a:t>
            </a:r>
            <a:r>
              <a:rPr sz="2400" spc="-100" dirty="0">
                <a:solidFill>
                  <a:srgbClr val="FF0000"/>
                </a:solidFill>
                <a:latin typeface="Arial"/>
                <a:cs typeface="Arial"/>
              </a:rPr>
              <a:t>capacity</a:t>
            </a:r>
            <a:endParaRPr sz="2400">
              <a:latin typeface="Arial"/>
              <a:cs typeface="Arial"/>
            </a:endParaRPr>
          </a:p>
          <a:p>
            <a:pPr marL="355600" indent="-342900">
              <a:lnSpc>
                <a:spcPct val="100000"/>
              </a:lnSpc>
              <a:spcBef>
                <a:spcPts val="575"/>
              </a:spcBef>
              <a:buChar char="•"/>
              <a:tabLst>
                <a:tab pos="355600" algn="l"/>
                <a:tab pos="356235" algn="l"/>
              </a:tabLst>
            </a:pPr>
            <a:r>
              <a:rPr sz="2400" spc="-130" dirty="0">
                <a:latin typeface="Arial"/>
                <a:cs typeface="Arial"/>
              </a:rPr>
              <a:t>packets </a:t>
            </a:r>
            <a:r>
              <a:rPr sz="2400" spc="-100" dirty="0">
                <a:latin typeface="Arial"/>
                <a:cs typeface="Arial"/>
              </a:rPr>
              <a:t>queue, </a:t>
            </a:r>
            <a:r>
              <a:rPr sz="2400" spc="-20" dirty="0">
                <a:latin typeface="Arial"/>
                <a:cs typeface="Arial"/>
              </a:rPr>
              <a:t>wait </a:t>
            </a:r>
            <a:r>
              <a:rPr sz="2400" spc="-10" dirty="0">
                <a:latin typeface="Arial"/>
                <a:cs typeface="Arial"/>
              </a:rPr>
              <a:t>for</a:t>
            </a:r>
            <a:r>
              <a:rPr sz="2400" spc="-310" dirty="0">
                <a:latin typeface="Arial"/>
                <a:cs typeface="Arial"/>
              </a:rPr>
              <a:t> </a:t>
            </a:r>
            <a:r>
              <a:rPr sz="2400" spc="5" dirty="0">
                <a:latin typeface="Arial"/>
                <a:cs typeface="Arial"/>
              </a:rPr>
              <a:t>turn</a:t>
            </a:r>
            <a:endParaRPr sz="2400">
              <a:latin typeface="Arial"/>
              <a:cs typeface="Arial"/>
            </a:endParaRPr>
          </a:p>
          <a:p>
            <a:pPr>
              <a:lnSpc>
                <a:spcPct val="100000"/>
              </a:lnSpc>
            </a:pPr>
            <a:endParaRPr sz="2700">
              <a:latin typeface="Times New Roman"/>
              <a:cs typeface="Times New Roman"/>
            </a:endParaRPr>
          </a:p>
          <a:p>
            <a:pPr marL="3564254">
              <a:lnSpc>
                <a:spcPct val="100000"/>
              </a:lnSpc>
              <a:spcBef>
                <a:spcPts val="2010"/>
              </a:spcBef>
            </a:pPr>
            <a:r>
              <a:rPr sz="1800" dirty="0">
                <a:latin typeface="Comic Sans MS"/>
                <a:cs typeface="Comic Sans MS"/>
              </a:rPr>
              <a:t>packet </a:t>
            </a:r>
            <a:r>
              <a:rPr sz="1800" spc="-5" dirty="0">
                <a:latin typeface="Comic Sans MS"/>
                <a:cs typeface="Comic Sans MS"/>
              </a:rPr>
              <a:t>being transmitted</a:t>
            </a:r>
            <a:r>
              <a:rPr sz="1800" spc="-65" dirty="0">
                <a:latin typeface="Comic Sans MS"/>
                <a:cs typeface="Comic Sans MS"/>
              </a:rPr>
              <a:t> </a:t>
            </a:r>
            <a:r>
              <a:rPr sz="1800" spc="-5" dirty="0">
                <a:solidFill>
                  <a:srgbClr val="FF0000"/>
                </a:solidFill>
                <a:latin typeface="Comic Sans MS"/>
                <a:cs typeface="Comic Sans MS"/>
              </a:rPr>
              <a:t>(delay)</a:t>
            </a:r>
            <a:endParaRPr sz="1800">
              <a:latin typeface="Comic Sans MS"/>
              <a:cs typeface="Comic Sans MS"/>
            </a:endParaRPr>
          </a:p>
          <a:p>
            <a:pPr>
              <a:lnSpc>
                <a:spcPct val="100000"/>
              </a:lnSpc>
            </a:pPr>
            <a:endParaRPr sz="2500">
              <a:latin typeface="Times New Roman"/>
              <a:cs typeface="Times New Roman"/>
            </a:endParaRPr>
          </a:p>
          <a:p>
            <a:pPr marL="64769">
              <a:lnSpc>
                <a:spcPct val="100000"/>
              </a:lnSpc>
              <a:spcBef>
                <a:spcPts val="1664"/>
              </a:spcBef>
            </a:pPr>
            <a:r>
              <a:rPr sz="1800" dirty="0">
                <a:solidFill>
                  <a:srgbClr val="00CC66"/>
                </a:solidFill>
                <a:latin typeface="Comic Sans MS"/>
                <a:cs typeface="Comic Sans MS"/>
              </a:rPr>
              <a:t>A</a:t>
            </a:r>
            <a:endParaRPr sz="1800">
              <a:latin typeface="Comic Sans MS"/>
              <a:cs typeface="Comic Sans MS"/>
            </a:endParaRPr>
          </a:p>
        </p:txBody>
      </p:sp>
      <p:sp>
        <p:nvSpPr>
          <p:cNvPr id="33" name="object 33"/>
          <p:cNvSpPr/>
          <p:nvPr/>
        </p:nvSpPr>
        <p:spPr>
          <a:xfrm>
            <a:off x="3585971" y="3637026"/>
            <a:ext cx="1684655" cy="1134745"/>
          </a:xfrm>
          <a:custGeom>
            <a:avLst/>
            <a:gdLst/>
            <a:ahLst/>
            <a:cxnLst/>
            <a:rect l="l" t="t" r="r" b="b"/>
            <a:pathLst>
              <a:path w="1684654" h="1134745">
                <a:moveTo>
                  <a:pt x="42037" y="1060450"/>
                </a:moveTo>
                <a:lnTo>
                  <a:pt x="0" y="1134618"/>
                </a:lnTo>
                <a:lnTo>
                  <a:pt x="84454" y="1123696"/>
                </a:lnTo>
                <a:lnTo>
                  <a:pt x="71593" y="1104519"/>
                </a:lnTo>
                <a:lnTo>
                  <a:pt x="56261" y="1104519"/>
                </a:lnTo>
                <a:lnTo>
                  <a:pt x="49149" y="1093978"/>
                </a:lnTo>
                <a:lnTo>
                  <a:pt x="59747" y="1086857"/>
                </a:lnTo>
                <a:lnTo>
                  <a:pt x="42037" y="1060450"/>
                </a:lnTo>
                <a:close/>
              </a:path>
              <a:path w="1684654" h="1134745">
                <a:moveTo>
                  <a:pt x="59747" y="1086857"/>
                </a:moveTo>
                <a:lnTo>
                  <a:pt x="49149" y="1093978"/>
                </a:lnTo>
                <a:lnTo>
                  <a:pt x="56261" y="1104519"/>
                </a:lnTo>
                <a:lnTo>
                  <a:pt x="66830" y="1097417"/>
                </a:lnTo>
                <a:lnTo>
                  <a:pt x="59747" y="1086857"/>
                </a:lnTo>
                <a:close/>
              </a:path>
              <a:path w="1684654" h="1134745">
                <a:moveTo>
                  <a:pt x="66830" y="1097417"/>
                </a:moveTo>
                <a:lnTo>
                  <a:pt x="56261" y="1104519"/>
                </a:lnTo>
                <a:lnTo>
                  <a:pt x="71593" y="1104519"/>
                </a:lnTo>
                <a:lnTo>
                  <a:pt x="66830" y="1097417"/>
                </a:lnTo>
                <a:close/>
              </a:path>
              <a:path w="1684654" h="1134745">
                <a:moveTo>
                  <a:pt x="1677415" y="0"/>
                </a:moveTo>
                <a:lnTo>
                  <a:pt x="59747" y="1086857"/>
                </a:lnTo>
                <a:lnTo>
                  <a:pt x="66830" y="1097417"/>
                </a:lnTo>
                <a:lnTo>
                  <a:pt x="1684527" y="10541"/>
                </a:lnTo>
                <a:lnTo>
                  <a:pt x="1677415" y="0"/>
                </a:lnTo>
                <a:close/>
              </a:path>
            </a:pathLst>
          </a:custGeom>
          <a:solidFill>
            <a:srgbClr val="000000"/>
          </a:solidFill>
        </p:spPr>
        <p:txBody>
          <a:bodyPr wrap="square" lIns="0" tIns="0" rIns="0" bIns="0" rtlCol="0"/>
          <a:lstStyle/>
          <a:p>
            <a:endParaRPr/>
          </a:p>
        </p:txBody>
      </p:sp>
      <p:sp>
        <p:nvSpPr>
          <p:cNvPr id="34" name="object 34"/>
          <p:cNvSpPr/>
          <p:nvPr/>
        </p:nvSpPr>
        <p:spPr>
          <a:xfrm>
            <a:off x="3339084" y="5102352"/>
            <a:ext cx="751205" cy="646430"/>
          </a:xfrm>
          <a:custGeom>
            <a:avLst/>
            <a:gdLst/>
            <a:ahLst/>
            <a:cxnLst/>
            <a:rect l="l" t="t" r="r" b="b"/>
            <a:pathLst>
              <a:path w="751204" h="646429">
                <a:moveTo>
                  <a:pt x="61963" y="44857"/>
                </a:moveTo>
                <a:lnTo>
                  <a:pt x="53695" y="54499"/>
                </a:lnTo>
                <a:lnTo>
                  <a:pt x="742568" y="646417"/>
                </a:lnTo>
                <a:lnTo>
                  <a:pt x="750951" y="636790"/>
                </a:lnTo>
                <a:lnTo>
                  <a:pt x="61963" y="44857"/>
                </a:lnTo>
                <a:close/>
              </a:path>
              <a:path w="751204" h="646429">
                <a:moveTo>
                  <a:pt x="0" y="0"/>
                </a:moveTo>
                <a:lnTo>
                  <a:pt x="33019" y="78612"/>
                </a:lnTo>
                <a:lnTo>
                  <a:pt x="53695" y="54499"/>
                </a:lnTo>
                <a:lnTo>
                  <a:pt x="44068" y="46228"/>
                </a:lnTo>
                <a:lnTo>
                  <a:pt x="52324" y="36575"/>
                </a:lnTo>
                <a:lnTo>
                  <a:pt x="69064" y="36575"/>
                </a:lnTo>
                <a:lnTo>
                  <a:pt x="82676" y="20700"/>
                </a:lnTo>
                <a:lnTo>
                  <a:pt x="0" y="0"/>
                </a:lnTo>
                <a:close/>
              </a:path>
              <a:path w="751204" h="646429">
                <a:moveTo>
                  <a:pt x="52324" y="36575"/>
                </a:moveTo>
                <a:lnTo>
                  <a:pt x="44068" y="46228"/>
                </a:lnTo>
                <a:lnTo>
                  <a:pt x="53695" y="54499"/>
                </a:lnTo>
                <a:lnTo>
                  <a:pt x="61963" y="44857"/>
                </a:lnTo>
                <a:lnTo>
                  <a:pt x="52324" y="36575"/>
                </a:lnTo>
                <a:close/>
              </a:path>
              <a:path w="751204" h="646429">
                <a:moveTo>
                  <a:pt x="69064" y="36575"/>
                </a:moveTo>
                <a:lnTo>
                  <a:pt x="52324" y="36575"/>
                </a:lnTo>
                <a:lnTo>
                  <a:pt x="61963" y="44857"/>
                </a:lnTo>
                <a:lnTo>
                  <a:pt x="69064" y="36575"/>
                </a:lnTo>
                <a:close/>
              </a:path>
            </a:pathLst>
          </a:custGeom>
          <a:solidFill>
            <a:srgbClr val="000000"/>
          </a:solidFill>
        </p:spPr>
        <p:txBody>
          <a:bodyPr wrap="square" lIns="0" tIns="0" rIns="0" bIns="0" rtlCol="0"/>
          <a:lstStyle/>
          <a:p>
            <a:endParaRPr/>
          </a:p>
        </p:txBody>
      </p:sp>
      <p:sp>
        <p:nvSpPr>
          <p:cNvPr id="35" name="object 35"/>
          <p:cNvSpPr/>
          <p:nvPr/>
        </p:nvSpPr>
        <p:spPr>
          <a:xfrm>
            <a:off x="5782817" y="4708397"/>
            <a:ext cx="178435" cy="1905"/>
          </a:xfrm>
          <a:custGeom>
            <a:avLst/>
            <a:gdLst/>
            <a:ahLst/>
            <a:cxnLst/>
            <a:rect l="l" t="t" r="r" b="b"/>
            <a:pathLst>
              <a:path w="178435" h="1904">
                <a:moveTo>
                  <a:pt x="-14477" y="762"/>
                </a:moveTo>
                <a:lnTo>
                  <a:pt x="192786" y="762"/>
                </a:lnTo>
              </a:path>
            </a:pathLst>
          </a:custGeom>
          <a:ln w="30479">
            <a:solidFill>
              <a:srgbClr val="000000"/>
            </a:solidFill>
          </a:ln>
        </p:spPr>
        <p:txBody>
          <a:bodyPr wrap="square" lIns="0" tIns="0" rIns="0" bIns="0" rtlCol="0"/>
          <a:lstStyle/>
          <a:p>
            <a:endParaRPr/>
          </a:p>
        </p:txBody>
      </p:sp>
      <p:sp>
        <p:nvSpPr>
          <p:cNvPr id="36" name="object 36"/>
          <p:cNvSpPr/>
          <p:nvPr/>
        </p:nvSpPr>
        <p:spPr>
          <a:xfrm>
            <a:off x="6124194" y="4825746"/>
            <a:ext cx="157480" cy="0"/>
          </a:xfrm>
          <a:custGeom>
            <a:avLst/>
            <a:gdLst/>
            <a:ahLst/>
            <a:cxnLst/>
            <a:rect l="l" t="t" r="r" b="b"/>
            <a:pathLst>
              <a:path w="157479">
                <a:moveTo>
                  <a:pt x="0" y="0"/>
                </a:moveTo>
                <a:lnTo>
                  <a:pt x="156971" y="0"/>
                </a:lnTo>
              </a:path>
            </a:pathLst>
          </a:custGeom>
          <a:ln w="28956">
            <a:solidFill>
              <a:srgbClr val="000000"/>
            </a:solidFill>
          </a:ln>
        </p:spPr>
        <p:txBody>
          <a:bodyPr wrap="square" lIns="0" tIns="0" rIns="0" bIns="0" rtlCol="0"/>
          <a:lstStyle/>
          <a:p>
            <a:endParaRPr/>
          </a:p>
        </p:txBody>
      </p:sp>
      <p:sp>
        <p:nvSpPr>
          <p:cNvPr id="37" name="object 37"/>
          <p:cNvSpPr/>
          <p:nvPr/>
        </p:nvSpPr>
        <p:spPr>
          <a:xfrm>
            <a:off x="5945885" y="4709921"/>
            <a:ext cx="186055" cy="116205"/>
          </a:xfrm>
          <a:custGeom>
            <a:avLst/>
            <a:gdLst/>
            <a:ahLst/>
            <a:cxnLst/>
            <a:rect l="l" t="t" r="r" b="b"/>
            <a:pathLst>
              <a:path w="186054" h="116204">
                <a:moveTo>
                  <a:pt x="0" y="0"/>
                </a:moveTo>
                <a:lnTo>
                  <a:pt x="185927" y="115823"/>
                </a:lnTo>
              </a:path>
            </a:pathLst>
          </a:custGeom>
          <a:ln w="28956">
            <a:solidFill>
              <a:srgbClr val="000000"/>
            </a:solidFill>
          </a:ln>
        </p:spPr>
        <p:txBody>
          <a:bodyPr wrap="square" lIns="0" tIns="0" rIns="0" bIns="0" rtlCol="0"/>
          <a:lstStyle/>
          <a:p>
            <a:endParaRPr/>
          </a:p>
        </p:txBody>
      </p:sp>
      <p:sp>
        <p:nvSpPr>
          <p:cNvPr id="38" name="object 38"/>
          <p:cNvSpPr/>
          <p:nvPr/>
        </p:nvSpPr>
        <p:spPr>
          <a:xfrm>
            <a:off x="5782817" y="4821173"/>
            <a:ext cx="178435" cy="1905"/>
          </a:xfrm>
          <a:custGeom>
            <a:avLst/>
            <a:gdLst/>
            <a:ahLst/>
            <a:cxnLst/>
            <a:rect l="l" t="t" r="r" b="b"/>
            <a:pathLst>
              <a:path w="178435" h="1904">
                <a:moveTo>
                  <a:pt x="-14477" y="762"/>
                </a:moveTo>
                <a:lnTo>
                  <a:pt x="192786" y="762"/>
                </a:lnTo>
              </a:path>
            </a:pathLst>
          </a:custGeom>
          <a:ln w="30479">
            <a:solidFill>
              <a:srgbClr val="000000"/>
            </a:solidFill>
          </a:ln>
        </p:spPr>
        <p:txBody>
          <a:bodyPr wrap="square" lIns="0" tIns="0" rIns="0" bIns="0" rtlCol="0"/>
          <a:lstStyle/>
          <a:p>
            <a:endParaRPr/>
          </a:p>
        </p:txBody>
      </p:sp>
      <p:sp>
        <p:nvSpPr>
          <p:cNvPr id="39" name="object 39"/>
          <p:cNvSpPr/>
          <p:nvPr/>
        </p:nvSpPr>
        <p:spPr>
          <a:xfrm>
            <a:off x="6124194" y="4706873"/>
            <a:ext cx="157480" cy="0"/>
          </a:xfrm>
          <a:custGeom>
            <a:avLst/>
            <a:gdLst/>
            <a:ahLst/>
            <a:cxnLst/>
            <a:rect l="l" t="t" r="r" b="b"/>
            <a:pathLst>
              <a:path w="157479">
                <a:moveTo>
                  <a:pt x="0" y="0"/>
                </a:moveTo>
                <a:lnTo>
                  <a:pt x="156971" y="0"/>
                </a:lnTo>
              </a:path>
            </a:pathLst>
          </a:custGeom>
          <a:ln w="28956">
            <a:solidFill>
              <a:srgbClr val="000000"/>
            </a:solidFill>
          </a:ln>
        </p:spPr>
        <p:txBody>
          <a:bodyPr wrap="square" lIns="0" tIns="0" rIns="0" bIns="0" rtlCol="0"/>
          <a:lstStyle/>
          <a:p>
            <a:endParaRPr/>
          </a:p>
        </p:txBody>
      </p:sp>
      <p:sp>
        <p:nvSpPr>
          <p:cNvPr id="40" name="object 40"/>
          <p:cNvSpPr/>
          <p:nvPr/>
        </p:nvSpPr>
        <p:spPr>
          <a:xfrm>
            <a:off x="5945885" y="4706873"/>
            <a:ext cx="186055" cy="114300"/>
          </a:xfrm>
          <a:custGeom>
            <a:avLst/>
            <a:gdLst/>
            <a:ahLst/>
            <a:cxnLst/>
            <a:rect l="l" t="t" r="r" b="b"/>
            <a:pathLst>
              <a:path w="186054" h="114300">
                <a:moveTo>
                  <a:pt x="0" y="114300"/>
                </a:moveTo>
                <a:lnTo>
                  <a:pt x="185927" y="0"/>
                </a:lnTo>
              </a:path>
            </a:pathLst>
          </a:custGeom>
          <a:ln w="28956">
            <a:solidFill>
              <a:srgbClr val="000000"/>
            </a:solidFill>
          </a:ln>
        </p:spPr>
        <p:txBody>
          <a:bodyPr wrap="square" lIns="0" tIns="0" rIns="0" bIns="0" rtlCol="0"/>
          <a:lstStyle/>
          <a:p>
            <a:endParaRPr/>
          </a:p>
        </p:txBody>
      </p:sp>
      <p:sp>
        <p:nvSpPr>
          <p:cNvPr id="41" name="object 41"/>
          <p:cNvSpPr/>
          <p:nvPr/>
        </p:nvSpPr>
        <p:spPr>
          <a:xfrm>
            <a:off x="1668779" y="4267200"/>
            <a:ext cx="377952" cy="208788"/>
          </a:xfrm>
          <a:prstGeom prst="rect">
            <a:avLst/>
          </a:prstGeom>
          <a:blipFill>
            <a:blip r:embed="rId6" cstate="print"/>
            <a:stretch>
              <a:fillRect/>
            </a:stretch>
          </a:blipFill>
        </p:spPr>
        <p:txBody>
          <a:bodyPr wrap="square" lIns="0" tIns="0" rIns="0" bIns="0" rtlCol="0"/>
          <a:lstStyle/>
          <a:p>
            <a:endParaRPr/>
          </a:p>
        </p:txBody>
      </p:sp>
      <p:sp>
        <p:nvSpPr>
          <p:cNvPr id="42" name="object 42"/>
          <p:cNvSpPr/>
          <p:nvPr/>
        </p:nvSpPr>
        <p:spPr>
          <a:xfrm>
            <a:off x="1944623" y="5301996"/>
            <a:ext cx="147955" cy="200025"/>
          </a:xfrm>
          <a:custGeom>
            <a:avLst/>
            <a:gdLst/>
            <a:ahLst/>
            <a:cxnLst/>
            <a:rect l="l" t="t" r="r" b="b"/>
            <a:pathLst>
              <a:path w="147955" h="200025">
                <a:moveTo>
                  <a:pt x="0" y="199643"/>
                </a:moveTo>
                <a:lnTo>
                  <a:pt x="147827" y="199643"/>
                </a:lnTo>
                <a:lnTo>
                  <a:pt x="147827" y="0"/>
                </a:lnTo>
                <a:lnTo>
                  <a:pt x="0" y="0"/>
                </a:lnTo>
                <a:lnTo>
                  <a:pt x="0" y="199643"/>
                </a:lnTo>
                <a:close/>
              </a:path>
            </a:pathLst>
          </a:custGeom>
          <a:solidFill>
            <a:srgbClr val="4F81BC"/>
          </a:solidFill>
        </p:spPr>
        <p:txBody>
          <a:bodyPr wrap="square" lIns="0" tIns="0" rIns="0" bIns="0" rtlCol="0"/>
          <a:lstStyle/>
          <a:p>
            <a:endParaRPr/>
          </a:p>
        </p:txBody>
      </p:sp>
      <p:sp>
        <p:nvSpPr>
          <p:cNvPr id="43" name="object 43"/>
          <p:cNvSpPr/>
          <p:nvPr/>
        </p:nvSpPr>
        <p:spPr>
          <a:xfrm>
            <a:off x="1944623" y="5301996"/>
            <a:ext cx="147955" cy="200025"/>
          </a:xfrm>
          <a:custGeom>
            <a:avLst/>
            <a:gdLst/>
            <a:ahLst/>
            <a:cxnLst/>
            <a:rect l="l" t="t" r="r" b="b"/>
            <a:pathLst>
              <a:path w="147955" h="200025">
                <a:moveTo>
                  <a:pt x="0" y="199643"/>
                </a:moveTo>
                <a:lnTo>
                  <a:pt x="147827" y="199643"/>
                </a:lnTo>
                <a:lnTo>
                  <a:pt x="147827" y="0"/>
                </a:lnTo>
                <a:lnTo>
                  <a:pt x="0" y="0"/>
                </a:lnTo>
                <a:lnTo>
                  <a:pt x="0" y="199643"/>
                </a:lnTo>
                <a:close/>
              </a:path>
            </a:pathLst>
          </a:custGeom>
          <a:ln w="9144">
            <a:solidFill>
              <a:srgbClr val="000000"/>
            </a:solidFill>
          </a:ln>
        </p:spPr>
        <p:txBody>
          <a:bodyPr wrap="square" lIns="0" tIns="0" rIns="0" bIns="0" rtlCol="0"/>
          <a:lstStyle/>
          <a:p>
            <a:endParaRPr/>
          </a:p>
        </p:txBody>
      </p:sp>
      <p:sp>
        <p:nvSpPr>
          <p:cNvPr id="44" name="object 44"/>
          <p:cNvSpPr/>
          <p:nvPr/>
        </p:nvSpPr>
        <p:spPr>
          <a:xfrm>
            <a:off x="2776727" y="4838700"/>
            <a:ext cx="435864" cy="208788"/>
          </a:xfrm>
          <a:prstGeom prst="rect">
            <a:avLst/>
          </a:prstGeom>
          <a:blipFill>
            <a:blip r:embed="rId7" cstate="print"/>
            <a:stretch>
              <a:fillRect/>
            </a:stretch>
          </a:blipFill>
        </p:spPr>
        <p:txBody>
          <a:bodyPr wrap="square" lIns="0" tIns="0" rIns="0" bIns="0" rtlCol="0"/>
          <a:lstStyle/>
          <a:p>
            <a:endParaRPr/>
          </a:p>
        </p:txBody>
      </p:sp>
      <p:sp>
        <p:nvSpPr>
          <p:cNvPr id="45" name="object 45"/>
          <p:cNvSpPr/>
          <p:nvPr/>
        </p:nvSpPr>
        <p:spPr>
          <a:xfrm>
            <a:off x="2848229" y="5064252"/>
            <a:ext cx="196850" cy="934085"/>
          </a:xfrm>
          <a:custGeom>
            <a:avLst/>
            <a:gdLst/>
            <a:ahLst/>
            <a:cxnLst/>
            <a:rect l="l" t="t" r="r" b="b"/>
            <a:pathLst>
              <a:path w="196850" h="934085">
                <a:moveTo>
                  <a:pt x="152706" y="73885"/>
                </a:moveTo>
                <a:lnTo>
                  <a:pt x="0" y="931570"/>
                </a:lnTo>
                <a:lnTo>
                  <a:pt x="12445" y="933805"/>
                </a:lnTo>
                <a:lnTo>
                  <a:pt x="165286" y="76120"/>
                </a:lnTo>
                <a:lnTo>
                  <a:pt x="152706" y="73885"/>
                </a:lnTo>
                <a:close/>
              </a:path>
              <a:path w="196850" h="934085">
                <a:moveTo>
                  <a:pt x="190464" y="61341"/>
                </a:moveTo>
                <a:lnTo>
                  <a:pt x="154939" y="61341"/>
                </a:lnTo>
                <a:lnTo>
                  <a:pt x="167512" y="63627"/>
                </a:lnTo>
                <a:lnTo>
                  <a:pt x="165286" y="76120"/>
                </a:lnTo>
                <a:lnTo>
                  <a:pt x="196469" y="81661"/>
                </a:lnTo>
                <a:lnTo>
                  <a:pt x="190464" y="61341"/>
                </a:lnTo>
                <a:close/>
              </a:path>
              <a:path w="196850" h="934085">
                <a:moveTo>
                  <a:pt x="154939" y="61341"/>
                </a:moveTo>
                <a:lnTo>
                  <a:pt x="152706" y="73885"/>
                </a:lnTo>
                <a:lnTo>
                  <a:pt x="165286" y="76120"/>
                </a:lnTo>
                <a:lnTo>
                  <a:pt x="167512" y="63627"/>
                </a:lnTo>
                <a:lnTo>
                  <a:pt x="154939" y="61341"/>
                </a:lnTo>
                <a:close/>
              </a:path>
              <a:path w="196850" h="934085">
                <a:moveTo>
                  <a:pt x="172338" y="0"/>
                </a:moveTo>
                <a:lnTo>
                  <a:pt x="121412" y="68325"/>
                </a:lnTo>
                <a:lnTo>
                  <a:pt x="152706" y="73885"/>
                </a:lnTo>
                <a:lnTo>
                  <a:pt x="154939" y="61341"/>
                </a:lnTo>
                <a:lnTo>
                  <a:pt x="190464" y="61341"/>
                </a:lnTo>
                <a:lnTo>
                  <a:pt x="172338" y="0"/>
                </a:lnTo>
                <a:close/>
              </a:path>
            </a:pathLst>
          </a:custGeom>
          <a:solidFill>
            <a:srgbClr val="000000"/>
          </a:solidFill>
        </p:spPr>
        <p:txBody>
          <a:bodyPr wrap="square" lIns="0" tIns="0" rIns="0" bIns="0" rtlCol="0"/>
          <a:lstStyle/>
          <a:p>
            <a:endParaRPr/>
          </a:p>
        </p:txBody>
      </p:sp>
      <p:sp>
        <p:nvSpPr>
          <p:cNvPr id="46" name="object 46"/>
          <p:cNvSpPr txBox="1"/>
          <p:nvPr/>
        </p:nvSpPr>
        <p:spPr>
          <a:xfrm>
            <a:off x="2597023" y="5439867"/>
            <a:ext cx="4392295" cy="1089025"/>
          </a:xfrm>
          <a:prstGeom prst="rect">
            <a:avLst/>
          </a:prstGeom>
        </p:spPr>
        <p:txBody>
          <a:bodyPr vert="horz" wrap="square" lIns="0" tIns="133350" rIns="0" bIns="0" rtlCol="0">
            <a:spAutoFit/>
          </a:bodyPr>
          <a:lstStyle/>
          <a:p>
            <a:pPr marL="1511300">
              <a:lnSpc>
                <a:spcPct val="100000"/>
              </a:lnSpc>
              <a:spcBef>
                <a:spcPts val="1050"/>
              </a:spcBef>
            </a:pPr>
            <a:r>
              <a:rPr sz="1800" dirty="0">
                <a:latin typeface="Comic Sans MS"/>
                <a:cs typeface="Comic Sans MS"/>
              </a:rPr>
              <a:t>packets queueing</a:t>
            </a:r>
            <a:r>
              <a:rPr sz="1800" spc="-45" dirty="0">
                <a:latin typeface="Comic Sans MS"/>
                <a:cs typeface="Comic Sans MS"/>
              </a:rPr>
              <a:t> </a:t>
            </a:r>
            <a:r>
              <a:rPr sz="1800" spc="-5" dirty="0">
                <a:solidFill>
                  <a:srgbClr val="FF0000"/>
                </a:solidFill>
                <a:latin typeface="Comic Sans MS"/>
                <a:cs typeface="Comic Sans MS"/>
              </a:rPr>
              <a:t>(delay)</a:t>
            </a:r>
            <a:endParaRPr sz="1800">
              <a:latin typeface="Comic Sans MS"/>
              <a:cs typeface="Comic Sans MS"/>
            </a:endParaRPr>
          </a:p>
          <a:p>
            <a:pPr marL="12700" marR="5080">
              <a:lnSpc>
                <a:spcPts val="2150"/>
              </a:lnSpc>
              <a:spcBef>
                <a:spcPts val="1035"/>
              </a:spcBef>
            </a:pPr>
            <a:r>
              <a:rPr sz="1800" spc="-5" dirty="0">
                <a:latin typeface="Comic Sans MS"/>
                <a:cs typeface="Comic Sans MS"/>
              </a:rPr>
              <a:t>free (available) buffers: </a:t>
            </a:r>
            <a:r>
              <a:rPr sz="1800" dirty="0">
                <a:latin typeface="Comic Sans MS"/>
                <a:cs typeface="Comic Sans MS"/>
              </a:rPr>
              <a:t>arriving</a:t>
            </a:r>
            <a:r>
              <a:rPr sz="1800" spc="-125" dirty="0">
                <a:latin typeface="Comic Sans MS"/>
                <a:cs typeface="Comic Sans MS"/>
              </a:rPr>
              <a:t> </a:t>
            </a:r>
            <a:r>
              <a:rPr sz="1800" dirty="0">
                <a:latin typeface="Comic Sans MS"/>
                <a:cs typeface="Comic Sans MS"/>
              </a:rPr>
              <a:t>packets  </a:t>
            </a:r>
            <a:r>
              <a:rPr sz="1800" spc="-5" dirty="0">
                <a:latin typeface="Comic Sans MS"/>
                <a:cs typeface="Comic Sans MS"/>
              </a:rPr>
              <a:t>dropped </a:t>
            </a:r>
            <a:r>
              <a:rPr sz="1800" dirty="0">
                <a:latin typeface="Comic Sans MS"/>
                <a:cs typeface="Comic Sans MS"/>
              </a:rPr>
              <a:t>(</a:t>
            </a:r>
            <a:r>
              <a:rPr sz="1800" dirty="0">
                <a:solidFill>
                  <a:srgbClr val="FF0000"/>
                </a:solidFill>
                <a:latin typeface="Comic Sans MS"/>
                <a:cs typeface="Comic Sans MS"/>
              </a:rPr>
              <a:t>loss</a:t>
            </a:r>
            <a:r>
              <a:rPr sz="1800" dirty="0">
                <a:latin typeface="Comic Sans MS"/>
                <a:cs typeface="Comic Sans MS"/>
              </a:rPr>
              <a:t>) </a:t>
            </a:r>
            <a:r>
              <a:rPr sz="1800" spc="-5" dirty="0">
                <a:latin typeface="Comic Sans MS"/>
                <a:cs typeface="Comic Sans MS"/>
              </a:rPr>
              <a:t>if </a:t>
            </a:r>
            <a:r>
              <a:rPr sz="1800" dirty="0">
                <a:latin typeface="Comic Sans MS"/>
                <a:cs typeface="Comic Sans MS"/>
              </a:rPr>
              <a:t>no </a:t>
            </a:r>
            <a:r>
              <a:rPr sz="1800" spc="-5" dirty="0">
                <a:latin typeface="Comic Sans MS"/>
                <a:cs typeface="Comic Sans MS"/>
              </a:rPr>
              <a:t>free</a:t>
            </a:r>
            <a:r>
              <a:rPr sz="1800" spc="-30" dirty="0">
                <a:latin typeface="Comic Sans MS"/>
                <a:cs typeface="Comic Sans MS"/>
              </a:rPr>
              <a:t> </a:t>
            </a:r>
            <a:r>
              <a:rPr sz="1800" spc="-5" dirty="0">
                <a:latin typeface="Comic Sans MS"/>
                <a:cs typeface="Comic Sans MS"/>
              </a:rPr>
              <a:t>buffers</a:t>
            </a:r>
            <a:endParaRPr sz="1800">
              <a:latin typeface="Comic Sans MS"/>
              <a:cs typeface="Comic Sans MS"/>
            </a:endParaRPr>
          </a:p>
        </p:txBody>
      </p:sp>
    </p:spTree>
    <p:extLst>
      <p:ext uri="{BB962C8B-B14F-4D97-AF65-F5344CB8AC3E}">
        <p14:creationId xmlns:p14="http://schemas.microsoft.com/office/powerpoint/2010/main" val="31426665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393785" cy="677108"/>
          </a:xfrm>
        </p:spPr>
        <p:txBody>
          <a:bodyPr/>
          <a:lstStyle/>
          <a:p>
            <a:r>
              <a:rPr lang="en-IN" b="1" dirty="0" smtClean="0">
                <a:latin typeface="Times New Roman" panose="02020603050405020304" pitchFamily="18" charset="0"/>
                <a:cs typeface="Times New Roman" panose="02020603050405020304" pitchFamily="18" charset="0"/>
              </a:rPr>
              <a:t>Types of delay</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066801"/>
            <a:ext cx="8839200" cy="5106528"/>
          </a:xfrm>
        </p:spPr>
        <p:txBody>
          <a:bodyPr/>
          <a:lstStyle/>
          <a:p>
            <a:pPr marL="457200" indent="-457200">
              <a:buFont typeface="Arial" panose="020B0604020202020204" pitchFamily="34" charset="0"/>
              <a:buChar char="•"/>
            </a:pPr>
            <a:r>
              <a:rPr lang="en-IN" dirty="0" smtClean="0">
                <a:solidFill>
                  <a:schemeClr val="tx1"/>
                </a:solidFill>
              </a:rPr>
              <a:t>Packet suffers from </a:t>
            </a:r>
            <a:r>
              <a:rPr lang="en-IN" b="1" dirty="0" smtClean="0">
                <a:solidFill>
                  <a:schemeClr val="tx1"/>
                </a:solidFill>
              </a:rPr>
              <a:t>several types of delays </a:t>
            </a:r>
            <a:r>
              <a:rPr lang="en-IN" dirty="0" smtClean="0">
                <a:solidFill>
                  <a:schemeClr val="tx1"/>
                </a:solidFill>
              </a:rPr>
              <a:t>at each node along the path.</a:t>
            </a:r>
          </a:p>
          <a:p>
            <a:pPr marL="457200" indent="-457200">
              <a:buFont typeface="Arial" panose="020B0604020202020204" pitchFamily="34" charset="0"/>
              <a:buChar char="•"/>
            </a:pPr>
            <a:r>
              <a:rPr lang="en-IN" dirty="0" smtClean="0">
                <a:solidFill>
                  <a:schemeClr val="tx1"/>
                </a:solidFill>
              </a:rPr>
              <a:t>Important delays are</a:t>
            </a:r>
          </a:p>
          <a:p>
            <a:pPr marL="527050" indent="-514350">
              <a:lnSpc>
                <a:spcPct val="100000"/>
              </a:lnSpc>
              <a:spcBef>
                <a:spcPts val="95"/>
              </a:spcBef>
              <a:buAutoNum type="arabicPeriod"/>
              <a:tabLst>
                <a:tab pos="354965" algn="l"/>
                <a:tab pos="355600" algn="l"/>
              </a:tabLst>
            </a:pPr>
            <a:r>
              <a:rPr lang="en-US" spc="-80" dirty="0" smtClean="0">
                <a:solidFill>
                  <a:srgbClr val="FF0000"/>
                </a:solidFill>
                <a:latin typeface="Times New Roman" panose="02020603050405020304" pitchFamily="18" charset="0"/>
                <a:cs typeface="Times New Roman" panose="02020603050405020304" pitchFamily="18" charset="0"/>
              </a:rPr>
              <a:t>Nodal</a:t>
            </a:r>
            <a:r>
              <a:rPr lang="en-US" spc="-170" dirty="0" smtClean="0">
                <a:solidFill>
                  <a:srgbClr val="FF0000"/>
                </a:solidFill>
                <a:latin typeface="Times New Roman" panose="02020603050405020304" pitchFamily="18" charset="0"/>
                <a:cs typeface="Times New Roman" panose="02020603050405020304" pitchFamily="18" charset="0"/>
              </a:rPr>
              <a:t> </a:t>
            </a:r>
            <a:r>
              <a:rPr lang="en-US" spc="-110" dirty="0">
                <a:solidFill>
                  <a:srgbClr val="FF0000"/>
                </a:solidFill>
                <a:latin typeface="Times New Roman" panose="02020603050405020304" pitchFamily="18" charset="0"/>
                <a:cs typeface="Times New Roman" panose="02020603050405020304" pitchFamily="18" charset="0"/>
              </a:rPr>
              <a:t>processing </a:t>
            </a:r>
            <a:r>
              <a:rPr lang="en-US" spc="-110" dirty="0" smtClean="0">
                <a:solidFill>
                  <a:srgbClr val="FF0000"/>
                </a:solidFill>
                <a:latin typeface="Times New Roman" panose="02020603050405020304" pitchFamily="18" charset="0"/>
                <a:cs typeface="Times New Roman" panose="02020603050405020304" pitchFamily="18" charset="0"/>
              </a:rPr>
              <a:t>delay</a:t>
            </a:r>
          </a:p>
          <a:p>
            <a:pPr marL="527050" indent="-514350">
              <a:lnSpc>
                <a:spcPct val="100000"/>
              </a:lnSpc>
              <a:spcBef>
                <a:spcPts val="95"/>
              </a:spcBef>
              <a:buAutoNum type="arabicPeriod"/>
              <a:tabLst>
                <a:tab pos="354965" algn="l"/>
                <a:tab pos="355600" algn="l"/>
              </a:tabLst>
            </a:pPr>
            <a:r>
              <a:rPr lang="en-US" dirty="0" smtClean="0">
                <a:solidFill>
                  <a:srgbClr val="FF0000"/>
                </a:solidFill>
                <a:latin typeface="Times New Roman" panose="02020603050405020304" pitchFamily="18" charset="0"/>
                <a:cs typeface="Times New Roman" panose="02020603050405020304" pitchFamily="18" charset="0"/>
              </a:rPr>
              <a:t>Queueing </a:t>
            </a:r>
            <a:r>
              <a:rPr lang="en-US" dirty="0">
                <a:solidFill>
                  <a:srgbClr val="FF0000"/>
                </a:solidFill>
                <a:latin typeface="Times New Roman" panose="02020603050405020304" pitchFamily="18" charset="0"/>
                <a:cs typeface="Times New Roman" panose="02020603050405020304" pitchFamily="18" charset="0"/>
              </a:rPr>
              <a:t>delay</a:t>
            </a:r>
            <a:endParaRPr lang="en-US" dirty="0">
              <a:latin typeface="Times New Roman" panose="02020603050405020304" pitchFamily="18" charset="0"/>
              <a:cs typeface="Times New Roman" panose="02020603050405020304" pitchFamily="18" charset="0"/>
            </a:endParaRPr>
          </a:p>
          <a:p>
            <a:pPr marL="12700" marR="5080">
              <a:spcBef>
                <a:spcPts val="484"/>
              </a:spcBef>
              <a:buClr>
                <a:srgbClr val="C0504D"/>
              </a:buClr>
              <a:buSzPct val="75000"/>
              <a:tabLst>
                <a:tab pos="756920" algn="l"/>
              </a:tabLst>
            </a:pPr>
            <a:r>
              <a:rPr lang="en-US" dirty="0" smtClean="0">
                <a:solidFill>
                  <a:srgbClr val="FF0000"/>
                </a:solidFill>
                <a:latin typeface="Times New Roman" panose="02020603050405020304" pitchFamily="18" charset="0"/>
                <a:cs typeface="Times New Roman" panose="02020603050405020304" pitchFamily="18" charset="0"/>
              </a:rPr>
              <a:t>3</a:t>
            </a:r>
            <a:r>
              <a:rPr lang="en-US" dirty="0">
                <a:solidFill>
                  <a:srgbClr val="FF0000"/>
                </a:solidFill>
                <a:latin typeface="Times New Roman" panose="02020603050405020304" pitchFamily="18" charset="0"/>
                <a:cs typeface="Times New Roman" panose="02020603050405020304" pitchFamily="18" charset="0"/>
              </a:rPr>
              <a:t>.</a:t>
            </a:r>
            <a:r>
              <a:rPr lang="en-US" spc="-135" dirty="0">
                <a:solidFill>
                  <a:srgbClr val="FF0000"/>
                </a:solidFill>
                <a:latin typeface="Times New Roman" panose="02020603050405020304" pitchFamily="18" charset="0"/>
                <a:cs typeface="Times New Roman" panose="02020603050405020304" pitchFamily="18" charset="0"/>
              </a:rPr>
              <a:t> Transmission </a:t>
            </a:r>
            <a:r>
              <a:rPr lang="en-US" spc="-95" dirty="0" smtClean="0">
                <a:solidFill>
                  <a:srgbClr val="FF0000"/>
                </a:solidFill>
                <a:latin typeface="Times New Roman" panose="02020603050405020304" pitchFamily="18" charset="0"/>
                <a:cs typeface="Times New Roman" panose="02020603050405020304" pitchFamily="18" charset="0"/>
              </a:rPr>
              <a:t>delay</a:t>
            </a:r>
            <a:endParaRPr lang="en-US" spc="-95" dirty="0">
              <a:solidFill>
                <a:srgbClr val="FF0000"/>
              </a:solidFill>
              <a:latin typeface="Times New Roman" panose="02020603050405020304" pitchFamily="18" charset="0"/>
              <a:cs typeface="Times New Roman" panose="02020603050405020304" pitchFamily="18" charset="0"/>
            </a:endParaRPr>
          </a:p>
          <a:p>
            <a:pPr marL="12700" marR="5080">
              <a:spcBef>
                <a:spcPts val="484"/>
              </a:spcBef>
              <a:buClr>
                <a:srgbClr val="C0504D"/>
              </a:buClr>
              <a:buSzPct val="75000"/>
              <a:tabLst>
                <a:tab pos="756920" algn="l"/>
              </a:tabLst>
            </a:pPr>
            <a:r>
              <a:rPr lang="en-US" spc="-95" dirty="0" smtClean="0">
                <a:solidFill>
                  <a:srgbClr val="FF0000"/>
                </a:solidFill>
                <a:latin typeface="Times New Roman" panose="02020603050405020304" pitchFamily="18" charset="0"/>
                <a:cs typeface="Times New Roman" panose="02020603050405020304" pitchFamily="18" charset="0"/>
              </a:rPr>
              <a:t>4. Propagation delay.</a:t>
            </a:r>
          </a:p>
          <a:p>
            <a:pPr marL="12700" marR="5080">
              <a:spcBef>
                <a:spcPts val="484"/>
              </a:spcBef>
              <a:buClr>
                <a:srgbClr val="C0504D"/>
              </a:buClr>
              <a:buSzPct val="75000"/>
              <a:tabLst>
                <a:tab pos="756920" algn="l"/>
              </a:tabLst>
            </a:pPr>
            <a:r>
              <a:rPr lang="en-US" spc="-95" dirty="0" smtClean="0">
                <a:solidFill>
                  <a:schemeClr val="tx1"/>
                </a:solidFill>
                <a:latin typeface="Times New Roman" panose="02020603050405020304" pitchFamily="18" charset="0"/>
                <a:cs typeface="Times New Roman" panose="02020603050405020304" pitchFamily="18" charset="0"/>
              </a:rPr>
              <a:t>These delays accumulate to give a </a:t>
            </a:r>
            <a:r>
              <a:rPr lang="en-US" spc="-95" dirty="0" smtClean="0">
                <a:solidFill>
                  <a:srgbClr val="FF0000"/>
                </a:solidFill>
                <a:latin typeface="Times New Roman" panose="02020603050405020304" pitchFamily="18" charset="0"/>
                <a:cs typeface="Times New Roman" panose="02020603050405020304" pitchFamily="18" charset="0"/>
              </a:rPr>
              <a:t>total nodal delay. </a:t>
            </a:r>
            <a:endParaRPr lang="en-IN" dirty="0" smtClean="0"/>
          </a:p>
          <a:p>
            <a:endParaRPr lang="en-IN" dirty="0"/>
          </a:p>
        </p:txBody>
      </p:sp>
    </p:spTree>
    <p:extLst>
      <p:ext uri="{BB962C8B-B14F-4D97-AF65-F5344CB8AC3E}">
        <p14:creationId xmlns:p14="http://schemas.microsoft.com/office/powerpoint/2010/main" val="2674121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6" y="100000"/>
            <a:ext cx="8804564" cy="690574"/>
          </a:xfrm>
          <a:prstGeom prst="rect">
            <a:avLst/>
          </a:prstGeom>
        </p:spPr>
        <p:txBody>
          <a:bodyPr vert="horz" wrap="square" lIns="0" tIns="13335" rIns="0" bIns="0" rtlCol="0">
            <a:spAutoFit/>
          </a:bodyPr>
          <a:lstStyle/>
          <a:p>
            <a:pPr marL="12700">
              <a:lnSpc>
                <a:spcPct val="100000"/>
              </a:lnSpc>
              <a:spcBef>
                <a:spcPts val="105"/>
              </a:spcBef>
            </a:pPr>
            <a:r>
              <a:rPr b="1" spc="-229" dirty="0">
                <a:latin typeface="Times New Roman" panose="02020603050405020304" pitchFamily="18" charset="0"/>
                <a:cs typeface="Times New Roman" panose="02020603050405020304" pitchFamily="18" charset="0"/>
              </a:rPr>
              <a:t>Four </a:t>
            </a:r>
            <a:r>
              <a:rPr b="1" spc="-260" dirty="0">
                <a:latin typeface="Times New Roman" panose="02020603050405020304" pitchFamily="18" charset="0"/>
                <a:cs typeface="Times New Roman" panose="02020603050405020304" pitchFamily="18" charset="0"/>
              </a:rPr>
              <a:t>sources </a:t>
            </a:r>
            <a:r>
              <a:rPr b="1" spc="-5" dirty="0">
                <a:latin typeface="Times New Roman" panose="02020603050405020304" pitchFamily="18" charset="0"/>
                <a:cs typeface="Times New Roman" panose="02020603050405020304" pitchFamily="18" charset="0"/>
              </a:rPr>
              <a:t>of </a:t>
            </a:r>
            <a:r>
              <a:rPr b="1" spc="-200" dirty="0">
                <a:latin typeface="Times New Roman" panose="02020603050405020304" pitchFamily="18" charset="0"/>
                <a:cs typeface="Times New Roman" panose="02020603050405020304" pitchFamily="18" charset="0"/>
              </a:rPr>
              <a:t>packet</a:t>
            </a:r>
            <a:r>
              <a:rPr b="1" spc="-434" dirty="0">
                <a:latin typeface="Times New Roman" panose="02020603050405020304" pitchFamily="18" charset="0"/>
                <a:cs typeface="Times New Roman" panose="02020603050405020304" pitchFamily="18" charset="0"/>
              </a:rPr>
              <a:t> </a:t>
            </a:r>
            <a:r>
              <a:rPr b="1" spc="-204" dirty="0">
                <a:latin typeface="Times New Roman" panose="02020603050405020304" pitchFamily="18" charset="0"/>
                <a:cs typeface="Times New Roman" panose="02020603050405020304" pitchFamily="18" charset="0"/>
              </a:rPr>
              <a:t>delay</a:t>
            </a:r>
          </a:p>
        </p:txBody>
      </p:sp>
      <p:sp>
        <p:nvSpPr>
          <p:cNvPr id="3" name="object 3"/>
          <p:cNvSpPr txBox="1"/>
          <p:nvPr/>
        </p:nvSpPr>
        <p:spPr>
          <a:xfrm>
            <a:off x="228600" y="1174496"/>
            <a:ext cx="4038600" cy="1274067"/>
          </a:xfrm>
          <a:prstGeom prst="rect">
            <a:avLst/>
          </a:prstGeom>
        </p:spPr>
        <p:txBody>
          <a:bodyPr vert="horz" wrap="square" lIns="0" tIns="12065" rIns="0" bIns="0" rtlCol="0">
            <a:spAutoFit/>
          </a:bodyPr>
          <a:lstStyle/>
          <a:p>
            <a:pPr marL="355600" indent="-342900">
              <a:lnSpc>
                <a:spcPct val="100000"/>
              </a:lnSpc>
              <a:spcBef>
                <a:spcPts val="95"/>
              </a:spcBef>
              <a:buChar char="•"/>
              <a:tabLst>
                <a:tab pos="354965" algn="l"/>
                <a:tab pos="355600" algn="l"/>
              </a:tabLst>
            </a:pPr>
            <a:r>
              <a:rPr sz="2200" spc="-85" dirty="0">
                <a:solidFill>
                  <a:srgbClr val="FF0000"/>
                </a:solidFill>
                <a:latin typeface="Arial"/>
                <a:cs typeface="Arial"/>
              </a:rPr>
              <a:t>1. </a:t>
            </a:r>
            <a:r>
              <a:rPr sz="2200" spc="-80" dirty="0">
                <a:solidFill>
                  <a:srgbClr val="FF0000"/>
                </a:solidFill>
                <a:latin typeface="Arial"/>
                <a:cs typeface="Arial"/>
              </a:rPr>
              <a:t>nodal</a:t>
            </a:r>
            <a:r>
              <a:rPr sz="2200" spc="-170" dirty="0">
                <a:solidFill>
                  <a:srgbClr val="FF0000"/>
                </a:solidFill>
                <a:latin typeface="Arial"/>
                <a:cs typeface="Arial"/>
              </a:rPr>
              <a:t> </a:t>
            </a:r>
            <a:r>
              <a:rPr sz="2200" spc="-110" dirty="0">
                <a:solidFill>
                  <a:srgbClr val="FF0000"/>
                </a:solidFill>
                <a:latin typeface="Arial"/>
                <a:cs typeface="Arial"/>
              </a:rPr>
              <a:t>processing:</a:t>
            </a:r>
            <a:endParaRPr sz="2200" dirty="0">
              <a:latin typeface="Arial"/>
              <a:cs typeface="Arial"/>
            </a:endParaRPr>
          </a:p>
          <a:p>
            <a:pPr marL="419100" indent="-406400">
              <a:lnSpc>
                <a:spcPct val="100000"/>
              </a:lnSpc>
              <a:buFont typeface="Arial"/>
              <a:buChar char="•"/>
              <a:tabLst>
                <a:tab pos="419100" algn="l"/>
                <a:tab pos="419734" algn="l"/>
              </a:tabLst>
            </a:pPr>
            <a:r>
              <a:rPr sz="2200" spc="-5" dirty="0">
                <a:latin typeface="Comic Sans MS"/>
                <a:cs typeface="Comic Sans MS"/>
              </a:rPr>
              <a:t>Time </a:t>
            </a:r>
            <a:r>
              <a:rPr sz="2200" spc="-10" dirty="0">
                <a:latin typeface="Comic Sans MS"/>
                <a:cs typeface="Comic Sans MS"/>
              </a:rPr>
              <a:t>taken</a:t>
            </a:r>
            <a:r>
              <a:rPr sz="2200" dirty="0">
                <a:latin typeface="Comic Sans MS"/>
                <a:cs typeface="Comic Sans MS"/>
              </a:rPr>
              <a:t> </a:t>
            </a:r>
            <a:r>
              <a:rPr sz="2200" spc="-10" dirty="0">
                <a:latin typeface="Comic Sans MS"/>
                <a:cs typeface="Comic Sans MS"/>
              </a:rPr>
              <a:t>for</a:t>
            </a:r>
            <a:endParaRPr sz="2200" dirty="0">
              <a:latin typeface="Comic Sans MS"/>
              <a:cs typeface="Comic Sans MS"/>
            </a:endParaRPr>
          </a:p>
          <a:p>
            <a:pPr marL="756285" lvl="1" indent="-286385">
              <a:lnSpc>
                <a:spcPct val="100000"/>
              </a:lnSpc>
              <a:spcBef>
                <a:spcPts val="10"/>
              </a:spcBef>
              <a:buChar char="–"/>
              <a:tabLst>
                <a:tab pos="756285" algn="l"/>
                <a:tab pos="756920" algn="l"/>
              </a:tabLst>
            </a:pPr>
            <a:r>
              <a:rPr sz="1900" spc="-100" dirty="0">
                <a:latin typeface="Arial"/>
                <a:cs typeface="Arial"/>
              </a:rPr>
              <a:t>checking </a:t>
            </a:r>
            <a:r>
              <a:rPr sz="1900" spc="15" dirty="0">
                <a:latin typeface="Arial"/>
                <a:cs typeface="Arial"/>
              </a:rPr>
              <a:t>bit</a:t>
            </a:r>
            <a:r>
              <a:rPr sz="1900" spc="-110" dirty="0">
                <a:latin typeface="Arial"/>
                <a:cs typeface="Arial"/>
              </a:rPr>
              <a:t> </a:t>
            </a:r>
            <a:r>
              <a:rPr sz="1900" spc="-65" dirty="0">
                <a:latin typeface="Arial"/>
                <a:cs typeface="Arial"/>
              </a:rPr>
              <a:t>errors</a:t>
            </a:r>
            <a:endParaRPr sz="1900" dirty="0">
              <a:latin typeface="Arial"/>
              <a:cs typeface="Arial"/>
            </a:endParaRPr>
          </a:p>
          <a:p>
            <a:pPr marL="756285" lvl="1" indent="-286385">
              <a:lnSpc>
                <a:spcPct val="100000"/>
              </a:lnSpc>
              <a:spcBef>
                <a:spcPts val="5"/>
              </a:spcBef>
              <a:buChar char="–"/>
              <a:tabLst>
                <a:tab pos="756285" algn="l"/>
                <a:tab pos="756920" algn="l"/>
              </a:tabLst>
            </a:pPr>
            <a:r>
              <a:rPr sz="1900" spc="-50" dirty="0">
                <a:latin typeface="Arial"/>
                <a:cs typeface="Arial"/>
              </a:rPr>
              <a:t>determine </a:t>
            </a:r>
            <a:r>
              <a:rPr sz="1900" spc="-10" dirty="0">
                <a:latin typeface="Arial"/>
                <a:cs typeface="Arial"/>
              </a:rPr>
              <a:t>output</a:t>
            </a:r>
            <a:r>
              <a:rPr sz="1900" spc="-155" dirty="0">
                <a:latin typeface="Arial"/>
                <a:cs typeface="Arial"/>
              </a:rPr>
              <a:t> </a:t>
            </a:r>
            <a:r>
              <a:rPr sz="1900" spc="-40" dirty="0">
                <a:latin typeface="Arial"/>
                <a:cs typeface="Arial"/>
              </a:rPr>
              <a:t>link</a:t>
            </a:r>
            <a:endParaRPr sz="1900" dirty="0">
              <a:latin typeface="Arial"/>
              <a:cs typeface="Arial"/>
            </a:endParaRPr>
          </a:p>
        </p:txBody>
      </p:sp>
      <p:sp>
        <p:nvSpPr>
          <p:cNvPr id="4" name="object 4"/>
          <p:cNvSpPr/>
          <p:nvPr/>
        </p:nvSpPr>
        <p:spPr>
          <a:xfrm>
            <a:off x="1297962" y="5161669"/>
            <a:ext cx="812363" cy="52775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339339" y="4914900"/>
            <a:ext cx="1199515" cy="370840"/>
          </a:xfrm>
          <a:custGeom>
            <a:avLst/>
            <a:gdLst/>
            <a:ahLst/>
            <a:cxnLst/>
            <a:rect l="l" t="t" r="r" b="b"/>
            <a:pathLst>
              <a:path w="1199514" h="370839">
                <a:moveTo>
                  <a:pt x="599694" y="0"/>
                </a:moveTo>
                <a:lnTo>
                  <a:pt x="529754" y="1246"/>
                </a:lnTo>
                <a:lnTo>
                  <a:pt x="462185" y="4891"/>
                </a:lnTo>
                <a:lnTo>
                  <a:pt x="397436" y="10798"/>
                </a:lnTo>
                <a:lnTo>
                  <a:pt x="335957" y="18825"/>
                </a:lnTo>
                <a:lnTo>
                  <a:pt x="278198" y="28835"/>
                </a:lnTo>
                <a:lnTo>
                  <a:pt x="224610" y="40688"/>
                </a:lnTo>
                <a:lnTo>
                  <a:pt x="175640" y="54244"/>
                </a:lnTo>
                <a:lnTo>
                  <a:pt x="131741" y="69366"/>
                </a:lnTo>
                <a:lnTo>
                  <a:pt x="93361" y="85913"/>
                </a:lnTo>
                <a:lnTo>
                  <a:pt x="34959" y="122728"/>
                </a:lnTo>
                <a:lnTo>
                  <a:pt x="4034" y="163577"/>
                </a:lnTo>
                <a:lnTo>
                  <a:pt x="0" y="185166"/>
                </a:lnTo>
                <a:lnTo>
                  <a:pt x="4034" y="206754"/>
                </a:lnTo>
                <a:lnTo>
                  <a:pt x="34959" y="247603"/>
                </a:lnTo>
                <a:lnTo>
                  <a:pt x="93361" y="284418"/>
                </a:lnTo>
                <a:lnTo>
                  <a:pt x="131741" y="300965"/>
                </a:lnTo>
                <a:lnTo>
                  <a:pt x="175640" y="316087"/>
                </a:lnTo>
                <a:lnTo>
                  <a:pt x="224610" y="329643"/>
                </a:lnTo>
                <a:lnTo>
                  <a:pt x="278198" y="341496"/>
                </a:lnTo>
                <a:lnTo>
                  <a:pt x="335957" y="351506"/>
                </a:lnTo>
                <a:lnTo>
                  <a:pt x="397436" y="359533"/>
                </a:lnTo>
                <a:lnTo>
                  <a:pt x="462185" y="365440"/>
                </a:lnTo>
                <a:lnTo>
                  <a:pt x="529754" y="369085"/>
                </a:lnTo>
                <a:lnTo>
                  <a:pt x="599694" y="370331"/>
                </a:lnTo>
                <a:lnTo>
                  <a:pt x="669633" y="369085"/>
                </a:lnTo>
                <a:lnTo>
                  <a:pt x="737202" y="365440"/>
                </a:lnTo>
                <a:lnTo>
                  <a:pt x="801951" y="359533"/>
                </a:lnTo>
                <a:lnTo>
                  <a:pt x="863430" y="351506"/>
                </a:lnTo>
                <a:lnTo>
                  <a:pt x="921189" y="341496"/>
                </a:lnTo>
                <a:lnTo>
                  <a:pt x="974777" y="329643"/>
                </a:lnTo>
                <a:lnTo>
                  <a:pt x="1023747" y="316087"/>
                </a:lnTo>
                <a:lnTo>
                  <a:pt x="1067646" y="300965"/>
                </a:lnTo>
                <a:lnTo>
                  <a:pt x="1106026" y="284418"/>
                </a:lnTo>
                <a:lnTo>
                  <a:pt x="1164428" y="247603"/>
                </a:lnTo>
                <a:lnTo>
                  <a:pt x="1195353" y="206754"/>
                </a:lnTo>
                <a:lnTo>
                  <a:pt x="1199388" y="185166"/>
                </a:lnTo>
                <a:lnTo>
                  <a:pt x="1195353" y="163577"/>
                </a:lnTo>
                <a:lnTo>
                  <a:pt x="1164428" y="122728"/>
                </a:lnTo>
                <a:lnTo>
                  <a:pt x="1106026" y="85913"/>
                </a:lnTo>
                <a:lnTo>
                  <a:pt x="1067646" y="69366"/>
                </a:lnTo>
                <a:lnTo>
                  <a:pt x="1023747" y="54244"/>
                </a:lnTo>
                <a:lnTo>
                  <a:pt x="974777" y="40688"/>
                </a:lnTo>
                <a:lnTo>
                  <a:pt x="921189" y="28835"/>
                </a:lnTo>
                <a:lnTo>
                  <a:pt x="863430" y="18825"/>
                </a:lnTo>
                <a:lnTo>
                  <a:pt x="801951" y="10798"/>
                </a:lnTo>
                <a:lnTo>
                  <a:pt x="737202" y="4891"/>
                </a:lnTo>
                <a:lnTo>
                  <a:pt x="669633" y="1246"/>
                </a:lnTo>
                <a:lnTo>
                  <a:pt x="599694" y="0"/>
                </a:lnTo>
                <a:close/>
              </a:path>
            </a:pathLst>
          </a:custGeom>
          <a:solidFill>
            <a:srgbClr val="0000FF"/>
          </a:solidFill>
        </p:spPr>
        <p:txBody>
          <a:bodyPr wrap="square" lIns="0" tIns="0" rIns="0" bIns="0" rtlCol="0"/>
          <a:lstStyle/>
          <a:p>
            <a:endParaRPr/>
          </a:p>
        </p:txBody>
      </p:sp>
      <p:sp>
        <p:nvSpPr>
          <p:cNvPr id="6" name="object 6"/>
          <p:cNvSpPr/>
          <p:nvPr/>
        </p:nvSpPr>
        <p:spPr>
          <a:xfrm>
            <a:off x="2339339" y="4846320"/>
            <a:ext cx="1199515" cy="264160"/>
          </a:xfrm>
          <a:custGeom>
            <a:avLst/>
            <a:gdLst/>
            <a:ahLst/>
            <a:cxnLst/>
            <a:rect l="l" t="t" r="r" b="b"/>
            <a:pathLst>
              <a:path w="1199514" h="264160">
                <a:moveTo>
                  <a:pt x="0" y="263651"/>
                </a:moveTo>
                <a:lnTo>
                  <a:pt x="1199388" y="263651"/>
                </a:lnTo>
                <a:lnTo>
                  <a:pt x="1199388" y="0"/>
                </a:lnTo>
                <a:lnTo>
                  <a:pt x="0" y="0"/>
                </a:lnTo>
                <a:lnTo>
                  <a:pt x="0" y="263651"/>
                </a:lnTo>
                <a:close/>
              </a:path>
            </a:pathLst>
          </a:custGeom>
          <a:solidFill>
            <a:srgbClr val="0000FF"/>
          </a:solidFill>
        </p:spPr>
        <p:txBody>
          <a:bodyPr wrap="square" lIns="0" tIns="0" rIns="0" bIns="0" rtlCol="0"/>
          <a:lstStyle/>
          <a:p>
            <a:endParaRPr/>
          </a:p>
        </p:txBody>
      </p:sp>
      <p:sp>
        <p:nvSpPr>
          <p:cNvPr id="7" name="object 7"/>
          <p:cNvSpPr/>
          <p:nvPr/>
        </p:nvSpPr>
        <p:spPr>
          <a:xfrm>
            <a:off x="2350007" y="4617720"/>
            <a:ext cx="1198245" cy="431800"/>
          </a:xfrm>
          <a:custGeom>
            <a:avLst/>
            <a:gdLst/>
            <a:ahLst/>
            <a:cxnLst/>
            <a:rect l="l" t="t" r="r" b="b"/>
            <a:pathLst>
              <a:path w="1198245" h="431800">
                <a:moveTo>
                  <a:pt x="598932"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2"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2" y="0"/>
                </a:lnTo>
                <a:close/>
              </a:path>
            </a:pathLst>
          </a:custGeom>
          <a:solidFill>
            <a:srgbClr val="0000FF"/>
          </a:solidFill>
        </p:spPr>
        <p:txBody>
          <a:bodyPr wrap="square" lIns="0" tIns="0" rIns="0" bIns="0" rtlCol="0"/>
          <a:lstStyle/>
          <a:p>
            <a:endParaRPr/>
          </a:p>
        </p:txBody>
      </p:sp>
      <p:sp>
        <p:nvSpPr>
          <p:cNvPr id="8" name="object 8"/>
          <p:cNvSpPr/>
          <p:nvPr/>
        </p:nvSpPr>
        <p:spPr>
          <a:xfrm>
            <a:off x="2696717" y="4650485"/>
            <a:ext cx="178435" cy="3175"/>
          </a:xfrm>
          <a:custGeom>
            <a:avLst/>
            <a:gdLst/>
            <a:ahLst/>
            <a:cxnLst/>
            <a:rect l="l" t="t" r="r" b="b"/>
            <a:pathLst>
              <a:path w="178435" h="3175">
                <a:moveTo>
                  <a:pt x="0" y="3047"/>
                </a:moveTo>
                <a:lnTo>
                  <a:pt x="178307" y="0"/>
                </a:lnTo>
              </a:path>
            </a:pathLst>
          </a:custGeom>
          <a:ln w="28956">
            <a:solidFill>
              <a:srgbClr val="000000"/>
            </a:solidFill>
          </a:ln>
        </p:spPr>
        <p:txBody>
          <a:bodyPr wrap="square" lIns="0" tIns="0" rIns="0" bIns="0" rtlCol="0"/>
          <a:lstStyle/>
          <a:p>
            <a:endParaRPr/>
          </a:p>
        </p:txBody>
      </p:sp>
      <p:sp>
        <p:nvSpPr>
          <p:cNvPr id="9" name="object 9"/>
          <p:cNvSpPr/>
          <p:nvPr/>
        </p:nvSpPr>
        <p:spPr>
          <a:xfrm>
            <a:off x="3038094" y="4767834"/>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0" name="object 10"/>
          <p:cNvSpPr/>
          <p:nvPr/>
        </p:nvSpPr>
        <p:spPr>
          <a:xfrm>
            <a:off x="2859785" y="4653534"/>
            <a:ext cx="186055" cy="114300"/>
          </a:xfrm>
          <a:custGeom>
            <a:avLst/>
            <a:gdLst/>
            <a:ahLst/>
            <a:cxnLst/>
            <a:rect l="l" t="t" r="r" b="b"/>
            <a:pathLst>
              <a:path w="186055" h="114300">
                <a:moveTo>
                  <a:pt x="0" y="0"/>
                </a:moveTo>
                <a:lnTo>
                  <a:pt x="185927" y="114300"/>
                </a:lnTo>
              </a:path>
            </a:pathLst>
          </a:custGeom>
          <a:ln w="28956">
            <a:solidFill>
              <a:srgbClr val="000000"/>
            </a:solidFill>
          </a:ln>
        </p:spPr>
        <p:txBody>
          <a:bodyPr wrap="square" lIns="0" tIns="0" rIns="0" bIns="0" rtlCol="0"/>
          <a:lstStyle/>
          <a:p>
            <a:endParaRPr/>
          </a:p>
        </p:txBody>
      </p:sp>
      <p:sp>
        <p:nvSpPr>
          <p:cNvPr id="11" name="object 11"/>
          <p:cNvSpPr/>
          <p:nvPr/>
        </p:nvSpPr>
        <p:spPr>
          <a:xfrm>
            <a:off x="2696717" y="4763261"/>
            <a:ext cx="178435" cy="3175"/>
          </a:xfrm>
          <a:custGeom>
            <a:avLst/>
            <a:gdLst/>
            <a:ahLst/>
            <a:cxnLst/>
            <a:rect l="l" t="t" r="r" b="b"/>
            <a:pathLst>
              <a:path w="178435" h="3175">
                <a:moveTo>
                  <a:pt x="0" y="0"/>
                </a:moveTo>
                <a:lnTo>
                  <a:pt x="178307" y="3048"/>
                </a:lnTo>
              </a:path>
            </a:pathLst>
          </a:custGeom>
          <a:ln w="28956">
            <a:solidFill>
              <a:srgbClr val="000000"/>
            </a:solidFill>
          </a:ln>
        </p:spPr>
        <p:txBody>
          <a:bodyPr wrap="square" lIns="0" tIns="0" rIns="0" bIns="0" rtlCol="0"/>
          <a:lstStyle/>
          <a:p>
            <a:endParaRPr/>
          </a:p>
        </p:txBody>
      </p:sp>
      <p:sp>
        <p:nvSpPr>
          <p:cNvPr id="12" name="object 12"/>
          <p:cNvSpPr/>
          <p:nvPr/>
        </p:nvSpPr>
        <p:spPr>
          <a:xfrm>
            <a:off x="3038094" y="4648961"/>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3" name="object 13"/>
          <p:cNvSpPr/>
          <p:nvPr/>
        </p:nvSpPr>
        <p:spPr>
          <a:xfrm>
            <a:off x="2859785" y="4648961"/>
            <a:ext cx="186055" cy="114300"/>
          </a:xfrm>
          <a:custGeom>
            <a:avLst/>
            <a:gdLst/>
            <a:ahLst/>
            <a:cxnLst/>
            <a:rect l="l" t="t" r="r" b="b"/>
            <a:pathLst>
              <a:path w="186055" h="114300">
                <a:moveTo>
                  <a:pt x="0" y="114300"/>
                </a:moveTo>
                <a:lnTo>
                  <a:pt x="185927" y="0"/>
                </a:lnTo>
              </a:path>
            </a:pathLst>
          </a:custGeom>
          <a:ln w="28956">
            <a:solidFill>
              <a:srgbClr val="000000"/>
            </a:solidFill>
          </a:ln>
        </p:spPr>
        <p:txBody>
          <a:bodyPr wrap="square" lIns="0" tIns="0" rIns="0" bIns="0" rtlCol="0"/>
          <a:lstStyle/>
          <a:p>
            <a:endParaRPr/>
          </a:p>
        </p:txBody>
      </p:sp>
      <p:sp>
        <p:nvSpPr>
          <p:cNvPr id="14" name="object 14"/>
          <p:cNvSpPr/>
          <p:nvPr/>
        </p:nvSpPr>
        <p:spPr>
          <a:xfrm>
            <a:off x="5436108" y="4934711"/>
            <a:ext cx="1198245" cy="368935"/>
          </a:xfrm>
          <a:custGeom>
            <a:avLst/>
            <a:gdLst/>
            <a:ahLst/>
            <a:cxnLst/>
            <a:rect l="l" t="t" r="r" b="b"/>
            <a:pathLst>
              <a:path w="1198245" h="368935">
                <a:moveTo>
                  <a:pt x="598931" y="0"/>
                </a:moveTo>
                <a:lnTo>
                  <a:pt x="529073" y="1240"/>
                </a:lnTo>
                <a:lnTo>
                  <a:pt x="461585" y="4869"/>
                </a:lnTo>
                <a:lnTo>
                  <a:pt x="396915" y="10749"/>
                </a:lnTo>
                <a:lnTo>
                  <a:pt x="335513" y="18741"/>
                </a:lnTo>
                <a:lnTo>
                  <a:pt x="277827" y="28706"/>
                </a:lnTo>
                <a:lnTo>
                  <a:pt x="224307" y="40508"/>
                </a:lnTo>
                <a:lnTo>
                  <a:pt x="175402" y="54006"/>
                </a:lnTo>
                <a:lnTo>
                  <a:pt x="131561" y="69064"/>
                </a:lnTo>
                <a:lnTo>
                  <a:pt x="93233" y="85542"/>
                </a:lnTo>
                <a:lnTo>
                  <a:pt x="34911" y="122207"/>
                </a:lnTo>
                <a:lnTo>
                  <a:pt x="4028" y="162896"/>
                </a:lnTo>
                <a:lnTo>
                  <a:pt x="0" y="184404"/>
                </a:lnTo>
                <a:lnTo>
                  <a:pt x="4028" y="205911"/>
                </a:lnTo>
                <a:lnTo>
                  <a:pt x="34911" y="246600"/>
                </a:lnTo>
                <a:lnTo>
                  <a:pt x="93233" y="283265"/>
                </a:lnTo>
                <a:lnTo>
                  <a:pt x="131561" y="299743"/>
                </a:lnTo>
                <a:lnTo>
                  <a:pt x="175402" y="314801"/>
                </a:lnTo>
                <a:lnTo>
                  <a:pt x="224307" y="328299"/>
                </a:lnTo>
                <a:lnTo>
                  <a:pt x="277827" y="340101"/>
                </a:lnTo>
                <a:lnTo>
                  <a:pt x="335513" y="350066"/>
                </a:lnTo>
                <a:lnTo>
                  <a:pt x="396915" y="358058"/>
                </a:lnTo>
                <a:lnTo>
                  <a:pt x="461585" y="363938"/>
                </a:lnTo>
                <a:lnTo>
                  <a:pt x="529073" y="367567"/>
                </a:lnTo>
                <a:lnTo>
                  <a:pt x="598931" y="368807"/>
                </a:lnTo>
                <a:lnTo>
                  <a:pt x="668790" y="367567"/>
                </a:lnTo>
                <a:lnTo>
                  <a:pt x="736278" y="363938"/>
                </a:lnTo>
                <a:lnTo>
                  <a:pt x="800948" y="358058"/>
                </a:lnTo>
                <a:lnTo>
                  <a:pt x="862350" y="350066"/>
                </a:lnTo>
                <a:lnTo>
                  <a:pt x="920036" y="340101"/>
                </a:lnTo>
                <a:lnTo>
                  <a:pt x="973556" y="328299"/>
                </a:lnTo>
                <a:lnTo>
                  <a:pt x="1022461" y="314801"/>
                </a:lnTo>
                <a:lnTo>
                  <a:pt x="1066302" y="299743"/>
                </a:lnTo>
                <a:lnTo>
                  <a:pt x="1104630" y="283265"/>
                </a:lnTo>
                <a:lnTo>
                  <a:pt x="1162952" y="246600"/>
                </a:lnTo>
                <a:lnTo>
                  <a:pt x="1193835" y="205911"/>
                </a:lnTo>
                <a:lnTo>
                  <a:pt x="1197864" y="184404"/>
                </a:lnTo>
                <a:lnTo>
                  <a:pt x="1193835" y="162896"/>
                </a:lnTo>
                <a:lnTo>
                  <a:pt x="1162952" y="122207"/>
                </a:lnTo>
                <a:lnTo>
                  <a:pt x="1104630" y="85542"/>
                </a:lnTo>
                <a:lnTo>
                  <a:pt x="1066302" y="69064"/>
                </a:lnTo>
                <a:lnTo>
                  <a:pt x="1022461" y="54006"/>
                </a:lnTo>
                <a:lnTo>
                  <a:pt x="973556" y="40508"/>
                </a:lnTo>
                <a:lnTo>
                  <a:pt x="920036" y="28706"/>
                </a:lnTo>
                <a:lnTo>
                  <a:pt x="862350" y="18741"/>
                </a:lnTo>
                <a:lnTo>
                  <a:pt x="800948" y="10749"/>
                </a:lnTo>
                <a:lnTo>
                  <a:pt x="736278" y="4869"/>
                </a:lnTo>
                <a:lnTo>
                  <a:pt x="668790" y="1240"/>
                </a:lnTo>
                <a:lnTo>
                  <a:pt x="598931" y="0"/>
                </a:lnTo>
                <a:close/>
              </a:path>
            </a:pathLst>
          </a:custGeom>
          <a:solidFill>
            <a:srgbClr val="0000FF"/>
          </a:solidFill>
        </p:spPr>
        <p:txBody>
          <a:bodyPr wrap="square" lIns="0" tIns="0" rIns="0" bIns="0" rtlCol="0"/>
          <a:lstStyle/>
          <a:p>
            <a:endParaRPr/>
          </a:p>
        </p:txBody>
      </p:sp>
      <p:sp>
        <p:nvSpPr>
          <p:cNvPr id="15" name="object 15"/>
          <p:cNvSpPr/>
          <p:nvPr/>
        </p:nvSpPr>
        <p:spPr>
          <a:xfrm>
            <a:off x="5445252" y="4913376"/>
            <a:ext cx="0" cy="228600"/>
          </a:xfrm>
          <a:custGeom>
            <a:avLst/>
            <a:gdLst/>
            <a:ahLst/>
            <a:cxnLst/>
            <a:rect l="l" t="t" r="r" b="b"/>
            <a:pathLst>
              <a:path h="228600">
                <a:moveTo>
                  <a:pt x="0" y="0"/>
                </a:moveTo>
                <a:lnTo>
                  <a:pt x="0" y="228600"/>
                </a:lnTo>
              </a:path>
            </a:pathLst>
          </a:custGeom>
          <a:ln w="12192">
            <a:solidFill>
              <a:srgbClr val="000000"/>
            </a:solidFill>
          </a:ln>
        </p:spPr>
        <p:txBody>
          <a:bodyPr wrap="square" lIns="0" tIns="0" rIns="0" bIns="0" rtlCol="0"/>
          <a:lstStyle/>
          <a:p>
            <a:endParaRPr/>
          </a:p>
        </p:txBody>
      </p:sp>
      <p:sp>
        <p:nvSpPr>
          <p:cNvPr id="16" name="object 16"/>
          <p:cNvSpPr/>
          <p:nvPr/>
        </p:nvSpPr>
        <p:spPr>
          <a:xfrm>
            <a:off x="5445252" y="4875276"/>
            <a:ext cx="1198245" cy="264160"/>
          </a:xfrm>
          <a:custGeom>
            <a:avLst/>
            <a:gdLst/>
            <a:ahLst/>
            <a:cxnLst/>
            <a:rect l="l" t="t" r="r" b="b"/>
            <a:pathLst>
              <a:path w="1198245" h="264160">
                <a:moveTo>
                  <a:pt x="0" y="263651"/>
                </a:moveTo>
                <a:lnTo>
                  <a:pt x="1197863" y="263651"/>
                </a:lnTo>
                <a:lnTo>
                  <a:pt x="1197863" y="0"/>
                </a:lnTo>
                <a:lnTo>
                  <a:pt x="0" y="0"/>
                </a:lnTo>
                <a:lnTo>
                  <a:pt x="0" y="263651"/>
                </a:lnTo>
                <a:close/>
              </a:path>
            </a:pathLst>
          </a:custGeom>
          <a:solidFill>
            <a:srgbClr val="0000FF"/>
          </a:solidFill>
        </p:spPr>
        <p:txBody>
          <a:bodyPr wrap="square" lIns="0" tIns="0" rIns="0" bIns="0" rtlCol="0"/>
          <a:lstStyle/>
          <a:p>
            <a:endParaRPr/>
          </a:p>
        </p:txBody>
      </p:sp>
      <p:sp>
        <p:nvSpPr>
          <p:cNvPr id="17" name="object 17"/>
          <p:cNvSpPr/>
          <p:nvPr/>
        </p:nvSpPr>
        <p:spPr>
          <a:xfrm>
            <a:off x="5454396" y="4646676"/>
            <a:ext cx="1199515" cy="429895"/>
          </a:xfrm>
          <a:custGeom>
            <a:avLst/>
            <a:gdLst/>
            <a:ahLst/>
            <a:cxnLst/>
            <a:rect l="l" t="t" r="r" b="b"/>
            <a:pathLst>
              <a:path w="1199515" h="429895">
                <a:moveTo>
                  <a:pt x="599693" y="0"/>
                </a:moveTo>
                <a:lnTo>
                  <a:pt x="529754" y="1446"/>
                </a:lnTo>
                <a:lnTo>
                  <a:pt x="462185" y="5678"/>
                </a:lnTo>
                <a:lnTo>
                  <a:pt x="397436" y="12533"/>
                </a:lnTo>
                <a:lnTo>
                  <a:pt x="335957" y="21851"/>
                </a:lnTo>
                <a:lnTo>
                  <a:pt x="278198" y="33469"/>
                </a:lnTo>
                <a:lnTo>
                  <a:pt x="224610" y="47226"/>
                </a:lnTo>
                <a:lnTo>
                  <a:pt x="175640" y="62960"/>
                </a:lnTo>
                <a:lnTo>
                  <a:pt x="131741" y="80509"/>
                </a:lnTo>
                <a:lnTo>
                  <a:pt x="93361" y="99713"/>
                </a:lnTo>
                <a:lnTo>
                  <a:pt x="60951" y="120409"/>
                </a:lnTo>
                <a:lnTo>
                  <a:pt x="15837" y="165631"/>
                </a:lnTo>
                <a:lnTo>
                  <a:pt x="0" y="214884"/>
                </a:lnTo>
                <a:lnTo>
                  <a:pt x="4034" y="239933"/>
                </a:lnTo>
                <a:lnTo>
                  <a:pt x="34959" y="287332"/>
                </a:lnTo>
                <a:lnTo>
                  <a:pt x="93361" y="330054"/>
                </a:lnTo>
                <a:lnTo>
                  <a:pt x="131741" y="349258"/>
                </a:lnTo>
                <a:lnTo>
                  <a:pt x="175640" y="366807"/>
                </a:lnTo>
                <a:lnTo>
                  <a:pt x="224610" y="382541"/>
                </a:lnTo>
                <a:lnTo>
                  <a:pt x="278198" y="396298"/>
                </a:lnTo>
                <a:lnTo>
                  <a:pt x="335957" y="407916"/>
                </a:lnTo>
                <a:lnTo>
                  <a:pt x="397436" y="417234"/>
                </a:lnTo>
                <a:lnTo>
                  <a:pt x="462185" y="424089"/>
                </a:lnTo>
                <a:lnTo>
                  <a:pt x="529754" y="428321"/>
                </a:lnTo>
                <a:lnTo>
                  <a:pt x="599693" y="429768"/>
                </a:lnTo>
                <a:lnTo>
                  <a:pt x="669633" y="428321"/>
                </a:lnTo>
                <a:lnTo>
                  <a:pt x="737202" y="424089"/>
                </a:lnTo>
                <a:lnTo>
                  <a:pt x="801951" y="417234"/>
                </a:lnTo>
                <a:lnTo>
                  <a:pt x="863430" y="407916"/>
                </a:lnTo>
                <a:lnTo>
                  <a:pt x="921189" y="396298"/>
                </a:lnTo>
                <a:lnTo>
                  <a:pt x="974777" y="382541"/>
                </a:lnTo>
                <a:lnTo>
                  <a:pt x="1023746" y="366807"/>
                </a:lnTo>
                <a:lnTo>
                  <a:pt x="1067646" y="349258"/>
                </a:lnTo>
                <a:lnTo>
                  <a:pt x="1106026" y="330054"/>
                </a:lnTo>
                <a:lnTo>
                  <a:pt x="1138436" y="309358"/>
                </a:lnTo>
                <a:lnTo>
                  <a:pt x="1183550" y="264136"/>
                </a:lnTo>
                <a:lnTo>
                  <a:pt x="1199387" y="214884"/>
                </a:lnTo>
                <a:lnTo>
                  <a:pt x="1195353" y="189834"/>
                </a:lnTo>
                <a:lnTo>
                  <a:pt x="1164428" y="142435"/>
                </a:lnTo>
                <a:lnTo>
                  <a:pt x="1106026" y="99713"/>
                </a:lnTo>
                <a:lnTo>
                  <a:pt x="1067646" y="80509"/>
                </a:lnTo>
                <a:lnTo>
                  <a:pt x="1023747" y="62960"/>
                </a:lnTo>
                <a:lnTo>
                  <a:pt x="974777" y="47226"/>
                </a:lnTo>
                <a:lnTo>
                  <a:pt x="921189" y="33469"/>
                </a:lnTo>
                <a:lnTo>
                  <a:pt x="863430" y="21851"/>
                </a:lnTo>
                <a:lnTo>
                  <a:pt x="801951" y="12533"/>
                </a:lnTo>
                <a:lnTo>
                  <a:pt x="737202" y="5678"/>
                </a:lnTo>
                <a:lnTo>
                  <a:pt x="669633" y="1446"/>
                </a:lnTo>
                <a:lnTo>
                  <a:pt x="599693" y="0"/>
                </a:lnTo>
                <a:close/>
              </a:path>
            </a:pathLst>
          </a:custGeom>
          <a:solidFill>
            <a:srgbClr val="0000FF"/>
          </a:solidFill>
        </p:spPr>
        <p:txBody>
          <a:bodyPr wrap="square" lIns="0" tIns="0" rIns="0" bIns="0" rtlCol="0"/>
          <a:lstStyle/>
          <a:p>
            <a:endParaRPr/>
          </a:p>
        </p:txBody>
      </p:sp>
      <p:sp>
        <p:nvSpPr>
          <p:cNvPr id="18" name="object 18"/>
          <p:cNvSpPr/>
          <p:nvPr/>
        </p:nvSpPr>
        <p:spPr>
          <a:xfrm>
            <a:off x="984018" y="4152781"/>
            <a:ext cx="1132055" cy="527754"/>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3534917" y="4973573"/>
            <a:ext cx="1934210" cy="9525"/>
          </a:xfrm>
          <a:custGeom>
            <a:avLst/>
            <a:gdLst/>
            <a:ahLst/>
            <a:cxnLst/>
            <a:rect l="l" t="t" r="r" b="b"/>
            <a:pathLst>
              <a:path w="1934210" h="9525">
                <a:moveTo>
                  <a:pt x="0" y="0"/>
                </a:moveTo>
                <a:lnTo>
                  <a:pt x="1933956" y="9143"/>
                </a:lnTo>
              </a:path>
            </a:pathLst>
          </a:custGeom>
          <a:ln w="19812">
            <a:solidFill>
              <a:srgbClr val="000000"/>
            </a:solidFill>
          </a:ln>
        </p:spPr>
        <p:txBody>
          <a:bodyPr wrap="square" lIns="0" tIns="0" rIns="0" bIns="0" rtlCol="0"/>
          <a:lstStyle/>
          <a:p>
            <a:endParaRPr/>
          </a:p>
        </p:txBody>
      </p:sp>
      <p:sp>
        <p:nvSpPr>
          <p:cNvPr id="20" name="object 20"/>
          <p:cNvSpPr/>
          <p:nvPr/>
        </p:nvSpPr>
        <p:spPr>
          <a:xfrm>
            <a:off x="2116073" y="4543805"/>
            <a:ext cx="0" cy="1001394"/>
          </a:xfrm>
          <a:custGeom>
            <a:avLst/>
            <a:gdLst/>
            <a:ahLst/>
            <a:cxnLst/>
            <a:rect l="l" t="t" r="r" b="b"/>
            <a:pathLst>
              <a:path h="1001395">
                <a:moveTo>
                  <a:pt x="0" y="0"/>
                </a:moveTo>
                <a:lnTo>
                  <a:pt x="0" y="1001268"/>
                </a:lnTo>
              </a:path>
            </a:pathLst>
          </a:custGeom>
          <a:ln w="19812">
            <a:solidFill>
              <a:srgbClr val="000000"/>
            </a:solidFill>
          </a:ln>
        </p:spPr>
        <p:txBody>
          <a:bodyPr wrap="square" lIns="0" tIns="0" rIns="0" bIns="0" rtlCol="0"/>
          <a:lstStyle/>
          <a:p>
            <a:endParaRPr/>
          </a:p>
        </p:txBody>
      </p:sp>
      <p:sp>
        <p:nvSpPr>
          <p:cNvPr id="21" name="object 21"/>
          <p:cNvSpPr/>
          <p:nvPr/>
        </p:nvSpPr>
        <p:spPr>
          <a:xfrm>
            <a:off x="2125217" y="4978146"/>
            <a:ext cx="200025" cy="0"/>
          </a:xfrm>
          <a:custGeom>
            <a:avLst/>
            <a:gdLst/>
            <a:ahLst/>
            <a:cxnLst/>
            <a:rect l="l" t="t" r="r" b="b"/>
            <a:pathLst>
              <a:path w="200025">
                <a:moveTo>
                  <a:pt x="0" y="0"/>
                </a:moveTo>
                <a:lnTo>
                  <a:pt x="199644" y="0"/>
                </a:lnTo>
              </a:path>
            </a:pathLst>
          </a:custGeom>
          <a:ln w="19812">
            <a:solidFill>
              <a:srgbClr val="000000"/>
            </a:solidFill>
          </a:ln>
        </p:spPr>
        <p:txBody>
          <a:bodyPr wrap="square" lIns="0" tIns="0" rIns="0" bIns="0" rtlCol="0"/>
          <a:lstStyle/>
          <a:p>
            <a:endParaRPr/>
          </a:p>
        </p:txBody>
      </p:sp>
      <p:sp>
        <p:nvSpPr>
          <p:cNvPr id="22" name="object 22"/>
          <p:cNvSpPr/>
          <p:nvPr/>
        </p:nvSpPr>
        <p:spPr>
          <a:xfrm>
            <a:off x="4453128" y="4771644"/>
            <a:ext cx="147955" cy="201295"/>
          </a:xfrm>
          <a:custGeom>
            <a:avLst/>
            <a:gdLst/>
            <a:ahLst/>
            <a:cxnLst/>
            <a:rect l="l" t="t" r="r" b="b"/>
            <a:pathLst>
              <a:path w="147954" h="201295">
                <a:moveTo>
                  <a:pt x="0" y="201167"/>
                </a:moveTo>
                <a:lnTo>
                  <a:pt x="147827" y="201167"/>
                </a:lnTo>
                <a:lnTo>
                  <a:pt x="147827" y="0"/>
                </a:lnTo>
                <a:lnTo>
                  <a:pt x="0" y="0"/>
                </a:lnTo>
                <a:lnTo>
                  <a:pt x="0" y="201167"/>
                </a:lnTo>
                <a:close/>
              </a:path>
            </a:pathLst>
          </a:custGeom>
          <a:solidFill>
            <a:srgbClr val="4F81BC"/>
          </a:solidFill>
        </p:spPr>
        <p:txBody>
          <a:bodyPr wrap="square" lIns="0" tIns="0" rIns="0" bIns="0" rtlCol="0"/>
          <a:lstStyle/>
          <a:p>
            <a:endParaRPr/>
          </a:p>
        </p:txBody>
      </p:sp>
      <p:sp>
        <p:nvSpPr>
          <p:cNvPr id="23" name="object 23"/>
          <p:cNvSpPr/>
          <p:nvPr/>
        </p:nvSpPr>
        <p:spPr>
          <a:xfrm>
            <a:off x="4453128" y="4771644"/>
            <a:ext cx="147955" cy="201295"/>
          </a:xfrm>
          <a:custGeom>
            <a:avLst/>
            <a:gdLst/>
            <a:ahLst/>
            <a:cxnLst/>
            <a:rect l="l" t="t" r="r" b="b"/>
            <a:pathLst>
              <a:path w="147954" h="201295">
                <a:moveTo>
                  <a:pt x="0" y="201167"/>
                </a:moveTo>
                <a:lnTo>
                  <a:pt x="147827" y="201167"/>
                </a:lnTo>
                <a:lnTo>
                  <a:pt x="147827" y="0"/>
                </a:lnTo>
                <a:lnTo>
                  <a:pt x="0" y="0"/>
                </a:lnTo>
                <a:lnTo>
                  <a:pt x="0" y="201167"/>
                </a:lnTo>
                <a:close/>
              </a:path>
            </a:pathLst>
          </a:custGeom>
          <a:ln w="9143">
            <a:solidFill>
              <a:srgbClr val="000000"/>
            </a:solidFill>
          </a:ln>
        </p:spPr>
        <p:txBody>
          <a:bodyPr wrap="square" lIns="0" tIns="0" rIns="0" bIns="0" rtlCol="0"/>
          <a:lstStyle/>
          <a:p>
            <a:endParaRPr/>
          </a:p>
        </p:txBody>
      </p:sp>
      <p:sp>
        <p:nvSpPr>
          <p:cNvPr id="24" name="object 24"/>
          <p:cNvSpPr/>
          <p:nvPr/>
        </p:nvSpPr>
        <p:spPr>
          <a:xfrm>
            <a:off x="3195827" y="4838700"/>
            <a:ext cx="318516" cy="208788"/>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2147316" y="4744211"/>
            <a:ext cx="147955" cy="200025"/>
          </a:xfrm>
          <a:custGeom>
            <a:avLst/>
            <a:gdLst/>
            <a:ahLst/>
            <a:cxnLst/>
            <a:rect l="l" t="t" r="r" b="b"/>
            <a:pathLst>
              <a:path w="147955" h="200025">
                <a:moveTo>
                  <a:pt x="0" y="199644"/>
                </a:moveTo>
                <a:lnTo>
                  <a:pt x="147828" y="199644"/>
                </a:lnTo>
                <a:lnTo>
                  <a:pt x="147828" y="0"/>
                </a:lnTo>
                <a:lnTo>
                  <a:pt x="0" y="0"/>
                </a:lnTo>
                <a:lnTo>
                  <a:pt x="0" y="199644"/>
                </a:lnTo>
                <a:close/>
              </a:path>
            </a:pathLst>
          </a:custGeom>
          <a:solidFill>
            <a:srgbClr val="4F81BC"/>
          </a:solidFill>
        </p:spPr>
        <p:txBody>
          <a:bodyPr wrap="square" lIns="0" tIns="0" rIns="0" bIns="0" rtlCol="0"/>
          <a:lstStyle/>
          <a:p>
            <a:endParaRPr/>
          </a:p>
        </p:txBody>
      </p:sp>
      <p:sp>
        <p:nvSpPr>
          <p:cNvPr id="26" name="object 26"/>
          <p:cNvSpPr/>
          <p:nvPr/>
        </p:nvSpPr>
        <p:spPr>
          <a:xfrm>
            <a:off x="2147316" y="4744211"/>
            <a:ext cx="147955" cy="200025"/>
          </a:xfrm>
          <a:custGeom>
            <a:avLst/>
            <a:gdLst/>
            <a:ahLst/>
            <a:cxnLst/>
            <a:rect l="l" t="t" r="r" b="b"/>
            <a:pathLst>
              <a:path w="147955" h="200025">
                <a:moveTo>
                  <a:pt x="0" y="199644"/>
                </a:moveTo>
                <a:lnTo>
                  <a:pt x="147828" y="199644"/>
                </a:lnTo>
                <a:lnTo>
                  <a:pt x="147828" y="0"/>
                </a:lnTo>
                <a:lnTo>
                  <a:pt x="0" y="0"/>
                </a:lnTo>
                <a:lnTo>
                  <a:pt x="0" y="199644"/>
                </a:lnTo>
                <a:close/>
              </a:path>
            </a:pathLst>
          </a:custGeom>
          <a:ln w="9144">
            <a:solidFill>
              <a:srgbClr val="000000"/>
            </a:solidFill>
          </a:ln>
        </p:spPr>
        <p:txBody>
          <a:bodyPr wrap="square" lIns="0" tIns="0" rIns="0" bIns="0" rtlCol="0"/>
          <a:lstStyle/>
          <a:p>
            <a:endParaRPr/>
          </a:p>
        </p:txBody>
      </p:sp>
      <p:sp>
        <p:nvSpPr>
          <p:cNvPr id="27" name="object 27"/>
          <p:cNvSpPr/>
          <p:nvPr/>
        </p:nvSpPr>
        <p:spPr>
          <a:xfrm>
            <a:off x="2323973" y="4812919"/>
            <a:ext cx="242443" cy="76200"/>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1952244" y="5125211"/>
            <a:ext cx="76200" cy="175259"/>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5224271" y="4533900"/>
            <a:ext cx="367665" cy="76200"/>
          </a:xfrm>
          <a:custGeom>
            <a:avLst/>
            <a:gdLst/>
            <a:ahLst/>
            <a:cxnLst/>
            <a:rect l="l" t="t" r="r" b="b"/>
            <a:pathLst>
              <a:path w="367664" h="76200">
                <a:moveTo>
                  <a:pt x="291083" y="0"/>
                </a:moveTo>
                <a:lnTo>
                  <a:pt x="291083" y="76200"/>
                </a:lnTo>
                <a:lnTo>
                  <a:pt x="354583" y="44450"/>
                </a:lnTo>
                <a:lnTo>
                  <a:pt x="303783" y="44450"/>
                </a:lnTo>
                <a:lnTo>
                  <a:pt x="303783" y="31750"/>
                </a:lnTo>
                <a:lnTo>
                  <a:pt x="354583" y="31750"/>
                </a:lnTo>
                <a:lnTo>
                  <a:pt x="291083" y="0"/>
                </a:lnTo>
                <a:close/>
              </a:path>
              <a:path w="367664" h="76200">
                <a:moveTo>
                  <a:pt x="291083" y="31750"/>
                </a:moveTo>
                <a:lnTo>
                  <a:pt x="0" y="31750"/>
                </a:lnTo>
                <a:lnTo>
                  <a:pt x="0" y="44450"/>
                </a:lnTo>
                <a:lnTo>
                  <a:pt x="291083" y="44450"/>
                </a:lnTo>
                <a:lnTo>
                  <a:pt x="291083" y="31750"/>
                </a:lnTo>
                <a:close/>
              </a:path>
              <a:path w="367664" h="76200">
                <a:moveTo>
                  <a:pt x="354583" y="31750"/>
                </a:moveTo>
                <a:lnTo>
                  <a:pt x="303783" y="31750"/>
                </a:lnTo>
                <a:lnTo>
                  <a:pt x="303783" y="44450"/>
                </a:lnTo>
                <a:lnTo>
                  <a:pt x="354583" y="44450"/>
                </a:lnTo>
                <a:lnTo>
                  <a:pt x="367283" y="38100"/>
                </a:lnTo>
                <a:lnTo>
                  <a:pt x="354583" y="31750"/>
                </a:lnTo>
                <a:close/>
              </a:path>
            </a:pathLst>
          </a:custGeom>
          <a:solidFill>
            <a:srgbClr val="000000"/>
          </a:solidFill>
        </p:spPr>
        <p:txBody>
          <a:bodyPr wrap="square" lIns="0" tIns="0" rIns="0" bIns="0" rtlCol="0"/>
          <a:lstStyle/>
          <a:p>
            <a:endParaRPr/>
          </a:p>
        </p:txBody>
      </p:sp>
      <p:sp>
        <p:nvSpPr>
          <p:cNvPr id="30" name="object 30"/>
          <p:cNvSpPr txBox="1"/>
          <p:nvPr/>
        </p:nvSpPr>
        <p:spPr>
          <a:xfrm>
            <a:off x="710590" y="4190492"/>
            <a:ext cx="19304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0CC66"/>
                </a:solidFill>
                <a:latin typeface="Comic Sans MS"/>
                <a:cs typeface="Comic Sans MS"/>
              </a:rPr>
              <a:t>A</a:t>
            </a:r>
            <a:endParaRPr sz="1800">
              <a:latin typeface="Comic Sans MS"/>
              <a:cs typeface="Comic Sans MS"/>
            </a:endParaRPr>
          </a:p>
        </p:txBody>
      </p:sp>
      <p:sp>
        <p:nvSpPr>
          <p:cNvPr id="31" name="object 31"/>
          <p:cNvSpPr txBox="1"/>
          <p:nvPr/>
        </p:nvSpPr>
        <p:spPr>
          <a:xfrm>
            <a:off x="987044" y="5210047"/>
            <a:ext cx="1695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C0504D"/>
                </a:solidFill>
                <a:latin typeface="Comic Sans MS"/>
                <a:cs typeface="Comic Sans MS"/>
              </a:rPr>
              <a:t>B</a:t>
            </a:r>
            <a:endParaRPr sz="1800">
              <a:latin typeface="Comic Sans MS"/>
              <a:cs typeface="Comic Sans MS"/>
            </a:endParaRPr>
          </a:p>
        </p:txBody>
      </p:sp>
      <p:sp>
        <p:nvSpPr>
          <p:cNvPr id="32" name="object 32"/>
          <p:cNvSpPr/>
          <p:nvPr/>
        </p:nvSpPr>
        <p:spPr>
          <a:xfrm>
            <a:off x="3491484" y="47823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33" name="object 33"/>
          <p:cNvSpPr/>
          <p:nvPr/>
        </p:nvSpPr>
        <p:spPr>
          <a:xfrm>
            <a:off x="3491484" y="47823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34" name="object 34"/>
          <p:cNvSpPr txBox="1"/>
          <p:nvPr/>
        </p:nvSpPr>
        <p:spPr>
          <a:xfrm>
            <a:off x="3959478" y="4405121"/>
            <a:ext cx="12687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Comic Sans MS"/>
                <a:cs typeface="Comic Sans MS"/>
              </a:rPr>
              <a:t>propagation</a:t>
            </a:r>
            <a:endParaRPr sz="1800">
              <a:latin typeface="Comic Sans MS"/>
              <a:cs typeface="Comic Sans MS"/>
            </a:endParaRPr>
          </a:p>
        </p:txBody>
      </p:sp>
      <p:sp>
        <p:nvSpPr>
          <p:cNvPr id="35" name="object 35"/>
          <p:cNvSpPr/>
          <p:nvPr/>
        </p:nvSpPr>
        <p:spPr>
          <a:xfrm>
            <a:off x="3633215" y="4533900"/>
            <a:ext cx="320040" cy="76200"/>
          </a:xfrm>
          <a:custGeom>
            <a:avLst/>
            <a:gdLst/>
            <a:ahLst/>
            <a:cxnLst/>
            <a:rect l="l" t="t" r="r" b="b"/>
            <a:pathLst>
              <a:path w="320039" h="76200">
                <a:moveTo>
                  <a:pt x="76200" y="0"/>
                </a:moveTo>
                <a:lnTo>
                  <a:pt x="0" y="38100"/>
                </a:lnTo>
                <a:lnTo>
                  <a:pt x="76200" y="76200"/>
                </a:lnTo>
                <a:lnTo>
                  <a:pt x="76200" y="44450"/>
                </a:lnTo>
                <a:lnTo>
                  <a:pt x="63500" y="44450"/>
                </a:lnTo>
                <a:lnTo>
                  <a:pt x="63500" y="31750"/>
                </a:lnTo>
                <a:lnTo>
                  <a:pt x="76200" y="31750"/>
                </a:lnTo>
                <a:lnTo>
                  <a:pt x="76200" y="0"/>
                </a:lnTo>
                <a:close/>
              </a:path>
              <a:path w="320039" h="76200">
                <a:moveTo>
                  <a:pt x="76200" y="31750"/>
                </a:moveTo>
                <a:lnTo>
                  <a:pt x="63500" y="31750"/>
                </a:lnTo>
                <a:lnTo>
                  <a:pt x="63500" y="44450"/>
                </a:lnTo>
                <a:lnTo>
                  <a:pt x="76200" y="44450"/>
                </a:lnTo>
                <a:lnTo>
                  <a:pt x="76200" y="31750"/>
                </a:lnTo>
                <a:close/>
              </a:path>
              <a:path w="320039" h="76200">
                <a:moveTo>
                  <a:pt x="320039" y="31750"/>
                </a:moveTo>
                <a:lnTo>
                  <a:pt x="76200" y="31750"/>
                </a:lnTo>
                <a:lnTo>
                  <a:pt x="76200" y="44450"/>
                </a:lnTo>
                <a:lnTo>
                  <a:pt x="320039" y="44450"/>
                </a:lnTo>
                <a:lnTo>
                  <a:pt x="320039" y="31750"/>
                </a:lnTo>
                <a:close/>
              </a:path>
            </a:pathLst>
          </a:custGeom>
          <a:solidFill>
            <a:srgbClr val="000000"/>
          </a:solidFill>
        </p:spPr>
        <p:txBody>
          <a:bodyPr wrap="square" lIns="0" tIns="0" rIns="0" bIns="0" rtlCol="0"/>
          <a:lstStyle/>
          <a:p>
            <a:endParaRPr/>
          </a:p>
        </p:txBody>
      </p:sp>
      <p:sp>
        <p:nvSpPr>
          <p:cNvPr id="36" name="object 36"/>
          <p:cNvSpPr txBox="1"/>
          <p:nvPr/>
        </p:nvSpPr>
        <p:spPr>
          <a:xfrm>
            <a:off x="2063623" y="3985641"/>
            <a:ext cx="13608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Comic Sans MS"/>
                <a:cs typeface="Comic Sans MS"/>
              </a:rPr>
              <a:t>transmission</a:t>
            </a:r>
            <a:endParaRPr sz="1800">
              <a:latin typeface="Comic Sans MS"/>
              <a:cs typeface="Comic Sans MS"/>
            </a:endParaRPr>
          </a:p>
        </p:txBody>
      </p:sp>
      <p:sp>
        <p:nvSpPr>
          <p:cNvPr id="37" name="object 37"/>
          <p:cNvSpPr/>
          <p:nvPr/>
        </p:nvSpPr>
        <p:spPr>
          <a:xfrm>
            <a:off x="3052572" y="4233798"/>
            <a:ext cx="533400" cy="537845"/>
          </a:xfrm>
          <a:custGeom>
            <a:avLst/>
            <a:gdLst/>
            <a:ahLst/>
            <a:cxnLst/>
            <a:rect l="l" t="t" r="r" b="b"/>
            <a:pathLst>
              <a:path w="533400" h="537845">
                <a:moveTo>
                  <a:pt x="475251" y="488255"/>
                </a:moveTo>
                <a:lnTo>
                  <a:pt x="452754" y="510539"/>
                </a:lnTo>
                <a:lnTo>
                  <a:pt x="533400" y="537844"/>
                </a:lnTo>
                <a:lnTo>
                  <a:pt x="520065" y="497205"/>
                </a:lnTo>
                <a:lnTo>
                  <a:pt x="484124" y="497205"/>
                </a:lnTo>
                <a:lnTo>
                  <a:pt x="475251" y="488255"/>
                </a:lnTo>
                <a:close/>
              </a:path>
              <a:path w="533400" h="537845">
                <a:moveTo>
                  <a:pt x="484248" y="479342"/>
                </a:moveTo>
                <a:lnTo>
                  <a:pt x="475251" y="488255"/>
                </a:lnTo>
                <a:lnTo>
                  <a:pt x="484124" y="497205"/>
                </a:lnTo>
                <a:lnTo>
                  <a:pt x="493140" y="488314"/>
                </a:lnTo>
                <a:lnTo>
                  <a:pt x="484248" y="479342"/>
                </a:lnTo>
                <a:close/>
              </a:path>
              <a:path w="533400" h="537845">
                <a:moveTo>
                  <a:pt x="506856" y="456945"/>
                </a:moveTo>
                <a:lnTo>
                  <a:pt x="484248" y="479342"/>
                </a:lnTo>
                <a:lnTo>
                  <a:pt x="493140" y="488314"/>
                </a:lnTo>
                <a:lnTo>
                  <a:pt x="484124" y="497205"/>
                </a:lnTo>
                <a:lnTo>
                  <a:pt x="520065" y="497205"/>
                </a:lnTo>
                <a:lnTo>
                  <a:pt x="506856" y="456945"/>
                </a:lnTo>
                <a:close/>
              </a:path>
              <a:path w="533400" h="537845">
                <a:moveTo>
                  <a:pt x="9143" y="0"/>
                </a:moveTo>
                <a:lnTo>
                  <a:pt x="0" y="8889"/>
                </a:lnTo>
                <a:lnTo>
                  <a:pt x="475251" y="488255"/>
                </a:lnTo>
                <a:lnTo>
                  <a:pt x="484248" y="479342"/>
                </a:lnTo>
                <a:lnTo>
                  <a:pt x="9143" y="0"/>
                </a:lnTo>
                <a:close/>
              </a:path>
            </a:pathLst>
          </a:custGeom>
          <a:solidFill>
            <a:srgbClr val="000000"/>
          </a:solidFill>
        </p:spPr>
        <p:txBody>
          <a:bodyPr wrap="square" lIns="0" tIns="0" rIns="0" bIns="0" rtlCol="0"/>
          <a:lstStyle/>
          <a:p>
            <a:endParaRPr/>
          </a:p>
        </p:txBody>
      </p:sp>
      <p:sp>
        <p:nvSpPr>
          <p:cNvPr id="38" name="object 38"/>
          <p:cNvSpPr txBox="1"/>
          <p:nvPr/>
        </p:nvSpPr>
        <p:spPr>
          <a:xfrm>
            <a:off x="2186432" y="5521249"/>
            <a:ext cx="1148715" cy="572770"/>
          </a:xfrm>
          <a:prstGeom prst="rect">
            <a:avLst/>
          </a:prstGeom>
        </p:spPr>
        <p:txBody>
          <a:bodyPr vert="horz" wrap="square" lIns="0" tIns="22860" rIns="0" bIns="0" rtlCol="0">
            <a:spAutoFit/>
          </a:bodyPr>
          <a:lstStyle/>
          <a:p>
            <a:pPr marL="12700" marR="5080" indent="283210">
              <a:lnSpc>
                <a:spcPts val="2150"/>
              </a:lnSpc>
              <a:spcBef>
                <a:spcPts val="180"/>
              </a:spcBef>
            </a:pPr>
            <a:r>
              <a:rPr sz="1800" dirty="0">
                <a:solidFill>
                  <a:srgbClr val="FF0000"/>
                </a:solidFill>
                <a:latin typeface="Comic Sans MS"/>
                <a:cs typeface="Comic Sans MS"/>
              </a:rPr>
              <a:t>nodal  proc</a:t>
            </a:r>
            <a:r>
              <a:rPr sz="1800" spc="-5" dirty="0">
                <a:solidFill>
                  <a:srgbClr val="FF0000"/>
                </a:solidFill>
                <a:latin typeface="Comic Sans MS"/>
                <a:cs typeface="Comic Sans MS"/>
              </a:rPr>
              <a:t>e</a:t>
            </a:r>
            <a:r>
              <a:rPr sz="1800" dirty="0">
                <a:solidFill>
                  <a:srgbClr val="FF0000"/>
                </a:solidFill>
                <a:latin typeface="Comic Sans MS"/>
                <a:cs typeface="Comic Sans MS"/>
              </a:rPr>
              <a:t>ssing</a:t>
            </a:r>
            <a:endParaRPr sz="1800">
              <a:latin typeface="Comic Sans MS"/>
              <a:cs typeface="Comic Sans MS"/>
            </a:endParaRPr>
          </a:p>
        </p:txBody>
      </p:sp>
      <p:sp>
        <p:nvSpPr>
          <p:cNvPr id="39" name="object 39"/>
          <p:cNvSpPr/>
          <p:nvPr/>
        </p:nvSpPr>
        <p:spPr>
          <a:xfrm>
            <a:off x="2366772" y="5506211"/>
            <a:ext cx="833755" cy="76200"/>
          </a:xfrm>
          <a:custGeom>
            <a:avLst/>
            <a:gdLst/>
            <a:ahLst/>
            <a:cxnLst/>
            <a:rect l="l" t="t" r="r" b="b"/>
            <a:pathLst>
              <a:path w="833755" h="76200">
                <a:moveTo>
                  <a:pt x="76200" y="0"/>
                </a:moveTo>
                <a:lnTo>
                  <a:pt x="0" y="38100"/>
                </a:lnTo>
                <a:lnTo>
                  <a:pt x="76200" y="76200"/>
                </a:lnTo>
                <a:lnTo>
                  <a:pt x="76200" y="44450"/>
                </a:lnTo>
                <a:lnTo>
                  <a:pt x="63500" y="44450"/>
                </a:lnTo>
                <a:lnTo>
                  <a:pt x="63500" y="31750"/>
                </a:lnTo>
                <a:lnTo>
                  <a:pt x="76200" y="31750"/>
                </a:lnTo>
                <a:lnTo>
                  <a:pt x="76200" y="0"/>
                </a:lnTo>
                <a:close/>
              </a:path>
              <a:path w="833755" h="76200">
                <a:moveTo>
                  <a:pt x="757427" y="0"/>
                </a:moveTo>
                <a:lnTo>
                  <a:pt x="757427" y="76200"/>
                </a:lnTo>
                <a:lnTo>
                  <a:pt x="820927" y="44450"/>
                </a:lnTo>
                <a:lnTo>
                  <a:pt x="770127" y="44450"/>
                </a:lnTo>
                <a:lnTo>
                  <a:pt x="770127" y="31750"/>
                </a:lnTo>
                <a:lnTo>
                  <a:pt x="820927" y="31750"/>
                </a:lnTo>
                <a:lnTo>
                  <a:pt x="757427" y="0"/>
                </a:lnTo>
                <a:close/>
              </a:path>
              <a:path w="833755" h="76200">
                <a:moveTo>
                  <a:pt x="76200" y="31750"/>
                </a:moveTo>
                <a:lnTo>
                  <a:pt x="63500" y="31750"/>
                </a:lnTo>
                <a:lnTo>
                  <a:pt x="63500" y="44450"/>
                </a:lnTo>
                <a:lnTo>
                  <a:pt x="76200" y="44450"/>
                </a:lnTo>
                <a:lnTo>
                  <a:pt x="76200" y="31750"/>
                </a:lnTo>
                <a:close/>
              </a:path>
              <a:path w="833755" h="76200">
                <a:moveTo>
                  <a:pt x="757427" y="31750"/>
                </a:moveTo>
                <a:lnTo>
                  <a:pt x="76200" y="31750"/>
                </a:lnTo>
                <a:lnTo>
                  <a:pt x="76200" y="44450"/>
                </a:lnTo>
                <a:lnTo>
                  <a:pt x="757427" y="44450"/>
                </a:lnTo>
                <a:lnTo>
                  <a:pt x="757427" y="31750"/>
                </a:lnTo>
                <a:close/>
              </a:path>
              <a:path w="833755" h="76200">
                <a:moveTo>
                  <a:pt x="820927" y="31750"/>
                </a:moveTo>
                <a:lnTo>
                  <a:pt x="770127" y="31750"/>
                </a:lnTo>
                <a:lnTo>
                  <a:pt x="770127" y="44450"/>
                </a:lnTo>
                <a:lnTo>
                  <a:pt x="820927" y="44450"/>
                </a:lnTo>
                <a:lnTo>
                  <a:pt x="833627" y="38100"/>
                </a:lnTo>
                <a:lnTo>
                  <a:pt x="820927" y="31750"/>
                </a:lnTo>
                <a:close/>
              </a:path>
            </a:pathLst>
          </a:custGeom>
          <a:solidFill>
            <a:srgbClr val="000000"/>
          </a:solidFill>
        </p:spPr>
        <p:txBody>
          <a:bodyPr wrap="square" lIns="0" tIns="0" rIns="0" bIns="0" rtlCol="0"/>
          <a:lstStyle/>
          <a:p>
            <a:endParaRPr/>
          </a:p>
        </p:txBody>
      </p:sp>
      <p:sp>
        <p:nvSpPr>
          <p:cNvPr id="40" name="object 40"/>
          <p:cNvSpPr/>
          <p:nvPr/>
        </p:nvSpPr>
        <p:spPr>
          <a:xfrm>
            <a:off x="3176016" y="5266944"/>
            <a:ext cx="387350" cy="76200"/>
          </a:xfrm>
          <a:custGeom>
            <a:avLst/>
            <a:gdLst/>
            <a:ahLst/>
            <a:cxnLst/>
            <a:rect l="l" t="t" r="r" b="b"/>
            <a:pathLst>
              <a:path w="387350" h="76200">
                <a:moveTo>
                  <a:pt x="76199" y="0"/>
                </a:moveTo>
                <a:lnTo>
                  <a:pt x="0" y="38099"/>
                </a:lnTo>
                <a:lnTo>
                  <a:pt x="76199" y="76199"/>
                </a:lnTo>
                <a:lnTo>
                  <a:pt x="76199" y="44449"/>
                </a:lnTo>
                <a:lnTo>
                  <a:pt x="63500" y="44449"/>
                </a:lnTo>
                <a:lnTo>
                  <a:pt x="63500" y="31749"/>
                </a:lnTo>
                <a:lnTo>
                  <a:pt x="76199" y="31749"/>
                </a:lnTo>
                <a:lnTo>
                  <a:pt x="76199" y="0"/>
                </a:lnTo>
                <a:close/>
              </a:path>
              <a:path w="387350" h="76200">
                <a:moveTo>
                  <a:pt x="310895" y="0"/>
                </a:moveTo>
                <a:lnTo>
                  <a:pt x="310895" y="76199"/>
                </a:lnTo>
                <a:lnTo>
                  <a:pt x="374395" y="44449"/>
                </a:lnTo>
                <a:lnTo>
                  <a:pt x="323595" y="44449"/>
                </a:lnTo>
                <a:lnTo>
                  <a:pt x="323595" y="31749"/>
                </a:lnTo>
                <a:lnTo>
                  <a:pt x="374395" y="31749"/>
                </a:lnTo>
                <a:lnTo>
                  <a:pt x="310895" y="0"/>
                </a:lnTo>
                <a:close/>
              </a:path>
              <a:path w="387350" h="76200">
                <a:moveTo>
                  <a:pt x="76199" y="31749"/>
                </a:moveTo>
                <a:lnTo>
                  <a:pt x="63500" y="31749"/>
                </a:lnTo>
                <a:lnTo>
                  <a:pt x="63500" y="44449"/>
                </a:lnTo>
                <a:lnTo>
                  <a:pt x="76199" y="44449"/>
                </a:lnTo>
                <a:lnTo>
                  <a:pt x="76199" y="31749"/>
                </a:lnTo>
                <a:close/>
              </a:path>
              <a:path w="387350" h="76200">
                <a:moveTo>
                  <a:pt x="310895" y="31749"/>
                </a:moveTo>
                <a:lnTo>
                  <a:pt x="76199" y="31749"/>
                </a:lnTo>
                <a:lnTo>
                  <a:pt x="76199" y="44449"/>
                </a:lnTo>
                <a:lnTo>
                  <a:pt x="310895" y="44449"/>
                </a:lnTo>
                <a:lnTo>
                  <a:pt x="310895" y="31749"/>
                </a:lnTo>
                <a:close/>
              </a:path>
              <a:path w="387350" h="76200">
                <a:moveTo>
                  <a:pt x="374395" y="31749"/>
                </a:moveTo>
                <a:lnTo>
                  <a:pt x="323595" y="31749"/>
                </a:lnTo>
                <a:lnTo>
                  <a:pt x="323595" y="44449"/>
                </a:lnTo>
                <a:lnTo>
                  <a:pt x="374395" y="44449"/>
                </a:lnTo>
                <a:lnTo>
                  <a:pt x="387095" y="38099"/>
                </a:lnTo>
                <a:lnTo>
                  <a:pt x="374395" y="31749"/>
                </a:lnTo>
                <a:close/>
              </a:path>
            </a:pathLst>
          </a:custGeom>
          <a:solidFill>
            <a:srgbClr val="000000"/>
          </a:solidFill>
        </p:spPr>
        <p:txBody>
          <a:bodyPr wrap="square" lIns="0" tIns="0" rIns="0" bIns="0" rtlCol="0"/>
          <a:lstStyle/>
          <a:p>
            <a:endParaRPr/>
          </a:p>
        </p:txBody>
      </p:sp>
      <p:sp>
        <p:nvSpPr>
          <p:cNvPr id="41" name="object 41"/>
          <p:cNvSpPr txBox="1"/>
          <p:nvPr/>
        </p:nvSpPr>
        <p:spPr>
          <a:xfrm>
            <a:off x="3664077" y="5776976"/>
            <a:ext cx="93789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Comic Sans MS"/>
                <a:cs typeface="Comic Sans MS"/>
              </a:rPr>
              <a:t>queueing</a:t>
            </a:r>
            <a:endParaRPr sz="1800">
              <a:latin typeface="Comic Sans MS"/>
              <a:cs typeface="Comic Sans MS"/>
            </a:endParaRPr>
          </a:p>
        </p:txBody>
      </p:sp>
      <p:sp>
        <p:nvSpPr>
          <p:cNvPr id="42" name="object 42"/>
          <p:cNvSpPr/>
          <p:nvPr/>
        </p:nvSpPr>
        <p:spPr>
          <a:xfrm>
            <a:off x="3339084" y="5305044"/>
            <a:ext cx="594360" cy="553720"/>
          </a:xfrm>
          <a:custGeom>
            <a:avLst/>
            <a:gdLst/>
            <a:ahLst/>
            <a:cxnLst/>
            <a:rect l="l" t="t" r="r" b="b"/>
            <a:pathLst>
              <a:path w="594360" h="553720">
                <a:moveTo>
                  <a:pt x="594360" y="553211"/>
                </a:moveTo>
                <a:lnTo>
                  <a:pt x="0" y="0"/>
                </a:lnTo>
              </a:path>
            </a:pathLst>
          </a:custGeom>
          <a:ln w="9144">
            <a:solidFill>
              <a:srgbClr val="000000"/>
            </a:solidFill>
          </a:ln>
        </p:spPr>
        <p:txBody>
          <a:bodyPr wrap="square" lIns="0" tIns="0" rIns="0" bIns="0" rtlCol="0"/>
          <a:lstStyle/>
          <a:p>
            <a:endParaRPr/>
          </a:p>
        </p:txBody>
      </p:sp>
      <p:sp>
        <p:nvSpPr>
          <p:cNvPr id="43" name="object 43"/>
          <p:cNvSpPr/>
          <p:nvPr/>
        </p:nvSpPr>
        <p:spPr>
          <a:xfrm>
            <a:off x="5782817" y="4708397"/>
            <a:ext cx="178435" cy="1905"/>
          </a:xfrm>
          <a:custGeom>
            <a:avLst/>
            <a:gdLst/>
            <a:ahLst/>
            <a:cxnLst/>
            <a:rect l="l" t="t" r="r" b="b"/>
            <a:pathLst>
              <a:path w="178435" h="1904">
                <a:moveTo>
                  <a:pt x="-14477" y="762"/>
                </a:moveTo>
                <a:lnTo>
                  <a:pt x="192786" y="762"/>
                </a:lnTo>
              </a:path>
            </a:pathLst>
          </a:custGeom>
          <a:ln w="30479">
            <a:solidFill>
              <a:srgbClr val="000000"/>
            </a:solidFill>
          </a:ln>
        </p:spPr>
        <p:txBody>
          <a:bodyPr wrap="square" lIns="0" tIns="0" rIns="0" bIns="0" rtlCol="0"/>
          <a:lstStyle/>
          <a:p>
            <a:endParaRPr/>
          </a:p>
        </p:txBody>
      </p:sp>
      <p:sp>
        <p:nvSpPr>
          <p:cNvPr id="44" name="object 44"/>
          <p:cNvSpPr/>
          <p:nvPr/>
        </p:nvSpPr>
        <p:spPr>
          <a:xfrm>
            <a:off x="6124194" y="4825746"/>
            <a:ext cx="157480" cy="0"/>
          </a:xfrm>
          <a:custGeom>
            <a:avLst/>
            <a:gdLst/>
            <a:ahLst/>
            <a:cxnLst/>
            <a:rect l="l" t="t" r="r" b="b"/>
            <a:pathLst>
              <a:path w="157479">
                <a:moveTo>
                  <a:pt x="0" y="0"/>
                </a:moveTo>
                <a:lnTo>
                  <a:pt x="156971" y="0"/>
                </a:lnTo>
              </a:path>
            </a:pathLst>
          </a:custGeom>
          <a:ln w="28956">
            <a:solidFill>
              <a:srgbClr val="000000"/>
            </a:solidFill>
          </a:ln>
        </p:spPr>
        <p:txBody>
          <a:bodyPr wrap="square" lIns="0" tIns="0" rIns="0" bIns="0" rtlCol="0"/>
          <a:lstStyle/>
          <a:p>
            <a:endParaRPr/>
          </a:p>
        </p:txBody>
      </p:sp>
      <p:sp>
        <p:nvSpPr>
          <p:cNvPr id="45" name="object 45"/>
          <p:cNvSpPr/>
          <p:nvPr/>
        </p:nvSpPr>
        <p:spPr>
          <a:xfrm>
            <a:off x="5945885" y="4709921"/>
            <a:ext cx="186055" cy="116205"/>
          </a:xfrm>
          <a:custGeom>
            <a:avLst/>
            <a:gdLst/>
            <a:ahLst/>
            <a:cxnLst/>
            <a:rect l="l" t="t" r="r" b="b"/>
            <a:pathLst>
              <a:path w="186054" h="116204">
                <a:moveTo>
                  <a:pt x="0" y="0"/>
                </a:moveTo>
                <a:lnTo>
                  <a:pt x="185927" y="115823"/>
                </a:lnTo>
              </a:path>
            </a:pathLst>
          </a:custGeom>
          <a:ln w="28956">
            <a:solidFill>
              <a:srgbClr val="000000"/>
            </a:solidFill>
          </a:ln>
        </p:spPr>
        <p:txBody>
          <a:bodyPr wrap="square" lIns="0" tIns="0" rIns="0" bIns="0" rtlCol="0"/>
          <a:lstStyle/>
          <a:p>
            <a:endParaRPr/>
          </a:p>
        </p:txBody>
      </p:sp>
      <p:sp>
        <p:nvSpPr>
          <p:cNvPr id="46" name="object 46"/>
          <p:cNvSpPr/>
          <p:nvPr/>
        </p:nvSpPr>
        <p:spPr>
          <a:xfrm>
            <a:off x="5782817" y="4821173"/>
            <a:ext cx="178435" cy="1905"/>
          </a:xfrm>
          <a:custGeom>
            <a:avLst/>
            <a:gdLst/>
            <a:ahLst/>
            <a:cxnLst/>
            <a:rect l="l" t="t" r="r" b="b"/>
            <a:pathLst>
              <a:path w="178435" h="1904">
                <a:moveTo>
                  <a:pt x="-14477" y="762"/>
                </a:moveTo>
                <a:lnTo>
                  <a:pt x="192786" y="762"/>
                </a:lnTo>
              </a:path>
            </a:pathLst>
          </a:custGeom>
          <a:ln w="30479">
            <a:solidFill>
              <a:srgbClr val="000000"/>
            </a:solidFill>
          </a:ln>
        </p:spPr>
        <p:txBody>
          <a:bodyPr wrap="square" lIns="0" tIns="0" rIns="0" bIns="0" rtlCol="0"/>
          <a:lstStyle/>
          <a:p>
            <a:endParaRPr/>
          </a:p>
        </p:txBody>
      </p:sp>
      <p:sp>
        <p:nvSpPr>
          <p:cNvPr id="47" name="object 47"/>
          <p:cNvSpPr/>
          <p:nvPr/>
        </p:nvSpPr>
        <p:spPr>
          <a:xfrm>
            <a:off x="6124194" y="4706873"/>
            <a:ext cx="157480" cy="0"/>
          </a:xfrm>
          <a:custGeom>
            <a:avLst/>
            <a:gdLst/>
            <a:ahLst/>
            <a:cxnLst/>
            <a:rect l="l" t="t" r="r" b="b"/>
            <a:pathLst>
              <a:path w="157479">
                <a:moveTo>
                  <a:pt x="0" y="0"/>
                </a:moveTo>
                <a:lnTo>
                  <a:pt x="156971" y="0"/>
                </a:lnTo>
              </a:path>
            </a:pathLst>
          </a:custGeom>
          <a:ln w="28956">
            <a:solidFill>
              <a:srgbClr val="000000"/>
            </a:solidFill>
          </a:ln>
        </p:spPr>
        <p:txBody>
          <a:bodyPr wrap="square" lIns="0" tIns="0" rIns="0" bIns="0" rtlCol="0"/>
          <a:lstStyle/>
          <a:p>
            <a:endParaRPr/>
          </a:p>
        </p:txBody>
      </p:sp>
      <p:sp>
        <p:nvSpPr>
          <p:cNvPr id="48" name="object 48"/>
          <p:cNvSpPr/>
          <p:nvPr/>
        </p:nvSpPr>
        <p:spPr>
          <a:xfrm>
            <a:off x="5945885" y="4706873"/>
            <a:ext cx="186055" cy="114300"/>
          </a:xfrm>
          <a:custGeom>
            <a:avLst/>
            <a:gdLst/>
            <a:ahLst/>
            <a:cxnLst/>
            <a:rect l="l" t="t" r="r" b="b"/>
            <a:pathLst>
              <a:path w="186054" h="114300">
                <a:moveTo>
                  <a:pt x="0" y="114300"/>
                </a:moveTo>
                <a:lnTo>
                  <a:pt x="185927" y="0"/>
                </a:lnTo>
              </a:path>
            </a:pathLst>
          </a:custGeom>
          <a:ln w="28956">
            <a:solidFill>
              <a:srgbClr val="000000"/>
            </a:solidFill>
          </a:ln>
        </p:spPr>
        <p:txBody>
          <a:bodyPr wrap="square" lIns="0" tIns="0" rIns="0" bIns="0" rtlCol="0"/>
          <a:lstStyle/>
          <a:p>
            <a:endParaRPr/>
          </a:p>
        </p:txBody>
      </p:sp>
      <p:sp>
        <p:nvSpPr>
          <p:cNvPr id="49" name="object 49"/>
          <p:cNvSpPr txBox="1"/>
          <p:nvPr/>
        </p:nvSpPr>
        <p:spPr>
          <a:xfrm>
            <a:off x="4453128" y="1115185"/>
            <a:ext cx="4386072" cy="1395254"/>
          </a:xfrm>
          <a:prstGeom prst="rect">
            <a:avLst/>
          </a:prstGeom>
        </p:spPr>
        <p:txBody>
          <a:bodyPr vert="horz" wrap="square" lIns="0" tIns="66040" rIns="0" bIns="0" rtlCol="0">
            <a:spAutoFit/>
          </a:bodyPr>
          <a:lstStyle/>
          <a:p>
            <a:pPr marL="355600" indent="-342900">
              <a:lnSpc>
                <a:spcPct val="100000"/>
              </a:lnSpc>
              <a:spcBef>
                <a:spcPts val="520"/>
              </a:spcBef>
              <a:buClr>
                <a:srgbClr val="C0504D"/>
              </a:buClr>
              <a:buSzPct val="83333"/>
              <a:buFont typeface="Wingdings"/>
              <a:buChar char=""/>
              <a:tabLst>
                <a:tab pos="354965" algn="l"/>
                <a:tab pos="355600" algn="l"/>
              </a:tabLst>
            </a:pPr>
            <a:r>
              <a:rPr sz="1800" dirty="0">
                <a:solidFill>
                  <a:srgbClr val="FF0000"/>
                </a:solidFill>
                <a:latin typeface="Comic Sans MS"/>
                <a:cs typeface="Comic Sans MS"/>
              </a:rPr>
              <a:t>2.</a:t>
            </a:r>
            <a:r>
              <a:rPr sz="1800" spc="-5" dirty="0">
                <a:solidFill>
                  <a:srgbClr val="FF0000"/>
                </a:solidFill>
                <a:latin typeface="Comic Sans MS"/>
                <a:cs typeface="Comic Sans MS"/>
              </a:rPr>
              <a:t> </a:t>
            </a:r>
            <a:r>
              <a:rPr sz="1800" dirty="0">
                <a:solidFill>
                  <a:srgbClr val="FF0000"/>
                </a:solidFill>
                <a:latin typeface="Comic Sans MS"/>
                <a:cs typeface="Comic Sans MS"/>
              </a:rPr>
              <a:t>queueing</a:t>
            </a:r>
            <a:endParaRPr sz="1800" dirty="0">
              <a:latin typeface="Comic Sans MS"/>
              <a:cs typeface="Comic Sans MS"/>
            </a:endParaRPr>
          </a:p>
          <a:p>
            <a:pPr marL="756285" marR="396240" lvl="1" indent="-286385">
              <a:lnSpc>
                <a:spcPct val="100000"/>
              </a:lnSpc>
              <a:spcBef>
                <a:spcPts val="470"/>
              </a:spcBef>
              <a:buClr>
                <a:srgbClr val="C0504D"/>
              </a:buClr>
              <a:buSzPct val="75000"/>
              <a:buFont typeface="Wingdings"/>
              <a:buChar char=""/>
              <a:tabLst>
                <a:tab pos="756920" algn="l"/>
              </a:tabLst>
            </a:pPr>
            <a:r>
              <a:rPr sz="2000" spc="-5" dirty="0">
                <a:latin typeface="Comic Sans MS"/>
                <a:cs typeface="Comic Sans MS"/>
              </a:rPr>
              <a:t>waiting </a:t>
            </a:r>
            <a:r>
              <a:rPr sz="2000" dirty="0">
                <a:latin typeface="Comic Sans MS"/>
                <a:cs typeface="Comic Sans MS"/>
              </a:rPr>
              <a:t>Time </a:t>
            </a:r>
            <a:r>
              <a:rPr sz="2000" spc="-5" dirty="0">
                <a:latin typeface="Comic Sans MS"/>
                <a:cs typeface="Comic Sans MS"/>
              </a:rPr>
              <a:t>in </a:t>
            </a:r>
            <a:r>
              <a:rPr sz="2000" dirty="0">
                <a:latin typeface="Comic Sans MS"/>
                <a:cs typeface="Comic Sans MS"/>
              </a:rPr>
              <a:t>the  queue</a:t>
            </a:r>
          </a:p>
          <a:p>
            <a:pPr marL="756285" marR="5080" lvl="1" indent="-286385">
              <a:lnSpc>
                <a:spcPct val="100000"/>
              </a:lnSpc>
              <a:spcBef>
                <a:spcPts val="484"/>
              </a:spcBef>
              <a:buClr>
                <a:srgbClr val="C0504D"/>
              </a:buClr>
              <a:buSzPct val="75000"/>
              <a:buFont typeface="Wingdings"/>
              <a:buChar char=""/>
              <a:tabLst>
                <a:tab pos="756920" algn="l"/>
              </a:tabLst>
            </a:pPr>
            <a:r>
              <a:rPr sz="2000" spc="-5" dirty="0">
                <a:latin typeface="Comic Sans MS"/>
                <a:cs typeface="Comic Sans MS"/>
              </a:rPr>
              <a:t>depends </a:t>
            </a:r>
            <a:r>
              <a:rPr sz="2000" dirty="0">
                <a:latin typeface="Comic Sans MS"/>
                <a:cs typeface="Comic Sans MS"/>
              </a:rPr>
              <a:t>on congestion  level of</a:t>
            </a:r>
            <a:r>
              <a:rPr sz="2000" spc="-10" dirty="0">
                <a:latin typeface="Comic Sans MS"/>
                <a:cs typeface="Comic Sans MS"/>
              </a:rPr>
              <a:t> </a:t>
            </a:r>
            <a:r>
              <a:rPr sz="2000" dirty="0">
                <a:latin typeface="Comic Sans MS"/>
                <a:cs typeface="Comic Sans MS"/>
              </a:rPr>
              <a:t>router</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1" y="166139"/>
            <a:ext cx="7921242" cy="628377"/>
          </a:xfrm>
          <a:prstGeom prst="rect">
            <a:avLst/>
          </a:prstGeom>
        </p:spPr>
        <p:txBody>
          <a:bodyPr vert="horz" wrap="square" lIns="0" tIns="12700" rIns="0" bIns="0" rtlCol="0">
            <a:spAutoFit/>
          </a:bodyPr>
          <a:lstStyle/>
          <a:p>
            <a:pPr marL="12700">
              <a:lnSpc>
                <a:spcPct val="100000"/>
              </a:lnSpc>
              <a:spcBef>
                <a:spcPts val="100"/>
              </a:spcBef>
            </a:pPr>
            <a:r>
              <a:rPr sz="4000" b="1" spc="-225" dirty="0">
                <a:latin typeface="Times New Roman" panose="02020603050405020304" pitchFamily="18" charset="0"/>
                <a:cs typeface="Times New Roman" panose="02020603050405020304" pitchFamily="18" charset="0"/>
              </a:rPr>
              <a:t>Delay </a:t>
            </a:r>
            <a:r>
              <a:rPr sz="4000" b="1" spc="-45" dirty="0">
                <a:latin typeface="Times New Roman" panose="02020603050405020304" pitchFamily="18" charset="0"/>
                <a:cs typeface="Times New Roman" panose="02020603050405020304" pitchFamily="18" charset="0"/>
              </a:rPr>
              <a:t>in </a:t>
            </a:r>
            <a:r>
              <a:rPr sz="4000" b="1" spc="-140" dirty="0">
                <a:latin typeface="Times New Roman" panose="02020603050405020304" pitchFamily="18" charset="0"/>
                <a:cs typeface="Times New Roman" panose="02020603050405020304" pitchFamily="18" charset="0"/>
              </a:rPr>
              <a:t>packet-switched</a:t>
            </a:r>
            <a:r>
              <a:rPr sz="4000" b="1" spc="-325" dirty="0">
                <a:latin typeface="Times New Roman" panose="02020603050405020304" pitchFamily="18" charset="0"/>
                <a:cs typeface="Times New Roman" panose="02020603050405020304" pitchFamily="18" charset="0"/>
              </a:rPr>
              <a:t> </a:t>
            </a:r>
            <a:r>
              <a:rPr sz="4000" b="1" spc="-114" dirty="0">
                <a:latin typeface="Times New Roman" panose="02020603050405020304" pitchFamily="18" charset="0"/>
                <a:cs typeface="Times New Roman" panose="02020603050405020304" pitchFamily="18" charset="0"/>
              </a:rPr>
              <a:t>networks</a:t>
            </a:r>
            <a:endParaRPr sz="4000" b="1" dirty="0">
              <a:latin typeface="Times New Roman" panose="02020603050405020304" pitchFamily="18" charset="0"/>
              <a:cs typeface="Times New Roman" panose="02020603050405020304" pitchFamily="18" charset="0"/>
            </a:endParaRPr>
          </a:p>
        </p:txBody>
      </p:sp>
      <p:sp>
        <p:nvSpPr>
          <p:cNvPr id="3" name="object 3"/>
          <p:cNvSpPr txBox="1"/>
          <p:nvPr/>
        </p:nvSpPr>
        <p:spPr>
          <a:xfrm>
            <a:off x="1" y="1150347"/>
            <a:ext cx="4133926" cy="616194"/>
          </a:xfrm>
          <a:prstGeom prst="rect">
            <a:avLst/>
          </a:prstGeom>
        </p:spPr>
        <p:txBody>
          <a:bodyPr vert="horz" wrap="square" lIns="0" tIns="76835" rIns="0" bIns="0" rtlCol="0">
            <a:spAutoFit/>
          </a:bodyPr>
          <a:lstStyle/>
          <a:p>
            <a:pPr marL="355600" marR="5080" indent="-342900">
              <a:lnSpc>
                <a:spcPts val="2110"/>
              </a:lnSpc>
              <a:spcBef>
                <a:spcPts val="605"/>
              </a:spcBef>
            </a:pPr>
            <a:r>
              <a:rPr sz="2200" spc="-85" dirty="0">
                <a:solidFill>
                  <a:srgbClr val="FF0000"/>
                </a:solidFill>
                <a:latin typeface="Arial"/>
                <a:cs typeface="Arial"/>
              </a:rPr>
              <a:t>3</a:t>
            </a:r>
            <a:r>
              <a:rPr sz="2200" spc="-85" dirty="0">
                <a:solidFill>
                  <a:srgbClr val="FF0000"/>
                </a:solidFill>
                <a:latin typeface="Times New Roman" panose="02020603050405020304" pitchFamily="18" charset="0"/>
                <a:cs typeface="Times New Roman" panose="02020603050405020304" pitchFamily="18" charset="0"/>
              </a:rPr>
              <a:t>. </a:t>
            </a:r>
            <a:r>
              <a:rPr sz="2200" spc="-135" dirty="0">
                <a:solidFill>
                  <a:srgbClr val="FF0000"/>
                </a:solidFill>
                <a:latin typeface="Times New Roman" panose="02020603050405020304" pitchFamily="18" charset="0"/>
                <a:cs typeface="Times New Roman" panose="02020603050405020304" pitchFamily="18" charset="0"/>
              </a:rPr>
              <a:t>Transmission </a:t>
            </a:r>
            <a:r>
              <a:rPr sz="2200" spc="-95" dirty="0">
                <a:solidFill>
                  <a:srgbClr val="FF0000"/>
                </a:solidFill>
                <a:latin typeface="Times New Roman" panose="02020603050405020304" pitchFamily="18" charset="0"/>
                <a:cs typeface="Times New Roman" panose="02020603050405020304" pitchFamily="18" charset="0"/>
              </a:rPr>
              <a:t>delay: </a:t>
            </a:r>
            <a:r>
              <a:rPr sz="2200" b="1" spc="-20" dirty="0">
                <a:solidFill>
                  <a:srgbClr val="392D93"/>
                </a:solidFill>
                <a:latin typeface="Times New Roman" panose="02020603050405020304" pitchFamily="18" charset="0"/>
                <a:cs typeface="Times New Roman" panose="02020603050405020304" pitchFamily="18" charset="0"/>
              </a:rPr>
              <a:t>time  </a:t>
            </a:r>
            <a:r>
              <a:rPr sz="2200" b="1" spc="-95" dirty="0">
                <a:solidFill>
                  <a:srgbClr val="392D93"/>
                </a:solidFill>
                <a:latin typeface="Times New Roman" panose="02020603050405020304" pitchFamily="18" charset="0"/>
                <a:cs typeface="Times New Roman" panose="02020603050405020304" pitchFamily="18" charset="0"/>
              </a:rPr>
              <a:t>taken </a:t>
            </a:r>
            <a:r>
              <a:rPr sz="2200" b="1" spc="15" dirty="0">
                <a:solidFill>
                  <a:srgbClr val="392D93"/>
                </a:solidFill>
                <a:latin typeface="Times New Roman" panose="02020603050405020304" pitchFamily="18" charset="0"/>
                <a:cs typeface="Times New Roman" panose="02020603050405020304" pitchFamily="18" charset="0"/>
              </a:rPr>
              <a:t>to </a:t>
            </a:r>
            <a:r>
              <a:rPr sz="2200" b="1" spc="-40" dirty="0">
                <a:solidFill>
                  <a:srgbClr val="392D93"/>
                </a:solidFill>
                <a:latin typeface="Times New Roman" panose="02020603050405020304" pitchFamily="18" charset="0"/>
                <a:cs typeface="Times New Roman" panose="02020603050405020304" pitchFamily="18" charset="0"/>
              </a:rPr>
              <a:t>transmit </a:t>
            </a:r>
            <a:r>
              <a:rPr sz="2200" b="1" spc="-30" dirty="0">
                <a:solidFill>
                  <a:srgbClr val="392D93"/>
                </a:solidFill>
                <a:latin typeface="Times New Roman" panose="02020603050405020304" pitchFamily="18" charset="0"/>
                <a:cs typeface="Times New Roman" panose="02020603050405020304" pitchFamily="18" charset="0"/>
              </a:rPr>
              <a:t>the </a:t>
            </a:r>
            <a:r>
              <a:rPr sz="2200" b="1" spc="-15" dirty="0">
                <a:solidFill>
                  <a:srgbClr val="392D93"/>
                </a:solidFill>
                <a:latin typeface="Times New Roman" panose="02020603050405020304" pitchFamily="18" charset="0"/>
                <a:cs typeface="Times New Roman" panose="02020603050405020304" pitchFamily="18" charset="0"/>
              </a:rPr>
              <a:t>file</a:t>
            </a:r>
            <a:r>
              <a:rPr sz="2200" b="1" spc="-450" dirty="0">
                <a:solidFill>
                  <a:srgbClr val="392D93"/>
                </a:solidFill>
                <a:latin typeface="Times New Roman" panose="02020603050405020304" pitchFamily="18" charset="0"/>
                <a:cs typeface="Times New Roman" panose="02020603050405020304" pitchFamily="18" charset="0"/>
              </a:rPr>
              <a:t> </a:t>
            </a:r>
            <a:r>
              <a:rPr lang="en-IN" sz="2200" b="1" spc="-450" dirty="0" smtClean="0">
                <a:solidFill>
                  <a:srgbClr val="392D93"/>
                </a:solidFill>
                <a:latin typeface="Times New Roman" panose="02020603050405020304" pitchFamily="18" charset="0"/>
                <a:cs typeface="Times New Roman" panose="02020603050405020304" pitchFamily="18" charset="0"/>
              </a:rPr>
              <a:t> </a:t>
            </a:r>
            <a:r>
              <a:rPr sz="2200" b="1" spc="-70" dirty="0" smtClean="0">
                <a:solidFill>
                  <a:srgbClr val="392D93"/>
                </a:solidFill>
                <a:latin typeface="Times New Roman" panose="02020603050405020304" pitchFamily="18" charset="0"/>
                <a:cs typeface="Times New Roman" panose="02020603050405020304" pitchFamily="18" charset="0"/>
              </a:rPr>
              <a:t>on  </a:t>
            </a:r>
            <a:r>
              <a:rPr sz="2200" b="1" spc="15" dirty="0">
                <a:solidFill>
                  <a:srgbClr val="392D93"/>
                </a:solidFill>
                <a:latin typeface="Times New Roman" panose="02020603050405020304" pitchFamily="18" charset="0"/>
                <a:cs typeface="Times New Roman" panose="02020603050405020304" pitchFamily="18" charset="0"/>
              </a:rPr>
              <a:t>to </a:t>
            </a:r>
            <a:r>
              <a:rPr sz="2200" b="1" spc="-30" dirty="0">
                <a:solidFill>
                  <a:srgbClr val="392D93"/>
                </a:solidFill>
                <a:latin typeface="Times New Roman" panose="02020603050405020304" pitchFamily="18" charset="0"/>
                <a:cs typeface="Times New Roman" panose="02020603050405020304" pitchFamily="18" charset="0"/>
              </a:rPr>
              <a:t>the</a:t>
            </a:r>
            <a:r>
              <a:rPr sz="2200" b="1" spc="-229" dirty="0">
                <a:solidFill>
                  <a:srgbClr val="392D93"/>
                </a:solidFill>
                <a:latin typeface="Times New Roman" panose="02020603050405020304" pitchFamily="18" charset="0"/>
                <a:cs typeface="Times New Roman" panose="02020603050405020304" pitchFamily="18" charset="0"/>
              </a:rPr>
              <a:t> </a:t>
            </a:r>
            <a:r>
              <a:rPr sz="2200" b="1" spc="-35" dirty="0">
                <a:solidFill>
                  <a:srgbClr val="392D93"/>
                </a:solidFill>
                <a:latin typeface="Times New Roman" panose="02020603050405020304" pitchFamily="18" charset="0"/>
                <a:cs typeface="Times New Roman" panose="02020603050405020304" pitchFamily="18" charset="0"/>
              </a:rPr>
              <a:t>link</a:t>
            </a:r>
            <a:endParaRPr sz="2200" b="1" dirty="0">
              <a:solidFill>
                <a:srgbClr val="392D93"/>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228601" y="1995142"/>
            <a:ext cx="3820870" cy="1572097"/>
          </a:xfrm>
          <a:prstGeom prst="rect">
            <a:avLst/>
          </a:prstGeom>
        </p:spPr>
        <p:txBody>
          <a:bodyPr vert="horz" wrap="square" lIns="0" tIns="12065" rIns="0" bIns="0" rtlCol="0">
            <a:spAutoFit/>
          </a:bodyPr>
          <a:lstStyle/>
          <a:p>
            <a:pPr marL="355600" indent="-342900">
              <a:lnSpc>
                <a:spcPct val="100000"/>
              </a:lnSpc>
              <a:spcBef>
                <a:spcPts val="95"/>
              </a:spcBef>
              <a:buChar char="•"/>
              <a:tabLst>
                <a:tab pos="354965" algn="l"/>
                <a:tab pos="355600" algn="l"/>
              </a:tabLst>
            </a:pPr>
            <a:r>
              <a:rPr sz="2200" spc="-125" dirty="0">
                <a:latin typeface="Arial"/>
                <a:cs typeface="Arial"/>
              </a:rPr>
              <a:t>R</a:t>
            </a:r>
            <a:r>
              <a:rPr sz="2200" spc="-125" dirty="0" smtClean="0">
                <a:latin typeface="Arial"/>
                <a:cs typeface="Arial"/>
              </a:rPr>
              <a:t>=</a:t>
            </a:r>
            <a:r>
              <a:rPr lang="en-IN" sz="2200" spc="-125" dirty="0" smtClean="0">
                <a:latin typeface="Arial"/>
                <a:cs typeface="Arial"/>
              </a:rPr>
              <a:t> </a:t>
            </a:r>
            <a:r>
              <a:rPr sz="2200" spc="-125" dirty="0" smtClean="0">
                <a:latin typeface="Arial"/>
                <a:cs typeface="Arial"/>
              </a:rPr>
              <a:t>link </a:t>
            </a:r>
            <a:r>
              <a:rPr sz="2200" spc="-50" dirty="0">
                <a:latin typeface="Arial"/>
                <a:cs typeface="Arial"/>
              </a:rPr>
              <a:t>bandwidth</a:t>
            </a:r>
            <a:r>
              <a:rPr sz="2200" spc="-114" dirty="0">
                <a:latin typeface="Arial"/>
                <a:cs typeface="Arial"/>
              </a:rPr>
              <a:t> (bps)</a:t>
            </a:r>
            <a:endParaRPr sz="2200" dirty="0">
              <a:latin typeface="Arial"/>
              <a:cs typeface="Arial"/>
            </a:endParaRPr>
          </a:p>
          <a:p>
            <a:pPr marL="355600" marR="177165" indent="-342900">
              <a:lnSpc>
                <a:spcPct val="80000"/>
              </a:lnSpc>
              <a:spcBef>
                <a:spcPts val="525"/>
              </a:spcBef>
              <a:buChar char="•"/>
              <a:tabLst>
                <a:tab pos="354965" algn="l"/>
                <a:tab pos="355600" algn="l"/>
              </a:tabLst>
            </a:pPr>
            <a:r>
              <a:rPr sz="2200" spc="-145" dirty="0">
                <a:latin typeface="Arial"/>
                <a:cs typeface="Arial"/>
              </a:rPr>
              <a:t>L</a:t>
            </a:r>
            <a:r>
              <a:rPr sz="2200" spc="-145" dirty="0" smtClean="0">
                <a:latin typeface="Arial"/>
                <a:cs typeface="Arial"/>
              </a:rPr>
              <a:t>=</a:t>
            </a:r>
            <a:r>
              <a:rPr lang="en-IN" sz="2200" spc="-145" dirty="0" smtClean="0">
                <a:latin typeface="Arial"/>
                <a:cs typeface="Arial"/>
              </a:rPr>
              <a:t> </a:t>
            </a:r>
            <a:r>
              <a:rPr sz="2200" spc="-145" dirty="0" smtClean="0">
                <a:latin typeface="Arial"/>
                <a:cs typeface="Arial"/>
              </a:rPr>
              <a:t>packet </a:t>
            </a:r>
            <a:r>
              <a:rPr sz="2200" spc="-65" dirty="0">
                <a:latin typeface="Arial"/>
                <a:cs typeface="Arial"/>
              </a:rPr>
              <a:t>length </a:t>
            </a:r>
            <a:r>
              <a:rPr sz="2200" spc="-55" dirty="0">
                <a:latin typeface="Arial"/>
                <a:cs typeface="Arial"/>
              </a:rPr>
              <a:t>(bits)</a:t>
            </a:r>
            <a:r>
              <a:rPr sz="2200" spc="-150" dirty="0">
                <a:latin typeface="Arial"/>
                <a:cs typeface="Arial"/>
              </a:rPr>
              <a:t> </a:t>
            </a:r>
            <a:r>
              <a:rPr sz="2200" spc="-60" dirty="0">
                <a:latin typeface="Arial"/>
                <a:cs typeface="Arial"/>
              </a:rPr>
              <a:t>i.e.,  </a:t>
            </a:r>
            <a:r>
              <a:rPr sz="2200" spc="-165" dirty="0">
                <a:latin typeface="Arial"/>
                <a:cs typeface="Arial"/>
              </a:rPr>
              <a:t>size </a:t>
            </a:r>
            <a:r>
              <a:rPr sz="2200" spc="-5" dirty="0">
                <a:latin typeface="Arial"/>
                <a:cs typeface="Arial"/>
              </a:rPr>
              <a:t>of</a:t>
            </a:r>
            <a:r>
              <a:rPr sz="2200" spc="-60" dirty="0">
                <a:latin typeface="Arial"/>
                <a:cs typeface="Arial"/>
              </a:rPr>
              <a:t> </a:t>
            </a:r>
            <a:r>
              <a:rPr sz="2200" spc="-110" dirty="0">
                <a:latin typeface="Arial"/>
                <a:cs typeface="Arial"/>
              </a:rPr>
              <a:t>packet</a:t>
            </a:r>
            <a:endParaRPr sz="2200" dirty="0">
              <a:latin typeface="Arial"/>
              <a:cs typeface="Arial"/>
            </a:endParaRPr>
          </a:p>
          <a:p>
            <a:pPr marL="355600" indent="-342900">
              <a:lnSpc>
                <a:spcPts val="2375"/>
              </a:lnSpc>
              <a:buChar char="•"/>
              <a:tabLst>
                <a:tab pos="354965" algn="l"/>
                <a:tab pos="355600" algn="l"/>
              </a:tabLst>
            </a:pPr>
            <a:r>
              <a:rPr sz="2200" spc="-25" dirty="0">
                <a:latin typeface="Arial"/>
                <a:cs typeface="Arial"/>
              </a:rPr>
              <a:t>time </a:t>
            </a:r>
            <a:r>
              <a:rPr sz="2200" spc="15" dirty="0">
                <a:latin typeface="Arial"/>
                <a:cs typeface="Arial"/>
              </a:rPr>
              <a:t>to</a:t>
            </a:r>
            <a:r>
              <a:rPr sz="2200" spc="-440" dirty="0">
                <a:latin typeface="Arial"/>
                <a:cs typeface="Arial"/>
              </a:rPr>
              <a:t> </a:t>
            </a:r>
            <a:r>
              <a:rPr sz="2200" spc="-135" dirty="0">
                <a:latin typeface="Arial"/>
                <a:cs typeface="Arial"/>
              </a:rPr>
              <a:t>send </a:t>
            </a:r>
            <a:r>
              <a:rPr sz="2200" spc="-50" dirty="0">
                <a:latin typeface="Arial"/>
                <a:cs typeface="Arial"/>
              </a:rPr>
              <a:t>bits </a:t>
            </a:r>
            <a:r>
              <a:rPr sz="2200" spc="-15" dirty="0">
                <a:latin typeface="Arial"/>
                <a:cs typeface="Arial"/>
              </a:rPr>
              <a:t>into </a:t>
            </a:r>
            <a:r>
              <a:rPr sz="2200" spc="-35" dirty="0">
                <a:latin typeface="Arial"/>
                <a:cs typeface="Arial"/>
              </a:rPr>
              <a:t>link </a:t>
            </a:r>
            <a:r>
              <a:rPr sz="2200" spc="-190" dirty="0">
                <a:latin typeface="Arial"/>
                <a:cs typeface="Arial"/>
              </a:rPr>
              <a:t>=</a:t>
            </a:r>
            <a:endParaRPr sz="2200" dirty="0">
              <a:latin typeface="Arial"/>
              <a:cs typeface="Arial"/>
            </a:endParaRPr>
          </a:p>
          <a:p>
            <a:pPr marL="355600">
              <a:lnSpc>
                <a:spcPts val="2375"/>
              </a:lnSpc>
            </a:pPr>
            <a:r>
              <a:rPr sz="2200" spc="-160" dirty="0">
                <a:latin typeface="Arial"/>
                <a:cs typeface="Arial"/>
              </a:rPr>
              <a:t>L/R</a:t>
            </a:r>
            <a:endParaRPr sz="2200" dirty="0">
              <a:latin typeface="Arial"/>
              <a:cs typeface="Arial"/>
            </a:endParaRPr>
          </a:p>
        </p:txBody>
      </p:sp>
      <p:sp>
        <p:nvSpPr>
          <p:cNvPr id="5" name="object 5"/>
          <p:cNvSpPr txBox="1"/>
          <p:nvPr/>
        </p:nvSpPr>
        <p:spPr>
          <a:xfrm>
            <a:off x="4591938" y="1150346"/>
            <a:ext cx="4323462" cy="1027845"/>
          </a:xfrm>
          <a:prstGeom prst="rect">
            <a:avLst/>
          </a:prstGeom>
        </p:spPr>
        <p:txBody>
          <a:bodyPr vert="horz" wrap="square" lIns="0" tIns="12065" rIns="0" bIns="0" rtlCol="0">
            <a:spAutoFit/>
          </a:bodyPr>
          <a:lstStyle/>
          <a:p>
            <a:pPr marL="355600" marR="5080" indent="-343535">
              <a:lnSpc>
                <a:spcPct val="100000"/>
              </a:lnSpc>
              <a:spcBef>
                <a:spcPts val="95"/>
              </a:spcBef>
            </a:pPr>
            <a:r>
              <a:rPr sz="2200" spc="-85" dirty="0">
                <a:solidFill>
                  <a:srgbClr val="FF0000"/>
                </a:solidFill>
                <a:latin typeface="Arial"/>
                <a:cs typeface="Arial"/>
              </a:rPr>
              <a:t>4</a:t>
            </a:r>
            <a:r>
              <a:rPr sz="2200" spc="-85" dirty="0">
                <a:solidFill>
                  <a:srgbClr val="FF0000"/>
                </a:solidFill>
                <a:latin typeface="Times New Roman" panose="02020603050405020304" pitchFamily="18" charset="0"/>
                <a:cs typeface="Times New Roman" panose="02020603050405020304" pitchFamily="18" charset="0"/>
              </a:rPr>
              <a:t>. </a:t>
            </a:r>
            <a:r>
              <a:rPr sz="2200" spc="-100" dirty="0">
                <a:solidFill>
                  <a:srgbClr val="FF0000"/>
                </a:solidFill>
                <a:latin typeface="Times New Roman" panose="02020603050405020304" pitchFamily="18" charset="0"/>
                <a:cs typeface="Times New Roman" panose="02020603050405020304" pitchFamily="18" charset="0"/>
              </a:rPr>
              <a:t>Propagation </a:t>
            </a:r>
            <a:r>
              <a:rPr sz="2200" spc="-95" dirty="0">
                <a:solidFill>
                  <a:srgbClr val="FF0000"/>
                </a:solidFill>
                <a:latin typeface="Times New Roman" panose="02020603050405020304" pitchFamily="18" charset="0"/>
                <a:cs typeface="Times New Roman" panose="02020603050405020304" pitchFamily="18" charset="0"/>
              </a:rPr>
              <a:t>delay</a:t>
            </a:r>
            <a:r>
              <a:rPr sz="2200" b="1" spc="-95" dirty="0">
                <a:solidFill>
                  <a:srgbClr val="392D93"/>
                </a:solidFill>
                <a:latin typeface="Times New Roman" panose="02020603050405020304" pitchFamily="18" charset="0"/>
                <a:cs typeface="Times New Roman" panose="02020603050405020304" pitchFamily="18" charset="0"/>
              </a:rPr>
              <a:t>: </a:t>
            </a:r>
            <a:r>
              <a:rPr sz="2200" b="1" spc="-20" dirty="0">
                <a:solidFill>
                  <a:srgbClr val="392D93"/>
                </a:solidFill>
                <a:latin typeface="Times New Roman" panose="02020603050405020304" pitchFamily="18" charset="0"/>
                <a:cs typeface="Times New Roman" panose="02020603050405020304" pitchFamily="18" charset="0"/>
              </a:rPr>
              <a:t>time </a:t>
            </a:r>
            <a:r>
              <a:rPr sz="2200" b="1" spc="-95" dirty="0">
                <a:solidFill>
                  <a:srgbClr val="392D93"/>
                </a:solidFill>
                <a:latin typeface="Times New Roman" panose="02020603050405020304" pitchFamily="18" charset="0"/>
                <a:cs typeface="Times New Roman" panose="02020603050405020304" pitchFamily="18" charset="0"/>
              </a:rPr>
              <a:t>taken</a:t>
            </a:r>
            <a:r>
              <a:rPr sz="2200" b="1" spc="-285" dirty="0">
                <a:solidFill>
                  <a:srgbClr val="392D93"/>
                </a:solidFill>
                <a:latin typeface="Times New Roman" panose="02020603050405020304" pitchFamily="18" charset="0"/>
                <a:cs typeface="Times New Roman" panose="02020603050405020304" pitchFamily="18" charset="0"/>
              </a:rPr>
              <a:t> </a:t>
            </a:r>
            <a:r>
              <a:rPr sz="2200" b="1" spc="15" dirty="0">
                <a:solidFill>
                  <a:srgbClr val="392D93"/>
                </a:solidFill>
                <a:latin typeface="Times New Roman" panose="02020603050405020304" pitchFamily="18" charset="0"/>
                <a:cs typeface="Times New Roman" panose="02020603050405020304" pitchFamily="18" charset="0"/>
              </a:rPr>
              <a:t>to  </a:t>
            </a:r>
            <a:r>
              <a:rPr sz="2200" b="1" spc="-80" dirty="0">
                <a:solidFill>
                  <a:srgbClr val="392D93"/>
                </a:solidFill>
                <a:latin typeface="Times New Roman" panose="02020603050405020304" pitchFamily="18" charset="0"/>
                <a:cs typeface="Times New Roman" panose="02020603050405020304" pitchFamily="18" charset="0"/>
              </a:rPr>
              <a:t>carry </a:t>
            </a:r>
            <a:r>
              <a:rPr sz="2200" b="1" spc="-175" dirty="0">
                <a:solidFill>
                  <a:srgbClr val="392D93"/>
                </a:solidFill>
                <a:latin typeface="Times New Roman" panose="02020603050405020304" pitchFamily="18" charset="0"/>
                <a:cs typeface="Times New Roman" panose="02020603050405020304" pitchFamily="18" charset="0"/>
              </a:rPr>
              <a:t>a </a:t>
            </a:r>
            <a:r>
              <a:rPr sz="2200" b="1" spc="-110" dirty="0">
                <a:solidFill>
                  <a:srgbClr val="392D93"/>
                </a:solidFill>
                <a:latin typeface="Times New Roman" panose="02020603050405020304" pitchFamily="18" charset="0"/>
                <a:cs typeface="Times New Roman" panose="02020603050405020304" pitchFamily="18" charset="0"/>
              </a:rPr>
              <a:t>packet </a:t>
            </a:r>
            <a:r>
              <a:rPr sz="2200" b="1" spc="-25" dirty="0">
                <a:solidFill>
                  <a:srgbClr val="392D93"/>
                </a:solidFill>
                <a:latin typeface="Times New Roman" panose="02020603050405020304" pitchFamily="18" charset="0"/>
                <a:cs typeface="Times New Roman" panose="02020603050405020304" pitchFamily="18" charset="0"/>
              </a:rPr>
              <a:t>from </a:t>
            </a:r>
            <a:r>
              <a:rPr sz="2200" b="1" spc="-90" dirty="0">
                <a:solidFill>
                  <a:srgbClr val="392D93"/>
                </a:solidFill>
                <a:latin typeface="Times New Roman" panose="02020603050405020304" pitchFamily="18" charset="0"/>
                <a:cs typeface="Times New Roman" panose="02020603050405020304" pitchFamily="18" charset="0"/>
              </a:rPr>
              <a:t>one </a:t>
            </a:r>
            <a:r>
              <a:rPr sz="2200" b="1" spc="-95" dirty="0">
                <a:solidFill>
                  <a:srgbClr val="392D93"/>
                </a:solidFill>
                <a:latin typeface="Times New Roman" panose="02020603050405020304" pitchFamily="18" charset="0"/>
                <a:cs typeface="Times New Roman" panose="02020603050405020304" pitchFamily="18" charset="0"/>
              </a:rPr>
              <a:t>end </a:t>
            </a:r>
            <a:r>
              <a:rPr sz="2200" b="1" spc="-5" dirty="0">
                <a:solidFill>
                  <a:srgbClr val="392D93"/>
                </a:solidFill>
                <a:latin typeface="Times New Roman" panose="02020603050405020304" pitchFamily="18" charset="0"/>
                <a:cs typeface="Times New Roman" panose="02020603050405020304" pitchFamily="18" charset="0"/>
              </a:rPr>
              <a:t>of  </a:t>
            </a:r>
            <a:r>
              <a:rPr sz="2200" b="1" spc="-30" dirty="0">
                <a:solidFill>
                  <a:srgbClr val="392D93"/>
                </a:solidFill>
                <a:latin typeface="Times New Roman" panose="02020603050405020304" pitchFamily="18" charset="0"/>
                <a:cs typeface="Times New Roman" panose="02020603050405020304" pitchFamily="18" charset="0"/>
              </a:rPr>
              <a:t>the </a:t>
            </a:r>
            <a:r>
              <a:rPr sz="2200" b="1" spc="-35" dirty="0">
                <a:solidFill>
                  <a:srgbClr val="392D93"/>
                </a:solidFill>
                <a:latin typeface="Times New Roman" panose="02020603050405020304" pitchFamily="18" charset="0"/>
                <a:cs typeface="Times New Roman" panose="02020603050405020304" pitchFamily="18" charset="0"/>
              </a:rPr>
              <a:t>link </a:t>
            </a:r>
            <a:r>
              <a:rPr sz="2200" b="1" spc="10" dirty="0">
                <a:solidFill>
                  <a:srgbClr val="392D93"/>
                </a:solidFill>
                <a:latin typeface="Times New Roman" panose="02020603050405020304" pitchFamily="18" charset="0"/>
                <a:cs typeface="Times New Roman" panose="02020603050405020304" pitchFamily="18" charset="0"/>
              </a:rPr>
              <a:t>to</a:t>
            </a:r>
            <a:r>
              <a:rPr sz="2200" b="1" spc="-275" dirty="0">
                <a:solidFill>
                  <a:srgbClr val="392D93"/>
                </a:solidFill>
                <a:latin typeface="Times New Roman" panose="02020603050405020304" pitchFamily="18" charset="0"/>
                <a:cs typeface="Times New Roman" panose="02020603050405020304" pitchFamily="18" charset="0"/>
              </a:rPr>
              <a:t> </a:t>
            </a:r>
            <a:r>
              <a:rPr sz="2200" b="1" spc="-50" dirty="0">
                <a:solidFill>
                  <a:srgbClr val="392D93"/>
                </a:solidFill>
                <a:latin typeface="Times New Roman" panose="02020603050405020304" pitchFamily="18" charset="0"/>
                <a:cs typeface="Times New Roman" panose="02020603050405020304" pitchFamily="18" charset="0"/>
              </a:rPr>
              <a:t>another</a:t>
            </a:r>
            <a:endParaRPr sz="2200" b="1" dirty="0">
              <a:solidFill>
                <a:srgbClr val="392D93"/>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4556252" y="2384195"/>
            <a:ext cx="4206748" cy="1567815"/>
          </a:xfrm>
          <a:prstGeom prst="rect">
            <a:avLst/>
          </a:prstGeom>
        </p:spPr>
        <p:txBody>
          <a:bodyPr vert="horz" wrap="square" lIns="0" tIns="79375" rIns="0" bIns="0" rtlCol="0">
            <a:spAutoFit/>
          </a:bodyPr>
          <a:lstStyle/>
          <a:p>
            <a:pPr marL="355600" indent="-342900">
              <a:lnSpc>
                <a:spcPct val="100000"/>
              </a:lnSpc>
              <a:spcBef>
                <a:spcPts val="625"/>
              </a:spcBef>
              <a:buChar char="•"/>
              <a:tabLst>
                <a:tab pos="355600" algn="l"/>
                <a:tab pos="356235" algn="l"/>
              </a:tabLst>
            </a:pPr>
            <a:r>
              <a:rPr sz="2200" spc="-70" dirty="0">
                <a:latin typeface="Arial"/>
                <a:cs typeface="Arial"/>
              </a:rPr>
              <a:t>d </a:t>
            </a:r>
            <a:r>
              <a:rPr sz="2200" spc="-195" dirty="0">
                <a:latin typeface="Arial"/>
                <a:cs typeface="Arial"/>
              </a:rPr>
              <a:t>= </a:t>
            </a:r>
            <a:r>
              <a:rPr sz="2200" spc="-65" dirty="0">
                <a:latin typeface="Arial"/>
                <a:cs typeface="Arial"/>
              </a:rPr>
              <a:t>length </a:t>
            </a:r>
            <a:r>
              <a:rPr sz="2200" spc="-5" dirty="0">
                <a:latin typeface="Arial"/>
                <a:cs typeface="Arial"/>
              </a:rPr>
              <a:t>of </a:t>
            </a:r>
            <a:r>
              <a:rPr sz="2200" spc="-114" dirty="0">
                <a:latin typeface="Arial"/>
                <a:cs typeface="Arial"/>
              </a:rPr>
              <a:t>physical</a:t>
            </a:r>
            <a:r>
              <a:rPr sz="2200" spc="-270" dirty="0">
                <a:latin typeface="Arial"/>
                <a:cs typeface="Arial"/>
              </a:rPr>
              <a:t> </a:t>
            </a:r>
            <a:r>
              <a:rPr sz="2200" spc="-40" dirty="0">
                <a:latin typeface="Arial"/>
                <a:cs typeface="Arial"/>
              </a:rPr>
              <a:t>link</a:t>
            </a:r>
            <a:endParaRPr sz="2200" dirty="0">
              <a:latin typeface="Arial"/>
              <a:cs typeface="Arial"/>
            </a:endParaRPr>
          </a:p>
          <a:p>
            <a:pPr marL="355600" marR="88265" indent="-342900">
              <a:lnSpc>
                <a:spcPct val="100000"/>
              </a:lnSpc>
              <a:spcBef>
                <a:spcPts val="530"/>
              </a:spcBef>
              <a:buChar char="•"/>
              <a:tabLst>
                <a:tab pos="355600" algn="l"/>
                <a:tab pos="356235" algn="l"/>
              </a:tabLst>
            </a:pPr>
            <a:r>
              <a:rPr sz="2200" spc="-245" dirty="0">
                <a:latin typeface="Arial"/>
                <a:cs typeface="Arial"/>
              </a:rPr>
              <a:t>s </a:t>
            </a:r>
            <a:r>
              <a:rPr sz="2200" spc="-195" dirty="0">
                <a:latin typeface="Arial"/>
                <a:cs typeface="Arial"/>
              </a:rPr>
              <a:t>= </a:t>
            </a:r>
            <a:r>
              <a:rPr sz="2200" spc="-75" dirty="0">
                <a:latin typeface="Arial"/>
                <a:cs typeface="Arial"/>
              </a:rPr>
              <a:t>propagation </a:t>
            </a:r>
            <a:r>
              <a:rPr sz="2200" spc="-135" dirty="0">
                <a:latin typeface="Arial"/>
                <a:cs typeface="Arial"/>
              </a:rPr>
              <a:t>speed </a:t>
            </a:r>
            <a:r>
              <a:rPr sz="2200" spc="-30" dirty="0">
                <a:latin typeface="Arial"/>
                <a:cs typeface="Arial"/>
              </a:rPr>
              <a:t>in  </a:t>
            </a:r>
            <a:r>
              <a:rPr sz="2200" spc="-75" dirty="0">
                <a:latin typeface="Arial"/>
                <a:cs typeface="Arial"/>
              </a:rPr>
              <a:t>medium </a:t>
            </a:r>
            <a:r>
              <a:rPr sz="2200" spc="-120" dirty="0">
                <a:latin typeface="Arial"/>
                <a:cs typeface="Arial"/>
              </a:rPr>
              <a:t>(~2x10</a:t>
            </a:r>
            <a:r>
              <a:rPr sz="2175" spc="-179" baseline="24904" dirty="0">
                <a:latin typeface="Arial"/>
                <a:cs typeface="Arial"/>
              </a:rPr>
              <a:t>8</a:t>
            </a:r>
            <a:r>
              <a:rPr sz="2175" spc="67" baseline="24904" dirty="0">
                <a:latin typeface="Arial"/>
                <a:cs typeface="Arial"/>
              </a:rPr>
              <a:t> </a:t>
            </a:r>
            <a:r>
              <a:rPr sz="2200" spc="-85" dirty="0">
                <a:latin typeface="Arial"/>
                <a:cs typeface="Arial"/>
              </a:rPr>
              <a:t>m/sec)</a:t>
            </a:r>
            <a:endParaRPr sz="2200" dirty="0">
              <a:latin typeface="Arial"/>
              <a:cs typeface="Arial"/>
            </a:endParaRPr>
          </a:p>
          <a:p>
            <a:pPr marL="355600" indent="-342900">
              <a:lnSpc>
                <a:spcPct val="100000"/>
              </a:lnSpc>
              <a:spcBef>
                <a:spcPts val="530"/>
              </a:spcBef>
              <a:buChar char="•"/>
              <a:tabLst>
                <a:tab pos="355600" algn="l"/>
                <a:tab pos="356235" algn="l"/>
              </a:tabLst>
            </a:pPr>
            <a:r>
              <a:rPr sz="2200" spc="-75" dirty="0">
                <a:latin typeface="Arial"/>
                <a:cs typeface="Arial"/>
              </a:rPr>
              <a:t>propagation </a:t>
            </a:r>
            <a:r>
              <a:rPr sz="2200" spc="-105" dirty="0">
                <a:latin typeface="Arial"/>
                <a:cs typeface="Arial"/>
              </a:rPr>
              <a:t>delay </a:t>
            </a:r>
            <a:r>
              <a:rPr sz="2200" spc="-190" dirty="0">
                <a:latin typeface="Arial"/>
                <a:cs typeface="Arial"/>
              </a:rPr>
              <a:t>=</a:t>
            </a:r>
            <a:r>
              <a:rPr sz="2200" spc="-210" dirty="0">
                <a:latin typeface="Arial"/>
                <a:cs typeface="Arial"/>
              </a:rPr>
              <a:t> </a:t>
            </a:r>
            <a:r>
              <a:rPr sz="2200" spc="-40" dirty="0">
                <a:latin typeface="Arial"/>
                <a:cs typeface="Arial"/>
              </a:rPr>
              <a:t>d/s</a:t>
            </a:r>
            <a:endParaRPr sz="2200" dirty="0">
              <a:latin typeface="Arial"/>
              <a:cs typeface="Arial"/>
            </a:endParaRPr>
          </a:p>
        </p:txBody>
      </p:sp>
      <p:sp>
        <p:nvSpPr>
          <p:cNvPr id="7" name="object 7"/>
          <p:cNvSpPr/>
          <p:nvPr/>
        </p:nvSpPr>
        <p:spPr>
          <a:xfrm>
            <a:off x="1288818" y="5629537"/>
            <a:ext cx="812363" cy="52775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330195" y="5381244"/>
            <a:ext cx="1199515" cy="370840"/>
          </a:xfrm>
          <a:custGeom>
            <a:avLst/>
            <a:gdLst/>
            <a:ahLst/>
            <a:cxnLst/>
            <a:rect l="l" t="t" r="r" b="b"/>
            <a:pathLst>
              <a:path w="1199514" h="370839">
                <a:moveTo>
                  <a:pt x="599694" y="0"/>
                </a:moveTo>
                <a:lnTo>
                  <a:pt x="529754" y="1246"/>
                </a:lnTo>
                <a:lnTo>
                  <a:pt x="462185" y="4891"/>
                </a:lnTo>
                <a:lnTo>
                  <a:pt x="397436" y="10798"/>
                </a:lnTo>
                <a:lnTo>
                  <a:pt x="335957" y="18825"/>
                </a:lnTo>
                <a:lnTo>
                  <a:pt x="278198" y="28835"/>
                </a:lnTo>
                <a:lnTo>
                  <a:pt x="224610" y="40688"/>
                </a:lnTo>
                <a:lnTo>
                  <a:pt x="175640" y="54244"/>
                </a:lnTo>
                <a:lnTo>
                  <a:pt x="131741" y="69366"/>
                </a:lnTo>
                <a:lnTo>
                  <a:pt x="93361" y="85913"/>
                </a:lnTo>
                <a:lnTo>
                  <a:pt x="34959" y="122728"/>
                </a:lnTo>
                <a:lnTo>
                  <a:pt x="4034" y="163577"/>
                </a:lnTo>
                <a:lnTo>
                  <a:pt x="0" y="185165"/>
                </a:lnTo>
                <a:lnTo>
                  <a:pt x="4034" y="206759"/>
                </a:lnTo>
                <a:lnTo>
                  <a:pt x="34959" y="247613"/>
                </a:lnTo>
                <a:lnTo>
                  <a:pt x="93361" y="284429"/>
                </a:lnTo>
                <a:lnTo>
                  <a:pt x="131741" y="300976"/>
                </a:lnTo>
                <a:lnTo>
                  <a:pt x="175641" y="316096"/>
                </a:lnTo>
                <a:lnTo>
                  <a:pt x="224610" y="329651"/>
                </a:lnTo>
                <a:lnTo>
                  <a:pt x="278198" y="341502"/>
                </a:lnTo>
                <a:lnTo>
                  <a:pt x="335957" y="351510"/>
                </a:lnTo>
                <a:lnTo>
                  <a:pt x="397436" y="359536"/>
                </a:lnTo>
                <a:lnTo>
                  <a:pt x="462185" y="365441"/>
                </a:lnTo>
                <a:lnTo>
                  <a:pt x="529754" y="369086"/>
                </a:lnTo>
                <a:lnTo>
                  <a:pt x="599694" y="370331"/>
                </a:lnTo>
                <a:lnTo>
                  <a:pt x="669633" y="369086"/>
                </a:lnTo>
                <a:lnTo>
                  <a:pt x="737202" y="365441"/>
                </a:lnTo>
                <a:lnTo>
                  <a:pt x="801951" y="359536"/>
                </a:lnTo>
                <a:lnTo>
                  <a:pt x="863430" y="351510"/>
                </a:lnTo>
                <a:lnTo>
                  <a:pt x="921189" y="341502"/>
                </a:lnTo>
                <a:lnTo>
                  <a:pt x="974777" y="329651"/>
                </a:lnTo>
                <a:lnTo>
                  <a:pt x="1023747" y="316096"/>
                </a:lnTo>
                <a:lnTo>
                  <a:pt x="1067646" y="300976"/>
                </a:lnTo>
                <a:lnTo>
                  <a:pt x="1106026" y="284429"/>
                </a:lnTo>
                <a:lnTo>
                  <a:pt x="1164428" y="247613"/>
                </a:lnTo>
                <a:lnTo>
                  <a:pt x="1195353" y="206759"/>
                </a:lnTo>
                <a:lnTo>
                  <a:pt x="1199388" y="185165"/>
                </a:lnTo>
                <a:lnTo>
                  <a:pt x="1195353" y="163577"/>
                </a:lnTo>
                <a:lnTo>
                  <a:pt x="1164428" y="122728"/>
                </a:lnTo>
                <a:lnTo>
                  <a:pt x="1106026" y="85913"/>
                </a:lnTo>
                <a:lnTo>
                  <a:pt x="1067646" y="69366"/>
                </a:lnTo>
                <a:lnTo>
                  <a:pt x="1023747" y="54244"/>
                </a:lnTo>
                <a:lnTo>
                  <a:pt x="974777" y="40688"/>
                </a:lnTo>
                <a:lnTo>
                  <a:pt x="921189" y="28835"/>
                </a:lnTo>
                <a:lnTo>
                  <a:pt x="863430" y="18825"/>
                </a:lnTo>
                <a:lnTo>
                  <a:pt x="801951" y="10798"/>
                </a:lnTo>
                <a:lnTo>
                  <a:pt x="737202" y="4891"/>
                </a:lnTo>
                <a:lnTo>
                  <a:pt x="669633" y="1246"/>
                </a:lnTo>
                <a:lnTo>
                  <a:pt x="599694" y="0"/>
                </a:lnTo>
                <a:close/>
              </a:path>
            </a:pathLst>
          </a:custGeom>
          <a:solidFill>
            <a:srgbClr val="0000FF"/>
          </a:solidFill>
        </p:spPr>
        <p:txBody>
          <a:bodyPr wrap="square" lIns="0" tIns="0" rIns="0" bIns="0" rtlCol="0"/>
          <a:lstStyle/>
          <a:p>
            <a:endParaRPr/>
          </a:p>
        </p:txBody>
      </p:sp>
      <p:sp>
        <p:nvSpPr>
          <p:cNvPr id="9" name="object 9"/>
          <p:cNvSpPr/>
          <p:nvPr/>
        </p:nvSpPr>
        <p:spPr>
          <a:xfrm>
            <a:off x="2330195" y="5312664"/>
            <a:ext cx="1199515" cy="264160"/>
          </a:xfrm>
          <a:custGeom>
            <a:avLst/>
            <a:gdLst/>
            <a:ahLst/>
            <a:cxnLst/>
            <a:rect l="l" t="t" r="r" b="b"/>
            <a:pathLst>
              <a:path w="1199514" h="264160">
                <a:moveTo>
                  <a:pt x="0" y="263652"/>
                </a:moveTo>
                <a:lnTo>
                  <a:pt x="1199387" y="263652"/>
                </a:lnTo>
                <a:lnTo>
                  <a:pt x="1199387" y="0"/>
                </a:lnTo>
                <a:lnTo>
                  <a:pt x="0" y="0"/>
                </a:lnTo>
                <a:lnTo>
                  <a:pt x="0" y="263652"/>
                </a:lnTo>
                <a:close/>
              </a:path>
            </a:pathLst>
          </a:custGeom>
          <a:solidFill>
            <a:srgbClr val="0000FF"/>
          </a:solidFill>
        </p:spPr>
        <p:txBody>
          <a:bodyPr wrap="square" lIns="0" tIns="0" rIns="0" bIns="0" rtlCol="0"/>
          <a:lstStyle/>
          <a:p>
            <a:endParaRPr/>
          </a:p>
        </p:txBody>
      </p:sp>
      <p:sp>
        <p:nvSpPr>
          <p:cNvPr id="10" name="object 10"/>
          <p:cNvSpPr/>
          <p:nvPr/>
        </p:nvSpPr>
        <p:spPr>
          <a:xfrm>
            <a:off x="2339339" y="5084064"/>
            <a:ext cx="1199515" cy="431800"/>
          </a:xfrm>
          <a:custGeom>
            <a:avLst/>
            <a:gdLst/>
            <a:ahLst/>
            <a:cxnLst/>
            <a:rect l="l" t="t" r="r" b="b"/>
            <a:pathLst>
              <a:path w="1199514" h="431800">
                <a:moveTo>
                  <a:pt x="599694" y="0"/>
                </a:moveTo>
                <a:lnTo>
                  <a:pt x="529754" y="1450"/>
                </a:lnTo>
                <a:lnTo>
                  <a:pt x="462185" y="5693"/>
                </a:lnTo>
                <a:lnTo>
                  <a:pt x="397436" y="12568"/>
                </a:lnTo>
                <a:lnTo>
                  <a:pt x="335957" y="21913"/>
                </a:lnTo>
                <a:lnTo>
                  <a:pt x="278198" y="33566"/>
                </a:lnTo>
                <a:lnTo>
                  <a:pt x="224610" y="47366"/>
                </a:lnTo>
                <a:lnTo>
                  <a:pt x="175640" y="63150"/>
                </a:lnTo>
                <a:lnTo>
                  <a:pt x="131741" y="80758"/>
                </a:lnTo>
                <a:lnTo>
                  <a:pt x="93361" y="100028"/>
                </a:lnTo>
                <a:lnTo>
                  <a:pt x="60951" y="120798"/>
                </a:lnTo>
                <a:lnTo>
                  <a:pt x="15837" y="166191"/>
                </a:lnTo>
                <a:lnTo>
                  <a:pt x="0" y="215646"/>
                </a:lnTo>
                <a:lnTo>
                  <a:pt x="4034" y="240800"/>
                </a:lnTo>
                <a:lnTo>
                  <a:pt x="34959" y="288385"/>
                </a:lnTo>
                <a:lnTo>
                  <a:pt x="93361" y="331263"/>
                </a:lnTo>
                <a:lnTo>
                  <a:pt x="131741" y="350533"/>
                </a:lnTo>
                <a:lnTo>
                  <a:pt x="175640" y="368141"/>
                </a:lnTo>
                <a:lnTo>
                  <a:pt x="224610" y="383925"/>
                </a:lnTo>
                <a:lnTo>
                  <a:pt x="278198" y="397725"/>
                </a:lnTo>
                <a:lnTo>
                  <a:pt x="335957" y="409378"/>
                </a:lnTo>
                <a:lnTo>
                  <a:pt x="397436" y="418723"/>
                </a:lnTo>
                <a:lnTo>
                  <a:pt x="462185" y="425598"/>
                </a:lnTo>
                <a:lnTo>
                  <a:pt x="529754" y="429841"/>
                </a:lnTo>
                <a:lnTo>
                  <a:pt x="599694" y="431292"/>
                </a:lnTo>
                <a:lnTo>
                  <a:pt x="669633" y="429841"/>
                </a:lnTo>
                <a:lnTo>
                  <a:pt x="737202" y="425598"/>
                </a:lnTo>
                <a:lnTo>
                  <a:pt x="801951" y="418723"/>
                </a:lnTo>
                <a:lnTo>
                  <a:pt x="863430" y="409378"/>
                </a:lnTo>
                <a:lnTo>
                  <a:pt x="921189" y="397725"/>
                </a:lnTo>
                <a:lnTo>
                  <a:pt x="974777" y="383925"/>
                </a:lnTo>
                <a:lnTo>
                  <a:pt x="1023747" y="368141"/>
                </a:lnTo>
                <a:lnTo>
                  <a:pt x="1067646" y="350533"/>
                </a:lnTo>
                <a:lnTo>
                  <a:pt x="1106026" y="331263"/>
                </a:lnTo>
                <a:lnTo>
                  <a:pt x="1138436" y="310493"/>
                </a:lnTo>
                <a:lnTo>
                  <a:pt x="1183550" y="265100"/>
                </a:lnTo>
                <a:lnTo>
                  <a:pt x="1199388" y="215646"/>
                </a:lnTo>
                <a:lnTo>
                  <a:pt x="1195353" y="190491"/>
                </a:lnTo>
                <a:lnTo>
                  <a:pt x="1164428" y="142906"/>
                </a:lnTo>
                <a:lnTo>
                  <a:pt x="1106026" y="100028"/>
                </a:lnTo>
                <a:lnTo>
                  <a:pt x="1067646" y="80758"/>
                </a:lnTo>
                <a:lnTo>
                  <a:pt x="1023747" y="63150"/>
                </a:lnTo>
                <a:lnTo>
                  <a:pt x="974777" y="47366"/>
                </a:lnTo>
                <a:lnTo>
                  <a:pt x="921189" y="33566"/>
                </a:lnTo>
                <a:lnTo>
                  <a:pt x="863430" y="21913"/>
                </a:lnTo>
                <a:lnTo>
                  <a:pt x="801951" y="12568"/>
                </a:lnTo>
                <a:lnTo>
                  <a:pt x="737202" y="5693"/>
                </a:lnTo>
                <a:lnTo>
                  <a:pt x="669633" y="1450"/>
                </a:lnTo>
                <a:lnTo>
                  <a:pt x="599694" y="0"/>
                </a:lnTo>
                <a:close/>
              </a:path>
            </a:pathLst>
          </a:custGeom>
          <a:solidFill>
            <a:srgbClr val="0000FF"/>
          </a:solidFill>
        </p:spPr>
        <p:txBody>
          <a:bodyPr wrap="square" lIns="0" tIns="0" rIns="0" bIns="0" rtlCol="0"/>
          <a:lstStyle/>
          <a:p>
            <a:endParaRPr/>
          </a:p>
        </p:txBody>
      </p:sp>
      <p:sp>
        <p:nvSpPr>
          <p:cNvPr id="11" name="object 11"/>
          <p:cNvSpPr/>
          <p:nvPr/>
        </p:nvSpPr>
        <p:spPr>
          <a:xfrm>
            <a:off x="2687573" y="5116829"/>
            <a:ext cx="177165" cy="3175"/>
          </a:xfrm>
          <a:custGeom>
            <a:avLst/>
            <a:gdLst/>
            <a:ahLst/>
            <a:cxnLst/>
            <a:rect l="l" t="t" r="r" b="b"/>
            <a:pathLst>
              <a:path w="177164" h="3175">
                <a:moveTo>
                  <a:pt x="0" y="3048"/>
                </a:moveTo>
                <a:lnTo>
                  <a:pt x="176783" y="0"/>
                </a:lnTo>
              </a:path>
            </a:pathLst>
          </a:custGeom>
          <a:ln w="28956">
            <a:solidFill>
              <a:srgbClr val="000000"/>
            </a:solidFill>
          </a:ln>
        </p:spPr>
        <p:txBody>
          <a:bodyPr wrap="square" lIns="0" tIns="0" rIns="0" bIns="0" rtlCol="0"/>
          <a:lstStyle/>
          <a:p>
            <a:endParaRPr/>
          </a:p>
        </p:txBody>
      </p:sp>
      <p:sp>
        <p:nvSpPr>
          <p:cNvPr id="12" name="object 12"/>
          <p:cNvSpPr/>
          <p:nvPr/>
        </p:nvSpPr>
        <p:spPr>
          <a:xfrm>
            <a:off x="3028950" y="5234178"/>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3" name="object 13"/>
          <p:cNvSpPr/>
          <p:nvPr/>
        </p:nvSpPr>
        <p:spPr>
          <a:xfrm>
            <a:off x="2850642" y="5119878"/>
            <a:ext cx="184785" cy="114300"/>
          </a:xfrm>
          <a:custGeom>
            <a:avLst/>
            <a:gdLst/>
            <a:ahLst/>
            <a:cxnLst/>
            <a:rect l="l" t="t" r="r" b="b"/>
            <a:pathLst>
              <a:path w="184785" h="114300">
                <a:moveTo>
                  <a:pt x="0" y="0"/>
                </a:moveTo>
                <a:lnTo>
                  <a:pt x="184403" y="114300"/>
                </a:lnTo>
              </a:path>
            </a:pathLst>
          </a:custGeom>
          <a:ln w="28956">
            <a:solidFill>
              <a:srgbClr val="000000"/>
            </a:solidFill>
          </a:ln>
        </p:spPr>
        <p:txBody>
          <a:bodyPr wrap="square" lIns="0" tIns="0" rIns="0" bIns="0" rtlCol="0"/>
          <a:lstStyle/>
          <a:p>
            <a:endParaRPr/>
          </a:p>
        </p:txBody>
      </p:sp>
      <p:sp>
        <p:nvSpPr>
          <p:cNvPr id="14" name="object 14"/>
          <p:cNvSpPr/>
          <p:nvPr/>
        </p:nvSpPr>
        <p:spPr>
          <a:xfrm>
            <a:off x="2687573" y="5231129"/>
            <a:ext cx="177165" cy="1905"/>
          </a:xfrm>
          <a:custGeom>
            <a:avLst/>
            <a:gdLst/>
            <a:ahLst/>
            <a:cxnLst/>
            <a:rect l="l" t="t" r="r" b="b"/>
            <a:pathLst>
              <a:path w="177164" h="1904">
                <a:moveTo>
                  <a:pt x="-14477" y="762"/>
                </a:moveTo>
                <a:lnTo>
                  <a:pt x="191261" y="762"/>
                </a:lnTo>
              </a:path>
            </a:pathLst>
          </a:custGeom>
          <a:ln w="30479">
            <a:solidFill>
              <a:srgbClr val="000000"/>
            </a:solidFill>
          </a:ln>
        </p:spPr>
        <p:txBody>
          <a:bodyPr wrap="square" lIns="0" tIns="0" rIns="0" bIns="0" rtlCol="0"/>
          <a:lstStyle/>
          <a:p>
            <a:endParaRPr/>
          </a:p>
        </p:txBody>
      </p:sp>
      <p:sp>
        <p:nvSpPr>
          <p:cNvPr id="15" name="object 15"/>
          <p:cNvSpPr/>
          <p:nvPr/>
        </p:nvSpPr>
        <p:spPr>
          <a:xfrm>
            <a:off x="3028950" y="5115305"/>
            <a:ext cx="157480" cy="0"/>
          </a:xfrm>
          <a:custGeom>
            <a:avLst/>
            <a:gdLst/>
            <a:ahLst/>
            <a:cxnLst/>
            <a:rect l="l" t="t" r="r" b="b"/>
            <a:pathLst>
              <a:path w="157480">
                <a:moveTo>
                  <a:pt x="0" y="0"/>
                </a:moveTo>
                <a:lnTo>
                  <a:pt x="156972" y="0"/>
                </a:lnTo>
              </a:path>
            </a:pathLst>
          </a:custGeom>
          <a:ln w="28956">
            <a:solidFill>
              <a:srgbClr val="000000"/>
            </a:solidFill>
          </a:ln>
        </p:spPr>
        <p:txBody>
          <a:bodyPr wrap="square" lIns="0" tIns="0" rIns="0" bIns="0" rtlCol="0"/>
          <a:lstStyle/>
          <a:p>
            <a:endParaRPr/>
          </a:p>
        </p:txBody>
      </p:sp>
      <p:sp>
        <p:nvSpPr>
          <p:cNvPr id="16" name="object 16"/>
          <p:cNvSpPr/>
          <p:nvPr/>
        </p:nvSpPr>
        <p:spPr>
          <a:xfrm>
            <a:off x="2850642" y="5115305"/>
            <a:ext cx="184785" cy="116205"/>
          </a:xfrm>
          <a:custGeom>
            <a:avLst/>
            <a:gdLst/>
            <a:ahLst/>
            <a:cxnLst/>
            <a:rect l="l" t="t" r="r" b="b"/>
            <a:pathLst>
              <a:path w="184785" h="116204">
                <a:moveTo>
                  <a:pt x="0" y="115824"/>
                </a:moveTo>
                <a:lnTo>
                  <a:pt x="184403" y="0"/>
                </a:lnTo>
              </a:path>
            </a:pathLst>
          </a:custGeom>
          <a:ln w="28956">
            <a:solidFill>
              <a:srgbClr val="000000"/>
            </a:solidFill>
          </a:ln>
        </p:spPr>
        <p:txBody>
          <a:bodyPr wrap="square" lIns="0" tIns="0" rIns="0" bIns="0" rtlCol="0"/>
          <a:lstStyle/>
          <a:p>
            <a:endParaRPr/>
          </a:p>
        </p:txBody>
      </p:sp>
      <p:sp>
        <p:nvSpPr>
          <p:cNvPr id="17" name="object 17"/>
          <p:cNvSpPr/>
          <p:nvPr/>
        </p:nvSpPr>
        <p:spPr>
          <a:xfrm>
            <a:off x="5425440" y="5401055"/>
            <a:ext cx="1199515" cy="368935"/>
          </a:xfrm>
          <a:custGeom>
            <a:avLst/>
            <a:gdLst/>
            <a:ahLst/>
            <a:cxnLst/>
            <a:rect l="l" t="t" r="r" b="b"/>
            <a:pathLst>
              <a:path w="1199515" h="368935">
                <a:moveTo>
                  <a:pt x="599694" y="0"/>
                </a:moveTo>
                <a:lnTo>
                  <a:pt x="529754" y="1240"/>
                </a:lnTo>
                <a:lnTo>
                  <a:pt x="462185" y="4869"/>
                </a:lnTo>
                <a:lnTo>
                  <a:pt x="397436" y="10749"/>
                </a:lnTo>
                <a:lnTo>
                  <a:pt x="335957" y="18741"/>
                </a:lnTo>
                <a:lnTo>
                  <a:pt x="278198" y="28706"/>
                </a:lnTo>
                <a:lnTo>
                  <a:pt x="224610" y="40508"/>
                </a:lnTo>
                <a:lnTo>
                  <a:pt x="175640" y="54006"/>
                </a:lnTo>
                <a:lnTo>
                  <a:pt x="131741" y="69064"/>
                </a:lnTo>
                <a:lnTo>
                  <a:pt x="93361" y="85542"/>
                </a:lnTo>
                <a:lnTo>
                  <a:pt x="34959" y="122207"/>
                </a:lnTo>
                <a:lnTo>
                  <a:pt x="4034" y="162896"/>
                </a:lnTo>
                <a:lnTo>
                  <a:pt x="0" y="184404"/>
                </a:lnTo>
                <a:lnTo>
                  <a:pt x="4034" y="205908"/>
                </a:lnTo>
                <a:lnTo>
                  <a:pt x="34959" y="246594"/>
                </a:lnTo>
                <a:lnTo>
                  <a:pt x="93361" y="283259"/>
                </a:lnTo>
                <a:lnTo>
                  <a:pt x="131741" y="299738"/>
                </a:lnTo>
                <a:lnTo>
                  <a:pt x="175640" y="314796"/>
                </a:lnTo>
                <a:lnTo>
                  <a:pt x="224610" y="328295"/>
                </a:lnTo>
                <a:lnTo>
                  <a:pt x="278198" y="340097"/>
                </a:lnTo>
                <a:lnTo>
                  <a:pt x="335957" y="350064"/>
                </a:lnTo>
                <a:lnTo>
                  <a:pt x="397436" y="358057"/>
                </a:lnTo>
                <a:lnTo>
                  <a:pt x="462185" y="363937"/>
                </a:lnTo>
                <a:lnTo>
                  <a:pt x="529754" y="367567"/>
                </a:lnTo>
                <a:lnTo>
                  <a:pt x="599694" y="368808"/>
                </a:lnTo>
                <a:lnTo>
                  <a:pt x="669633" y="367567"/>
                </a:lnTo>
                <a:lnTo>
                  <a:pt x="737202" y="363937"/>
                </a:lnTo>
                <a:lnTo>
                  <a:pt x="801951" y="358057"/>
                </a:lnTo>
                <a:lnTo>
                  <a:pt x="863430" y="350064"/>
                </a:lnTo>
                <a:lnTo>
                  <a:pt x="921189" y="340097"/>
                </a:lnTo>
                <a:lnTo>
                  <a:pt x="974777" y="328295"/>
                </a:lnTo>
                <a:lnTo>
                  <a:pt x="1023746" y="314796"/>
                </a:lnTo>
                <a:lnTo>
                  <a:pt x="1067646" y="299738"/>
                </a:lnTo>
                <a:lnTo>
                  <a:pt x="1106026" y="283259"/>
                </a:lnTo>
                <a:lnTo>
                  <a:pt x="1164428" y="246594"/>
                </a:lnTo>
                <a:lnTo>
                  <a:pt x="1195353" y="205908"/>
                </a:lnTo>
                <a:lnTo>
                  <a:pt x="1199388" y="184404"/>
                </a:lnTo>
                <a:lnTo>
                  <a:pt x="1195353" y="162896"/>
                </a:lnTo>
                <a:lnTo>
                  <a:pt x="1164428" y="122207"/>
                </a:lnTo>
                <a:lnTo>
                  <a:pt x="1106026" y="85542"/>
                </a:lnTo>
                <a:lnTo>
                  <a:pt x="1067646" y="69064"/>
                </a:lnTo>
                <a:lnTo>
                  <a:pt x="1023747" y="54006"/>
                </a:lnTo>
                <a:lnTo>
                  <a:pt x="974777" y="40508"/>
                </a:lnTo>
                <a:lnTo>
                  <a:pt x="921189" y="28706"/>
                </a:lnTo>
                <a:lnTo>
                  <a:pt x="863430" y="18741"/>
                </a:lnTo>
                <a:lnTo>
                  <a:pt x="801951" y="10749"/>
                </a:lnTo>
                <a:lnTo>
                  <a:pt x="737202" y="4869"/>
                </a:lnTo>
                <a:lnTo>
                  <a:pt x="669633" y="1240"/>
                </a:lnTo>
                <a:lnTo>
                  <a:pt x="599694" y="0"/>
                </a:lnTo>
                <a:close/>
              </a:path>
            </a:pathLst>
          </a:custGeom>
          <a:solidFill>
            <a:srgbClr val="0000FF"/>
          </a:solidFill>
        </p:spPr>
        <p:txBody>
          <a:bodyPr wrap="square" lIns="0" tIns="0" rIns="0" bIns="0" rtlCol="0"/>
          <a:lstStyle/>
          <a:p>
            <a:endParaRPr/>
          </a:p>
        </p:txBody>
      </p:sp>
      <p:sp>
        <p:nvSpPr>
          <p:cNvPr id="18" name="object 18"/>
          <p:cNvSpPr/>
          <p:nvPr/>
        </p:nvSpPr>
        <p:spPr>
          <a:xfrm>
            <a:off x="5436108" y="5379720"/>
            <a:ext cx="0" cy="228600"/>
          </a:xfrm>
          <a:custGeom>
            <a:avLst/>
            <a:gdLst/>
            <a:ahLst/>
            <a:cxnLst/>
            <a:rect l="l" t="t" r="r" b="b"/>
            <a:pathLst>
              <a:path h="228600">
                <a:moveTo>
                  <a:pt x="0" y="0"/>
                </a:moveTo>
                <a:lnTo>
                  <a:pt x="0" y="228599"/>
                </a:lnTo>
              </a:path>
            </a:pathLst>
          </a:custGeom>
          <a:ln w="12192">
            <a:solidFill>
              <a:srgbClr val="000000"/>
            </a:solidFill>
          </a:ln>
        </p:spPr>
        <p:txBody>
          <a:bodyPr wrap="square" lIns="0" tIns="0" rIns="0" bIns="0" rtlCol="0"/>
          <a:lstStyle/>
          <a:p>
            <a:endParaRPr/>
          </a:p>
        </p:txBody>
      </p:sp>
      <p:sp>
        <p:nvSpPr>
          <p:cNvPr id="19" name="object 19"/>
          <p:cNvSpPr/>
          <p:nvPr/>
        </p:nvSpPr>
        <p:spPr>
          <a:xfrm>
            <a:off x="5436108" y="5341620"/>
            <a:ext cx="1198245" cy="264160"/>
          </a:xfrm>
          <a:custGeom>
            <a:avLst/>
            <a:gdLst/>
            <a:ahLst/>
            <a:cxnLst/>
            <a:rect l="l" t="t" r="r" b="b"/>
            <a:pathLst>
              <a:path w="1198245" h="264160">
                <a:moveTo>
                  <a:pt x="0" y="263651"/>
                </a:moveTo>
                <a:lnTo>
                  <a:pt x="1197864" y="263651"/>
                </a:lnTo>
                <a:lnTo>
                  <a:pt x="1197864" y="0"/>
                </a:lnTo>
                <a:lnTo>
                  <a:pt x="0" y="0"/>
                </a:lnTo>
                <a:lnTo>
                  <a:pt x="0" y="263651"/>
                </a:lnTo>
                <a:close/>
              </a:path>
            </a:pathLst>
          </a:custGeom>
          <a:solidFill>
            <a:srgbClr val="0000FF"/>
          </a:solidFill>
        </p:spPr>
        <p:txBody>
          <a:bodyPr wrap="square" lIns="0" tIns="0" rIns="0" bIns="0" rtlCol="0"/>
          <a:lstStyle/>
          <a:p>
            <a:endParaRPr/>
          </a:p>
        </p:txBody>
      </p:sp>
      <p:sp>
        <p:nvSpPr>
          <p:cNvPr id="20" name="object 20"/>
          <p:cNvSpPr/>
          <p:nvPr/>
        </p:nvSpPr>
        <p:spPr>
          <a:xfrm>
            <a:off x="5445252" y="5113020"/>
            <a:ext cx="1198245" cy="431800"/>
          </a:xfrm>
          <a:custGeom>
            <a:avLst/>
            <a:gdLst/>
            <a:ahLst/>
            <a:cxnLst/>
            <a:rect l="l" t="t" r="r" b="b"/>
            <a:pathLst>
              <a:path w="1198245" h="431800">
                <a:moveTo>
                  <a:pt x="598932"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2"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2" y="0"/>
                </a:lnTo>
                <a:close/>
              </a:path>
            </a:pathLst>
          </a:custGeom>
          <a:solidFill>
            <a:srgbClr val="0000FF"/>
          </a:solidFill>
        </p:spPr>
        <p:txBody>
          <a:bodyPr wrap="square" lIns="0" tIns="0" rIns="0" bIns="0" rtlCol="0"/>
          <a:lstStyle/>
          <a:p>
            <a:endParaRPr/>
          </a:p>
        </p:txBody>
      </p:sp>
      <p:sp>
        <p:nvSpPr>
          <p:cNvPr id="21" name="object 21"/>
          <p:cNvSpPr/>
          <p:nvPr/>
        </p:nvSpPr>
        <p:spPr>
          <a:xfrm>
            <a:off x="974874" y="4619125"/>
            <a:ext cx="1130531" cy="527754"/>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3525773" y="5439917"/>
            <a:ext cx="1932939" cy="9525"/>
          </a:xfrm>
          <a:custGeom>
            <a:avLst/>
            <a:gdLst/>
            <a:ahLst/>
            <a:cxnLst/>
            <a:rect l="l" t="t" r="r" b="b"/>
            <a:pathLst>
              <a:path w="1932939" h="9525">
                <a:moveTo>
                  <a:pt x="0" y="0"/>
                </a:moveTo>
                <a:lnTo>
                  <a:pt x="1932431" y="9143"/>
                </a:lnTo>
              </a:path>
            </a:pathLst>
          </a:custGeom>
          <a:ln w="19812">
            <a:solidFill>
              <a:srgbClr val="000000"/>
            </a:solidFill>
          </a:ln>
        </p:spPr>
        <p:txBody>
          <a:bodyPr wrap="square" lIns="0" tIns="0" rIns="0" bIns="0" rtlCol="0"/>
          <a:lstStyle/>
          <a:p>
            <a:endParaRPr/>
          </a:p>
        </p:txBody>
      </p:sp>
      <p:sp>
        <p:nvSpPr>
          <p:cNvPr id="23" name="object 23"/>
          <p:cNvSpPr/>
          <p:nvPr/>
        </p:nvSpPr>
        <p:spPr>
          <a:xfrm>
            <a:off x="2105405" y="5011673"/>
            <a:ext cx="0" cy="1000125"/>
          </a:xfrm>
          <a:custGeom>
            <a:avLst/>
            <a:gdLst/>
            <a:ahLst/>
            <a:cxnLst/>
            <a:rect l="l" t="t" r="r" b="b"/>
            <a:pathLst>
              <a:path h="1000125">
                <a:moveTo>
                  <a:pt x="0" y="0"/>
                </a:moveTo>
                <a:lnTo>
                  <a:pt x="0" y="999744"/>
                </a:lnTo>
              </a:path>
            </a:pathLst>
          </a:custGeom>
          <a:ln w="19812">
            <a:solidFill>
              <a:srgbClr val="000000"/>
            </a:solidFill>
          </a:ln>
        </p:spPr>
        <p:txBody>
          <a:bodyPr wrap="square" lIns="0" tIns="0" rIns="0" bIns="0" rtlCol="0"/>
          <a:lstStyle/>
          <a:p>
            <a:endParaRPr/>
          </a:p>
        </p:txBody>
      </p:sp>
      <p:sp>
        <p:nvSpPr>
          <p:cNvPr id="24" name="object 24"/>
          <p:cNvSpPr/>
          <p:nvPr/>
        </p:nvSpPr>
        <p:spPr>
          <a:xfrm>
            <a:off x="2116073" y="5444490"/>
            <a:ext cx="200025" cy="0"/>
          </a:xfrm>
          <a:custGeom>
            <a:avLst/>
            <a:gdLst/>
            <a:ahLst/>
            <a:cxnLst/>
            <a:rect l="l" t="t" r="r" b="b"/>
            <a:pathLst>
              <a:path w="200025">
                <a:moveTo>
                  <a:pt x="0" y="0"/>
                </a:moveTo>
                <a:lnTo>
                  <a:pt x="199644" y="0"/>
                </a:lnTo>
              </a:path>
            </a:pathLst>
          </a:custGeom>
          <a:ln w="19812">
            <a:solidFill>
              <a:srgbClr val="000000"/>
            </a:solidFill>
          </a:ln>
        </p:spPr>
        <p:txBody>
          <a:bodyPr wrap="square" lIns="0" tIns="0" rIns="0" bIns="0" rtlCol="0"/>
          <a:lstStyle/>
          <a:p>
            <a:endParaRPr/>
          </a:p>
        </p:txBody>
      </p:sp>
      <p:sp>
        <p:nvSpPr>
          <p:cNvPr id="25" name="object 25"/>
          <p:cNvSpPr/>
          <p:nvPr/>
        </p:nvSpPr>
        <p:spPr>
          <a:xfrm>
            <a:off x="4443984" y="52395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26" name="object 26"/>
          <p:cNvSpPr/>
          <p:nvPr/>
        </p:nvSpPr>
        <p:spPr>
          <a:xfrm>
            <a:off x="4443984" y="5239511"/>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27" name="object 27"/>
          <p:cNvSpPr/>
          <p:nvPr/>
        </p:nvSpPr>
        <p:spPr>
          <a:xfrm>
            <a:off x="3186683" y="5305044"/>
            <a:ext cx="318516" cy="210312"/>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2138172" y="52105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29" name="object 29"/>
          <p:cNvSpPr/>
          <p:nvPr/>
        </p:nvSpPr>
        <p:spPr>
          <a:xfrm>
            <a:off x="2138172" y="5210555"/>
            <a:ext cx="147955" cy="200025"/>
          </a:xfrm>
          <a:custGeom>
            <a:avLst/>
            <a:gdLst/>
            <a:ahLst/>
            <a:cxnLst/>
            <a:rect l="l" t="t" r="r" b="b"/>
            <a:pathLst>
              <a:path w="147955"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30" name="object 30"/>
          <p:cNvSpPr/>
          <p:nvPr/>
        </p:nvSpPr>
        <p:spPr>
          <a:xfrm>
            <a:off x="2314829" y="5280786"/>
            <a:ext cx="242443" cy="76200"/>
          </a:xfrm>
          <a:prstGeom prst="rect">
            <a:avLst/>
          </a:prstGeom>
          <a:blipFill>
            <a:blip r:embed="rId5" cstate="print"/>
            <a:stretch>
              <a:fillRect/>
            </a:stretch>
          </a:blipFill>
        </p:spPr>
        <p:txBody>
          <a:bodyPr wrap="square" lIns="0" tIns="0" rIns="0" bIns="0" rtlCol="0"/>
          <a:lstStyle/>
          <a:p>
            <a:endParaRPr/>
          </a:p>
        </p:txBody>
      </p:sp>
      <p:sp>
        <p:nvSpPr>
          <p:cNvPr id="31" name="object 31"/>
          <p:cNvSpPr/>
          <p:nvPr/>
        </p:nvSpPr>
        <p:spPr>
          <a:xfrm>
            <a:off x="1943100" y="5591555"/>
            <a:ext cx="76200" cy="175259"/>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5215128" y="5000244"/>
            <a:ext cx="367665" cy="76200"/>
          </a:xfrm>
          <a:custGeom>
            <a:avLst/>
            <a:gdLst/>
            <a:ahLst/>
            <a:cxnLst/>
            <a:rect l="l" t="t" r="r" b="b"/>
            <a:pathLst>
              <a:path w="367664" h="76200">
                <a:moveTo>
                  <a:pt x="291084" y="0"/>
                </a:moveTo>
                <a:lnTo>
                  <a:pt x="291084" y="76199"/>
                </a:lnTo>
                <a:lnTo>
                  <a:pt x="354584" y="44449"/>
                </a:lnTo>
                <a:lnTo>
                  <a:pt x="303784" y="44449"/>
                </a:lnTo>
                <a:lnTo>
                  <a:pt x="303784" y="31749"/>
                </a:lnTo>
                <a:lnTo>
                  <a:pt x="354584" y="31749"/>
                </a:lnTo>
                <a:lnTo>
                  <a:pt x="291084" y="0"/>
                </a:lnTo>
                <a:close/>
              </a:path>
              <a:path w="367664" h="76200">
                <a:moveTo>
                  <a:pt x="291084" y="31749"/>
                </a:moveTo>
                <a:lnTo>
                  <a:pt x="0" y="31749"/>
                </a:lnTo>
                <a:lnTo>
                  <a:pt x="0" y="44449"/>
                </a:lnTo>
                <a:lnTo>
                  <a:pt x="291084" y="44449"/>
                </a:lnTo>
                <a:lnTo>
                  <a:pt x="291084" y="31749"/>
                </a:lnTo>
                <a:close/>
              </a:path>
              <a:path w="367664" h="76200">
                <a:moveTo>
                  <a:pt x="354584" y="31749"/>
                </a:moveTo>
                <a:lnTo>
                  <a:pt x="303784" y="31749"/>
                </a:lnTo>
                <a:lnTo>
                  <a:pt x="303784" y="44449"/>
                </a:lnTo>
                <a:lnTo>
                  <a:pt x="354584" y="44449"/>
                </a:lnTo>
                <a:lnTo>
                  <a:pt x="367284" y="38099"/>
                </a:lnTo>
                <a:lnTo>
                  <a:pt x="354584" y="31749"/>
                </a:lnTo>
                <a:close/>
              </a:path>
            </a:pathLst>
          </a:custGeom>
          <a:solidFill>
            <a:srgbClr val="000000"/>
          </a:solidFill>
        </p:spPr>
        <p:txBody>
          <a:bodyPr wrap="square" lIns="0" tIns="0" rIns="0" bIns="0" rtlCol="0"/>
          <a:lstStyle/>
          <a:p>
            <a:endParaRPr/>
          </a:p>
        </p:txBody>
      </p:sp>
      <p:sp>
        <p:nvSpPr>
          <p:cNvPr id="33" name="object 33"/>
          <p:cNvSpPr/>
          <p:nvPr/>
        </p:nvSpPr>
        <p:spPr>
          <a:xfrm>
            <a:off x="3480815" y="5248655"/>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solidFill>
            <a:srgbClr val="4F81BC"/>
          </a:solidFill>
        </p:spPr>
        <p:txBody>
          <a:bodyPr wrap="square" lIns="0" tIns="0" rIns="0" bIns="0" rtlCol="0"/>
          <a:lstStyle/>
          <a:p>
            <a:endParaRPr/>
          </a:p>
        </p:txBody>
      </p:sp>
      <p:sp>
        <p:nvSpPr>
          <p:cNvPr id="34" name="object 34"/>
          <p:cNvSpPr/>
          <p:nvPr/>
        </p:nvSpPr>
        <p:spPr>
          <a:xfrm>
            <a:off x="3480815" y="5248655"/>
            <a:ext cx="147955" cy="200025"/>
          </a:xfrm>
          <a:custGeom>
            <a:avLst/>
            <a:gdLst/>
            <a:ahLst/>
            <a:cxnLst/>
            <a:rect l="l" t="t" r="r" b="b"/>
            <a:pathLst>
              <a:path w="147954" h="200025">
                <a:moveTo>
                  <a:pt x="0" y="199644"/>
                </a:moveTo>
                <a:lnTo>
                  <a:pt x="147827" y="199644"/>
                </a:lnTo>
                <a:lnTo>
                  <a:pt x="147827" y="0"/>
                </a:lnTo>
                <a:lnTo>
                  <a:pt x="0" y="0"/>
                </a:lnTo>
                <a:lnTo>
                  <a:pt x="0" y="199644"/>
                </a:lnTo>
                <a:close/>
              </a:path>
            </a:pathLst>
          </a:custGeom>
          <a:ln w="9144">
            <a:solidFill>
              <a:srgbClr val="000000"/>
            </a:solidFill>
          </a:ln>
        </p:spPr>
        <p:txBody>
          <a:bodyPr wrap="square" lIns="0" tIns="0" rIns="0" bIns="0" rtlCol="0"/>
          <a:lstStyle/>
          <a:p>
            <a:endParaRPr/>
          </a:p>
        </p:txBody>
      </p:sp>
      <p:sp>
        <p:nvSpPr>
          <p:cNvPr id="35" name="object 35"/>
          <p:cNvSpPr/>
          <p:nvPr/>
        </p:nvSpPr>
        <p:spPr>
          <a:xfrm>
            <a:off x="3624071" y="5000244"/>
            <a:ext cx="320040" cy="76200"/>
          </a:xfrm>
          <a:custGeom>
            <a:avLst/>
            <a:gdLst/>
            <a:ahLst/>
            <a:cxnLst/>
            <a:rect l="l" t="t" r="r" b="b"/>
            <a:pathLst>
              <a:path w="320039" h="76200">
                <a:moveTo>
                  <a:pt x="76200" y="0"/>
                </a:moveTo>
                <a:lnTo>
                  <a:pt x="0" y="38099"/>
                </a:lnTo>
                <a:lnTo>
                  <a:pt x="76200" y="76199"/>
                </a:lnTo>
                <a:lnTo>
                  <a:pt x="76200" y="44449"/>
                </a:lnTo>
                <a:lnTo>
                  <a:pt x="63500" y="44449"/>
                </a:lnTo>
                <a:lnTo>
                  <a:pt x="63500" y="31749"/>
                </a:lnTo>
                <a:lnTo>
                  <a:pt x="76200" y="31749"/>
                </a:lnTo>
                <a:lnTo>
                  <a:pt x="76200" y="0"/>
                </a:lnTo>
                <a:close/>
              </a:path>
              <a:path w="320039" h="76200">
                <a:moveTo>
                  <a:pt x="76200" y="31749"/>
                </a:moveTo>
                <a:lnTo>
                  <a:pt x="63500" y="31749"/>
                </a:lnTo>
                <a:lnTo>
                  <a:pt x="63500" y="44449"/>
                </a:lnTo>
                <a:lnTo>
                  <a:pt x="76200" y="44449"/>
                </a:lnTo>
                <a:lnTo>
                  <a:pt x="76200" y="31749"/>
                </a:lnTo>
                <a:close/>
              </a:path>
              <a:path w="320039" h="76200">
                <a:moveTo>
                  <a:pt x="320039" y="31749"/>
                </a:moveTo>
                <a:lnTo>
                  <a:pt x="76200" y="31749"/>
                </a:lnTo>
                <a:lnTo>
                  <a:pt x="76200" y="44449"/>
                </a:lnTo>
                <a:lnTo>
                  <a:pt x="320039" y="44449"/>
                </a:lnTo>
                <a:lnTo>
                  <a:pt x="320039" y="31749"/>
                </a:lnTo>
                <a:close/>
              </a:path>
            </a:pathLst>
          </a:custGeom>
          <a:solidFill>
            <a:srgbClr val="000000"/>
          </a:solidFill>
        </p:spPr>
        <p:txBody>
          <a:bodyPr wrap="square" lIns="0" tIns="0" rIns="0" bIns="0" rtlCol="0"/>
          <a:lstStyle/>
          <a:p>
            <a:endParaRPr/>
          </a:p>
        </p:txBody>
      </p:sp>
      <p:sp>
        <p:nvSpPr>
          <p:cNvPr id="36" name="object 36"/>
          <p:cNvSpPr txBox="1"/>
          <p:nvPr/>
        </p:nvSpPr>
        <p:spPr>
          <a:xfrm>
            <a:off x="701141" y="4307840"/>
            <a:ext cx="4516755" cy="1668780"/>
          </a:xfrm>
          <a:prstGeom prst="rect">
            <a:avLst/>
          </a:prstGeom>
        </p:spPr>
        <p:txBody>
          <a:bodyPr vert="horz" wrap="square" lIns="0" tIns="157480" rIns="0" bIns="0" rtlCol="0">
            <a:spAutoFit/>
          </a:bodyPr>
          <a:lstStyle/>
          <a:p>
            <a:pPr marL="12700">
              <a:lnSpc>
                <a:spcPct val="100000"/>
              </a:lnSpc>
              <a:spcBef>
                <a:spcPts val="1240"/>
              </a:spcBef>
              <a:tabLst>
                <a:tab pos="1365250" algn="l"/>
              </a:tabLst>
            </a:pPr>
            <a:r>
              <a:rPr sz="2700" baseline="-49382" dirty="0">
                <a:solidFill>
                  <a:srgbClr val="00CC66"/>
                </a:solidFill>
                <a:latin typeface="Comic Sans MS"/>
                <a:cs typeface="Comic Sans MS"/>
              </a:rPr>
              <a:t>A	</a:t>
            </a:r>
            <a:r>
              <a:rPr sz="1800" spc="-5" dirty="0">
                <a:solidFill>
                  <a:srgbClr val="FF0000"/>
                </a:solidFill>
                <a:latin typeface="Comic Sans MS"/>
                <a:cs typeface="Comic Sans MS"/>
              </a:rPr>
              <a:t>transmission</a:t>
            </a:r>
            <a:endParaRPr sz="1800" dirty="0">
              <a:latin typeface="Comic Sans MS"/>
              <a:cs typeface="Comic Sans MS"/>
            </a:endParaRPr>
          </a:p>
          <a:p>
            <a:pPr marR="5080" algn="r">
              <a:lnSpc>
                <a:spcPct val="100000"/>
              </a:lnSpc>
              <a:spcBef>
                <a:spcPts val="1140"/>
              </a:spcBef>
            </a:pPr>
            <a:r>
              <a:rPr sz="1800" dirty="0">
                <a:solidFill>
                  <a:srgbClr val="FF0000"/>
                </a:solidFill>
                <a:latin typeface="Comic Sans MS"/>
                <a:cs typeface="Comic Sans MS"/>
              </a:rPr>
              <a:t>propaga</a:t>
            </a:r>
            <a:r>
              <a:rPr sz="1800" spc="5" dirty="0">
                <a:solidFill>
                  <a:srgbClr val="FF0000"/>
                </a:solidFill>
                <a:latin typeface="Comic Sans MS"/>
                <a:cs typeface="Comic Sans MS"/>
              </a:rPr>
              <a:t>t</a:t>
            </a:r>
            <a:r>
              <a:rPr sz="1800" spc="-5" dirty="0">
                <a:solidFill>
                  <a:srgbClr val="FF0000"/>
                </a:solidFill>
                <a:latin typeface="Comic Sans MS"/>
                <a:cs typeface="Comic Sans MS"/>
              </a:rPr>
              <a:t>ion</a:t>
            </a:r>
            <a:endParaRPr sz="1800" dirty="0">
              <a:latin typeface="Comic Sans MS"/>
              <a:cs typeface="Comic Sans MS"/>
            </a:endParaRPr>
          </a:p>
          <a:p>
            <a:pPr>
              <a:lnSpc>
                <a:spcPct val="100000"/>
              </a:lnSpc>
              <a:spcBef>
                <a:spcPts val="35"/>
              </a:spcBef>
            </a:pPr>
            <a:endParaRPr sz="3600" dirty="0">
              <a:latin typeface="Times New Roman"/>
              <a:cs typeface="Times New Roman"/>
            </a:endParaRPr>
          </a:p>
          <a:p>
            <a:pPr marL="288925">
              <a:lnSpc>
                <a:spcPct val="100000"/>
              </a:lnSpc>
            </a:pPr>
            <a:r>
              <a:rPr sz="1800" dirty="0">
                <a:solidFill>
                  <a:srgbClr val="C0504D"/>
                </a:solidFill>
                <a:latin typeface="Comic Sans MS"/>
                <a:cs typeface="Comic Sans MS"/>
              </a:rPr>
              <a:t>B</a:t>
            </a:r>
            <a:endParaRPr sz="1800" dirty="0">
              <a:latin typeface="Comic Sans MS"/>
              <a:cs typeface="Comic Sans MS"/>
            </a:endParaRPr>
          </a:p>
        </p:txBody>
      </p:sp>
      <p:sp>
        <p:nvSpPr>
          <p:cNvPr id="37" name="object 37"/>
          <p:cNvSpPr/>
          <p:nvPr/>
        </p:nvSpPr>
        <p:spPr>
          <a:xfrm>
            <a:off x="3043427" y="4701666"/>
            <a:ext cx="533400" cy="537845"/>
          </a:xfrm>
          <a:custGeom>
            <a:avLst/>
            <a:gdLst/>
            <a:ahLst/>
            <a:cxnLst/>
            <a:rect l="l" t="t" r="r" b="b"/>
            <a:pathLst>
              <a:path w="533400" h="537845">
                <a:moveTo>
                  <a:pt x="475251" y="488255"/>
                </a:moveTo>
                <a:lnTo>
                  <a:pt x="452755" y="510539"/>
                </a:lnTo>
                <a:lnTo>
                  <a:pt x="533400" y="537844"/>
                </a:lnTo>
                <a:lnTo>
                  <a:pt x="520065" y="497204"/>
                </a:lnTo>
                <a:lnTo>
                  <a:pt x="484124" y="497204"/>
                </a:lnTo>
                <a:lnTo>
                  <a:pt x="475251" y="488255"/>
                </a:lnTo>
                <a:close/>
              </a:path>
              <a:path w="533400" h="537845">
                <a:moveTo>
                  <a:pt x="484248" y="479342"/>
                </a:moveTo>
                <a:lnTo>
                  <a:pt x="475251" y="488255"/>
                </a:lnTo>
                <a:lnTo>
                  <a:pt x="484124" y="497204"/>
                </a:lnTo>
                <a:lnTo>
                  <a:pt x="493141" y="488314"/>
                </a:lnTo>
                <a:lnTo>
                  <a:pt x="484248" y="479342"/>
                </a:lnTo>
                <a:close/>
              </a:path>
              <a:path w="533400" h="537845">
                <a:moveTo>
                  <a:pt x="506857" y="456945"/>
                </a:moveTo>
                <a:lnTo>
                  <a:pt x="484248" y="479342"/>
                </a:lnTo>
                <a:lnTo>
                  <a:pt x="493141" y="488314"/>
                </a:lnTo>
                <a:lnTo>
                  <a:pt x="484124" y="497204"/>
                </a:lnTo>
                <a:lnTo>
                  <a:pt x="520065" y="497204"/>
                </a:lnTo>
                <a:lnTo>
                  <a:pt x="506857" y="456945"/>
                </a:lnTo>
                <a:close/>
              </a:path>
              <a:path w="533400" h="537845">
                <a:moveTo>
                  <a:pt x="9144" y="0"/>
                </a:moveTo>
                <a:lnTo>
                  <a:pt x="0" y="8889"/>
                </a:lnTo>
                <a:lnTo>
                  <a:pt x="475251" y="488255"/>
                </a:lnTo>
                <a:lnTo>
                  <a:pt x="484248" y="479342"/>
                </a:lnTo>
                <a:lnTo>
                  <a:pt x="9144" y="0"/>
                </a:lnTo>
                <a:close/>
              </a:path>
            </a:pathLst>
          </a:custGeom>
          <a:solidFill>
            <a:srgbClr val="000000"/>
          </a:solidFill>
        </p:spPr>
        <p:txBody>
          <a:bodyPr wrap="square" lIns="0" tIns="0" rIns="0" bIns="0" rtlCol="0"/>
          <a:lstStyle/>
          <a:p>
            <a:endParaRPr/>
          </a:p>
        </p:txBody>
      </p:sp>
      <p:sp>
        <p:nvSpPr>
          <p:cNvPr id="38" name="object 38"/>
          <p:cNvSpPr txBox="1"/>
          <p:nvPr/>
        </p:nvSpPr>
        <p:spPr>
          <a:xfrm>
            <a:off x="2177033" y="5987897"/>
            <a:ext cx="1148715" cy="572770"/>
          </a:xfrm>
          <a:prstGeom prst="rect">
            <a:avLst/>
          </a:prstGeom>
        </p:spPr>
        <p:txBody>
          <a:bodyPr vert="horz" wrap="square" lIns="0" tIns="22860" rIns="0" bIns="0" rtlCol="0">
            <a:spAutoFit/>
          </a:bodyPr>
          <a:lstStyle/>
          <a:p>
            <a:pPr marL="12700" marR="5080" indent="283210">
              <a:lnSpc>
                <a:spcPts val="2150"/>
              </a:lnSpc>
              <a:spcBef>
                <a:spcPts val="180"/>
              </a:spcBef>
            </a:pPr>
            <a:r>
              <a:rPr sz="1800" dirty="0">
                <a:solidFill>
                  <a:srgbClr val="FF0000"/>
                </a:solidFill>
                <a:latin typeface="Comic Sans MS"/>
                <a:cs typeface="Comic Sans MS"/>
              </a:rPr>
              <a:t>nodal  proc</a:t>
            </a:r>
            <a:r>
              <a:rPr sz="1800" spc="-5" dirty="0">
                <a:solidFill>
                  <a:srgbClr val="FF0000"/>
                </a:solidFill>
                <a:latin typeface="Comic Sans MS"/>
                <a:cs typeface="Comic Sans MS"/>
              </a:rPr>
              <a:t>e</a:t>
            </a:r>
            <a:r>
              <a:rPr sz="1800" dirty="0">
                <a:solidFill>
                  <a:srgbClr val="FF0000"/>
                </a:solidFill>
                <a:latin typeface="Comic Sans MS"/>
                <a:cs typeface="Comic Sans MS"/>
              </a:rPr>
              <a:t>ssing</a:t>
            </a:r>
            <a:endParaRPr sz="1800">
              <a:latin typeface="Comic Sans MS"/>
              <a:cs typeface="Comic Sans MS"/>
            </a:endParaRPr>
          </a:p>
        </p:txBody>
      </p:sp>
      <p:sp>
        <p:nvSpPr>
          <p:cNvPr id="39" name="object 39"/>
          <p:cNvSpPr/>
          <p:nvPr/>
        </p:nvSpPr>
        <p:spPr>
          <a:xfrm>
            <a:off x="2357627" y="5972555"/>
            <a:ext cx="833755" cy="76200"/>
          </a:xfrm>
          <a:custGeom>
            <a:avLst/>
            <a:gdLst/>
            <a:ahLst/>
            <a:cxnLst/>
            <a:rect l="l" t="t" r="r" b="b"/>
            <a:pathLst>
              <a:path w="833755" h="76200">
                <a:moveTo>
                  <a:pt x="76200" y="0"/>
                </a:moveTo>
                <a:lnTo>
                  <a:pt x="0" y="38100"/>
                </a:lnTo>
                <a:lnTo>
                  <a:pt x="76200" y="76200"/>
                </a:lnTo>
                <a:lnTo>
                  <a:pt x="76200" y="44450"/>
                </a:lnTo>
                <a:lnTo>
                  <a:pt x="63500" y="44450"/>
                </a:lnTo>
                <a:lnTo>
                  <a:pt x="63500" y="31750"/>
                </a:lnTo>
                <a:lnTo>
                  <a:pt x="76200" y="31750"/>
                </a:lnTo>
                <a:lnTo>
                  <a:pt x="76200" y="0"/>
                </a:lnTo>
                <a:close/>
              </a:path>
              <a:path w="833755" h="76200">
                <a:moveTo>
                  <a:pt x="757428" y="0"/>
                </a:moveTo>
                <a:lnTo>
                  <a:pt x="757428" y="76200"/>
                </a:lnTo>
                <a:lnTo>
                  <a:pt x="820928" y="44450"/>
                </a:lnTo>
                <a:lnTo>
                  <a:pt x="770128" y="44450"/>
                </a:lnTo>
                <a:lnTo>
                  <a:pt x="770128" y="31750"/>
                </a:lnTo>
                <a:lnTo>
                  <a:pt x="820928" y="31750"/>
                </a:lnTo>
                <a:lnTo>
                  <a:pt x="757428" y="0"/>
                </a:lnTo>
                <a:close/>
              </a:path>
              <a:path w="833755" h="76200">
                <a:moveTo>
                  <a:pt x="76200" y="31750"/>
                </a:moveTo>
                <a:lnTo>
                  <a:pt x="63500" y="31750"/>
                </a:lnTo>
                <a:lnTo>
                  <a:pt x="63500" y="44450"/>
                </a:lnTo>
                <a:lnTo>
                  <a:pt x="76200" y="44450"/>
                </a:lnTo>
                <a:lnTo>
                  <a:pt x="76200" y="31750"/>
                </a:lnTo>
                <a:close/>
              </a:path>
              <a:path w="833755" h="76200">
                <a:moveTo>
                  <a:pt x="757428" y="31750"/>
                </a:moveTo>
                <a:lnTo>
                  <a:pt x="76200" y="31750"/>
                </a:lnTo>
                <a:lnTo>
                  <a:pt x="76200" y="44450"/>
                </a:lnTo>
                <a:lnTo>
                  <a:pt x="757428" y="44450"/>
                </a:lnTo>
                <a:lnTo>
                  <a:pt x="757428" y="31750"/>
                </a:lnTo>
                <a:close/>
              </a:path>
              <a:path w="833755" h="76200">
                <a:moveTo>
                  <a:pt x="820928" y="31750"/>
                </a:moveTo>
                <a:lnTo>
                  <a:pt x="770128" y="31750"/>
                </a:lnTo>
                <a:lnTo>
                  <a:pt x="770128" y="44450"/>
                </a:lnTo>
                <a:lnTo>
                  <a:pt x="820928" y="44450"/>
                </a:lnTo>
                <a:lnTo>
                  <a:pt x="833628" y="38100"/>
                </a:lnTo>
                <a:lnTo>
                  <a:pt x="820928" y="31750"/>
                </a:lnTo>
                <a:close/>
              </a:path>
            </a:pathLst>
          </a:custGeom>
          <a:solidFill>
            <a:srgbClr val="000000"/>
          </a:solidFill>
        </p:spPr>
        <p:txBody>
          <a:bodyPr wrap="square" lIns="0" tIns="0" rIns="0" bIns="0" rtlCol="0"/>
          <a:lstStyle/>
          <a:p>
            <a:endParaRPr/>
          </a:p>
        </p:txBody>
      </p:sp>
      <p:sp>
        <p:nvSpPr>
          <p:cNvPr id="40" name="object 40"/>
          <p:cNvSpPr/>
          <p:nvPr/>
        </p:nvSpPr>
        <p:spPr>
          <a:xfrm>
            <a:off x="3166872" y="5734811"/>
            <a:ext cx="386080" cy="76200"/>
          </a:xfrm>
          <a:custGeom>
            <a:avLst/>
            <a:gdLst/>
            <a:ahLst/>
            <a:cxnLst/>
            <a:rect l="l" t="t" r="r" b="b"/>
            <a:pathLst>
              <a:path w="386079" h="76200">
                <a:moveTo>
                  <a:pt x="76200" y="0"/>
                </a:moveTo>
                <a:lnTo>
                  <a:pt x="0" y="38100"/>
                </a:lnTo>
                <a:lnTo>
                  <a:pt x="76200" y="76200"/>
                </a:lnTo>
                <a:lnTo>
                  <a:pt x="76200" y="44450"/>
                </a:lnTo>
                <a:lnTo>
                  <a:pt x="63500" y="44450"/>
                </a:lnTo>
                <a:lnTo>
                  <a:pt x="63500" y="31750"/>
                </a:lnTo>
                <a:lnTo>
                  <a:pt x="76200" y="31750"/>
                </a:lnTo>
                <a:lnTo>
                  <a:pt x="76200" y="0"/>
                </a:lnTo>
                <a:close/>
              </a:path>
              <a:path w="386079" h="76200">
                <a:moveTo>
                  <a:pt x="309372" y="0"/>
                </a:moveTo>
                <a:lnTo>
                  <a:pt x="309372" y="76200"/>
                </a:lnTo>
                <a:lnTo>
                  <a:pt x="372872" y="44450"/>
                </a:lnTo>
                <a:lnTo>
                  <a:pt x="322072" y="44450"/>
                </a:lnTo>
                <a:lnTo>
                  <a:pt x="322072" y="31750"/>
                </a:lnTo>
                <a:lnTo>
                  <a:pt x="372872" y="31750"/>
                </a:lnTo>
                <a:lnTo>
                  <a:pt x="309372" y="0"/>
                </a:lnTo>
                <a:close/>
              </a:path>
              <a:path w="386079" h="76200">
                <a:moveTo>
                  <a:pt x="76200" y="31750"/>
                </a:moveTo>
                <a:lnTo>
                  <a:pt x="63500" y="31750"/>
                </a:lnTo>
                <a:lnTo>
                  <a:pt x="63500" y="44450"/>
                </a:lnTo>
                <a:lnTo>
                  <a:pt x="76200" y="44450"/>
                </a:lnTo>
                <a:lnTo>
                  <a:pt x="76200" y="31750"/>
                </a:lnTo>
                <a:close/>
              </a:path>
              <a:path w="386079" h="76200">
                <a:moveTo>
                  <a:pt x="309372" y="31750"/>
                </a:moveTo>
                <a:lnTo>
                  <a:pt x="76200" y="31750"/>
                </a:lnTo>
                <a:lnTo>
                  <a:pt x="76200" y="44450"/>
                </a:lnTo>
                <a:lnTo>
                  <a:pt x="309372" y="44450"/>
                </a:lnTo>
                <a:lnTo>
                  <a:pt x="309372" y="31750"/>
                </a:lnTo>
                <a:close/>
              </a:path>
              <a:path w="386079" h="76200">
                <a:moveTo>
                  <a:pt x="372872" y="31750"/>
                </a:moveTo>
                <a:lnTo>
                  <a:pt x="322072" y="31750"/>
                </a:lnTo>
                <a:lnTo>
                  <a:pt x="322072" y="44450"/>
                </a:lnTo>
                <a:lnTo>
                  <a:pt x="372872" y="44450"/>
                </a:lnTo>
                <a:lnTo>
                  <a:pt x="385572" y="38100"/>
                </a:lnTo>
                <a:lnTo>
                  <a:pt x="372872" y="31750"/>
                </a:lnTo>
                <a:close/>
              </a:path>
            </a:pathLst>
          </a:custGeom>
          <a:solidFill>
            <a:srgbClr val="000000"/>
          </a:solidFill>
        </p:spPr>
        <p:txBody>
          <a:bodyPr wrap="square" lIns="0" tIns="0" rIns="0" bIns="0" rtlCol="0"/>
          <a:lstStyle/>
          <a:p>
            <a:endParaRPr/>
          </a:p>
        </p:txBody>
      </p:sp>
      <p:sp>
        <p:nvSpPr>
          <p:cNvPr id="41" name="object 41"/>
          <p:cNvSpPr txBox="1"/>
          <p:nvPr/>
        </p:nvSpPr>
        <p:spPr>
          <a:xfrm>
            <a:off x="3654297" y="6243624"/>
            <a:ext cx="937894"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Comic Sans MS"/>
                <a:cs typeface="Comic Sans MS"/>
              </a:rPr>
              <a:t>queueing</a:t>
            </a:r>
            <a:endParaRPr sz="1800">
              <a:latin typeface="Comic Sans MS"/>
              <a:cs typeface="Comic Sans MS"/>
            </a:endParaRPr>
          </a:p>
        </p:txBody>
      </p:sp>
      <p:sp>
        <p:nvSpPr>
          <p:cNvPr id="42" name="object 42"/>
          <p:cNvSpPr/>
          <p:nvPr/>
        </p:nvSpPr>
        <p:spPr>
          <a:xfrm>
            <a:off x="3328415" y="5772911"/>
            <a:ext cx="596265" cy="551815"/>
          </a:xfrm>
          <a:custGeom>
            <a:avLst/>
            <a:gdLst/>
            <a:ahLst/>
            <a:cxnLst/>
            <a:rect l="l" t="t" r="r" b="b"/>
            <a:pathLst>
              <a:path w="596264" h="551814">
                <a:moveTo>
                  <a:pt x="595884" y="551688"/>
                </a:moveTo>
                <a:lnTo>
                  <a:pt x="0" y="0"/>
                </a:lnTo>
              </a:path>
            </a:pathLst>
          </a:custGeom>
          <a:ln w="9144">
            <a:solidFill>
              <a:srgbClr val="000000"/>
            </a:solidFill>
          </a:ln>
        </p:spPr>
        <p:txBody>
          <a:bodyPr wrap="square" lIns="0" tIns="0" rIns="0" bIns="0" rtlCol="0"/>
          <a:lstStyle/>
          <a:p>
            <a:endParaRPr/>
          </a:p>
        </p:txBody>
      </p:sp>
      <p:sp>
        <p:nvSpPr>
          <p:cNvPr id="43" name="object 43"/>
          <p:cNvSpPr/>
          <p:nvPr/>
        </p:nvSpPr>
        <p:spPr>
          <a:xfrm>
            <a:off x="5773673" y="5174741"/>
            <a:ext cx="177165" cy="1905"/>
          </a:xfrm>
          <a:custGeom>
            <a:avLst/>
            <a:gdLst/>
            <a:ahLst/>
            <a:cxnLst/>
            <a:rect l="l" t="t" r="r" b="b"/>
            <a:pathLst>
              <a:path w="177164" h="1904">
                <a:moveTo>
                  <a:pt x="-14477" y="761"/>
                </a:moveTo>
                <a:lnTo>
                  <a:pt x="191262" y="761"/>
                </a:lnTo>
              </a:path>
            </a:pathLst>
          </a:custGeom>
          <a:ln w="30479">
            <a:solidFill>
              <a:srgbClr val="000000"/>
            </a:solidFill>
          </a:ln>
        </p:spPr>
        <p:txBody>
          <a:bodyPr wrap="square" lIns="0" tIns="0" rIns="0" bIns="0" rtlCol="0"/>
          <a:lstStyle/>
          <a:p>
            <a:endParaRPr/>
          </a:p>
        </p:txBody>
      </p:sp>
      <p:sp>
        <p:nvSpPr>
          <p:cNvPr id="44" name="object 44"/>
          <p:cNvSpPr/>
          <p:nvPr/>
        </p:nvSpPr>
        <p:spPr>
          <a:xfrm>
            <a:off x="6115050" y="5292090"/>
            <a:ext cx="157480" cy="0"/>
          </a:xfrm>
          <a:custGeom>
            <a:avLst/>
            <a:gdLst/>
            <a:ahLst/>
            <a:cxnLst/>
            <a:rect l="l" t="t" r="r" b="b"/>
            <a:pathLst>
              <a:path w="157479">
                <a:moveTo>
                  <a:pt x="0" y="0"/>
                </a:moveTo>
                <a:lnTo>
                  <a:pt x="156972" y="0"/>
                </a:lnTo>
              </a:path>
            </a:pathLst>
          </a:custGeom>
          <a:ln w="28956">
            <a:solidFill>
              <a:srgbClr val="000000"/>
            </a:solidFill>
          </a:ln>
        </p:spPr>
        <p:txBody>
          <a:bodyPr wrap="square" lIns="0" tIns="0" rIns="0" bIns="0" rtlCol="0"/>
          <a:lstStyle/>
          <a:p>
            <a:endParaRPr/>
          </a:p>
        </p:txBody>
      </p:sp>
      <p:sp>
        <p:nvSpPr>
          <p:cNvPr id="45" name="object 45"/>
          <p:cNvSpPr/>
          <p:nvPr/>
        </p:nvSpPr>
        <p:spPr>
          <a:xfrm>
            <a:off x="5936741" y="5176265"/>
            <a:ext cx="184785" cy="116205"/>
          </a:xfrm>
          <a:custGeom>
            <a:avLst/>
            <a:gdLst/>
            <a:ahLst/>
            <a:cxnLst/>
            <a:rect l="l" t="t" r="r" b="b"/>
            <a:pathLst>
              <a:path w="184785" h="116204">
                <a:moveTo>
                  <a:pt x="0" y="0"/>
                </a:moveTo>
                <a:lnTo>
                  <a:pt x="184404" y="115823"/>
                </a:lnTo>
              </a:path>
            </a:pathLst>
          </a:custGeom>
          <a:ln w="28956">
            <a:solidFill>
              <a:srgbClr val="000000"/>
            </a:solidFill>
          </a:ln>
        </p:spPr>
        <p:txBody>
          <a:bodyPr wrap="square" lIns="0" tIns="0" rIns="0" bIns="0" rtlCol="0"/>
          <a:lstStyle/>
          <a:p>
            <a:endParaRPr/>
          </a:p>
        </p:txBody>
      </p:sp>
      <p:sp>
        <p:nvSpPr>
          <p:cNvPr id="46" name="object 46"/>
          <p:cNvSpPr/>
          <p:nvPr/>
        </p:nvSpPr>
        <p:spPr>
          <a:xfrm>
            <a:off x="5773673" y="5287517"/>
            <a:ext cx="177165" cy="3175"/>
          </a:xfrm>
          <a:custGeom>
            <a:avLst/>
            <a:gdLst/>
            <a:ahLst/>
            <a:cxnLst/>
            <a:rect l="l" t="t" r="r" b="b"/>
            <a:pathLst>
              <a:path w="177164" h="3175">
                <a:moveTo>
                  <a:pt x="0" y="0"/>
                </a:moveTo>
                <a:lnTo>
                  <a:pt x="176784" y="3047"/>
                </a:lnTo>
              </a:path>
            </a:pathLst>
          </a:custGeom>
          <a:ln w="28956">
            <a:solidFill>
              <a:srgbClr val="000000"/>
            </a:solidFill>
          </a:ln>
        </p:spPr>
        <p:txBody>
          <a:bodyPr wrap="square" lIns="0" tIns="0" rIns="0" bIns="0" rtlCol="0"/>
          <a:lstStyle/>
          <a:p>
            <a:endParaRPr/>
          </a:p>
        </p:txBody>
      </p:sp>
      <p:sp>
        <p:nvSpPr>
          <p:cNvPr id="47" name="object 47"/>
          <p:cNvSpPr/>
          <p:nvPr/>
        </p:nvSpPr>
        <p:spPr>
          <a:xfrm>
            <a:off x="6115050" y="5173217"/>
            <a:ext cx="157480" cy="0"/>
          </a:xfrm>
          <a:custGeom>
            <a:avLst/>
            <a:gdLst/>
            <a:ahLst/>
            <a:cxnLst/>
            <a:rect l="l" t="t" r="r" b="b"/>
            <a:pathLst>
              <a:path w="157479">
                <a:moveTo>
                  <a:pt x="0" y="0"/>
                </a:moveTo>
                <a:lnTo>
                  <a:pt x="156972" y="0"/>
                </a:lnTo>
              </a:path>
            </a:pathLst>
          </a:custGeom>
          <a:ln w="28956">
            <a:solidFill>
              <a:srgbClr val="000000"/>
            </a:solidFill>
          </a:ln>
        </p:spPr>
        <p:txBody>
          <a:bodyPr wrap="square" lIns="0" tIns="0" rIns="0" bIns="0" rtlCol="0"/>
          <a:lstStyle/>
          <a:p>
            <a:endParaRPr/>
          </a:p>
        </p:txBody>
      </p:sp>
      <p:sp>
        <p:nvSpPr>
          <p:cNvPr id="48" name="object 48"/>
          <p:cNvSpPr/>
          <p:nvPr/>
        </p:nvSpPr>
        <p:spPr>
          <a:xfrm>
            <a:off x="5936741" y="5173217"/>
            <a:ext cx="184785" cy="114300"/>
          </a:xfrm>
          <a:custGeom>
            <a:avLst/>
            <a:gdLst/>
            <a:ahLst/>
            <a:cxnLst/>
            <a:rect l="l" t="t" r="r" b="b"/>
            <a:pathLst>
              <a:path w="184785" h="114300">
                <a:moveTo>
                  <a:pt x="0" y="114299"/>
                </a:moveTo>
                <a:lnTo>
                  <a:pt x="184404" y="0"/>
                </a:lnTo>
              </a:path>
            </a:pathLst>
          </a:custGeom>
          <a:ln w="28956">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76200" y="1"/>
            <a:ext cx="9067800" cy="8569012"/>
          </a:xfrm>
        </p:spPr>
        <p:txBody>
          <a:bodyPr/>
          <a:lstStyle/>
          <a:p>
            <a:pPr marL="527050" indent="-514350">
              <a:lnSpc>
                <a:spcPct val="100000"/>
              </a:lnSpc>
              <a:spcBef>
                <a:spcPts val="95"/>
              </a:spcBef>
              <a:buAutoNum type="arabicPeriod"/>
              <a:tabLst>
                <a:tab pos="354965" algn="l"/>
                <a:tab pos="355600" algn="l"/>
              </a:tabLst>
            </a:pPr>
            <a:r>
              <a:rPr lang="en-US" spc="-85" dirty="0" smtClean="0">
                <a:solidFill>
                  <a:srgbClr val="FF0000"/>
                </a:solidFill>
                <a:latin typeface="Times New Roman" panose="02020603050405020304" pitchFamily="18" charset="0"/>
                <a:cs typeface="Times New Roman" panose="02020603050405020304" pitchFamily="18" charset="0"/>
              </a:rPr>
              <a:t>(n</a:t>
            </a:r>
            <a:r>
              <a:rPr lang="en-US" spc="-80" dirty="0" smtClean="0">
                <a:solidFill>
                  <a:srgbClr val="FF0000"/>
                </a:solidFill>
                <a:latin typeface="Times New Roman" panose="02020603050405020304" pitchFamily="18" charset="0"/>
                <a:cs typeface="Times New Roman" panose="02020603050405020304" pitchFamily="18" charset="0"/>
              </a:rPr>
              <a:t>odal</a:t>
            </a:r>
            <a:r>
              <a:rPr lang="en-US" spc="-170" dirty="0" smtClean="0">
                <a:solidFill>
                  <a:srgbClr val="FF0000"/>
                </a:solidFill>
                <a:latin typeface="Times New Roman" panose="02020603050405020304" pitchFamily="18" charset="0"/>
                <a:cs typeface="Times New Roman" panose="02020603050405020304" pitchFamily="18" charset="0"/>
              </a:rPr>
              <a:t> )</a:t>
            </a:r>
            <a:r>
              <a:rPr lang="en-US" spc="-110" dirty="0" smtClean="0">
                <a:solidFill>
                  <a:srgbClr val="FF0000"/>
                </a:solidFill>
                <a:latin typeface="Times New Roman" panose="02020603050405020304" pitchFamily="18" charset="0"/>
                <a:cs typeface="Times New Roman" panose="02020603050405020304" pitchFamily="18" charset="0"/>
              </a:rPr>
              <a:t>processing delay: </a:t>
            </a:r>
            <a:r>
              <a:rPr lang="en-US" spc="-110" dirty="0" smtClean="0">
                <a:solidFill>
                  <a:schemeClr val="tx1"/>
                </a:solidFill>
                <a:latin typeface="Times New Roman" panose="02020603050405020304" pitchFamily="18" charset="0"/>
                <a:cs typeface="Times New Roman" panose="02020603050405020304" pitchFamily="18" charset="0"/>
              </a:rPr>
              <a:t>The time required to examine the packet’s header and determine where to direct the packet is part of the processing delay.</a:t>
            </a:r>
          </a:p>
          <a:p>
            <a:pPr marL="12700">
              <a:lnSpc>
                <a:spcPct val="100000"/>
              </a:lnSpc>
              <a:spcBef>
                <a:spcPts val="95"/>
              </a:spcBef>
              <a:tabLst>
                <a:tab pos="354965" algn="l"/>
                <a:tab pos="355600" algn="l"/>
              </a:tabLst>
            </a:pPr>
            <a:endParaRPr lang="en-US" spc="-110" dirty="0" smtClean="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95"/>
              </a:spcBef>
              <a:tabLst>
                <a:tab pos="354965" algn="l"/>
                <a:tab pos="355600" algn="l"/>
              </a:tabLst>
            </a:pPr>
            <a:r>
              <a:rPr lang="en-US" spc="-5" dirty="0" smtClean="0">
                <a:latin typeface="Times New Roman" panose="02020603050405020304" pitchFamily="18" charset="0"/>
                <a:cs typeface="Times New Roman" panose="02020603050405020304" pitchFamily="18" charset="0"/>
              </a:rPr>
              <a:t>Time </a:t>
            </a:r>
            <a:r>
              <a:rPr lang="en-US" spc="-10" dirty="0">
                <a:latin typeface="Times New Roman" panose="02020603050405020304" pitchFamily="18" charset="0"/>
                <a:cs typeface="Times New Roman" panose="02020603050405020304" pitchFamily="18" charset="0"/>
              </a:rPr>
              <a:t>taken</a:t>
            </a:r>
            <a:r>
              <a:rPr lang="en-US" dirty="0">
                <a:latin typeface="Times New Roman" panose="02020603050405020304" pitchFamily="18" charset="0"/>
                <a:cs typeface="Times New Roman" panose="02020603050405020304" pitchFamily="18" charset="0"/>
              </a:rPr>
              <a:t> </a:t>
            </a:r>
            <a:r>
              <a:rPr lang="en-US" spc="-10" dirty="0" smtClean="0">
                <a:latin typeface="Times New Roman" panose="02020603050405020304" pitchFamily="18" charset="0"/>
                <a:cs typeface="Times New Roman" panose="02020603050405020304" pitchFamily="18" charset="0"/>
              </a:rPr>
              <a:t>for -</a:t>
            </a:r>
            <a:r>
              <a:rPr lang="en-US" spc="-100" dirty="0" smtClean="0">
                <a:solidFill>
                  <a:schemeClr val="tx1"/>
                </a:solidFill>
                <a:latin typeface="Times New Roman" panose="02020603050405020304" pitchFamily="18" charset="0"/>
                <a:cs typeface="Times New Roman" panose="02020603050405020304" pitchFamily="18" charset="0"/>
              </a:rPr>
              <a:t>checking </a:t>
            </a:r>
            <a:r>
              <a:rPr lang="en-US" spc="15" dirty="0">
                <a:solidFill>
                  <a:schemeClr val="tx1"/>
                </a:solidFill>
                <a:latin typeface="Times New Roman" panose="02020603050405020304" pitchFamily="18" charset="0"/>
                <a:cs typeface="Times New Roman" panose="02020603050405020304" pitchFamily="18" charset="0"/>
              </a:rPr>
              <a:t>bit</a:t>
            </a:r>
            <a:r>
              <a:rPr lang="en-US" spc="-110" dirty="0">
                <a:solidFill>
                  <a:schemeClr val="tx1"/>
                </a:solidFill>
                <a:latin typeface="Times New Roman" panose="02020603050405020304" pitchFamily="18" charset="0"/>
                <a:cs typeface="Times New Roman" panose="02020603050405020304" pitchFamily="18" charset="0"/>
              </a:rPr>
              <a:t> </a:t>
            </a:r>
            <a:r>
              <a:rPr lang="en-US" spc="-65" dirty="0">
                <a:solidFill>
                  <a:schemeClr val="tx1"/>
                </a:solidFill>
                <a:latin typeface="Times New Roman" panose="02020603050405020304" pitchFamily="18" charset="0"/>
                <a:cs typeface="Times New Roman" panose="02020603050405020304" pitchFamily="18" charset="0"/>
              </a:rPr>
              <a:t>errors</a:t>
            </a:r>
            <a:endParaRPr lang="en-US" dirty="0">
              <a:solidFill>
                <a:schemeClr val="tx1"/>
              </a:solidFill>
              <a:latin typeface="Times New Roman" panose="02020603050405020304" pitchFamily="18" charset="0"/>
              <a:cs typeface="Times New Roman" panose="02020603050405020304" pitchFamily="18" charset="0"/>
            </a:endParaRPr>
          </a:p>
          <a:p>
            <a:pPr marL="469900" lvl="1">
              <a:lnSpc>
                <a:spcPct val="100000"/>
              </a:lnSpc>
              <a:spcBef>
                <a:spcPts val="5"/>
              </a:spcBef>
              <a:tabLst>
                <a:tab pos="756285" algn="l"/>
                <a:tab pos="756920" algn="l"/>
              </a:tabLst>
            </a:pPr>
            <a:r>
              <a:rPr lang="en-US" sz="3200" spc="-50" dirty="0" smtClean="0">
                <a:solidFill>
                  <a:schemeClr val="tx1"/>
                </a:solidFill>
                <a:latin typeface="Times New Roman" panose="02020603050405020304" pitchFamily="18" charset="0"/>
                <a:cs typeface="Times New Roman" panose="02020603050405020304" pitchFamily="18" charset="0"/>
              </a:rPr>
              <a:t>                      -determine </a:t>
            </a:r>
            <a:r>
              <a:rPr lang="en-US" sz="3200" spc="-10" dirty="0">
                <a:solidFill>
                  <a:schemeClr val="tx1"/>
                </a:solidFill>
                <a:latin typeface="Times New Roman" panose="02020603050405020304" pitchFamily="18" charset="0"/>
                <a:cs typeface="Times New Roman" panose="02020603050405020304" pitchFamily="18" charset="0"/>
              </a:rPr>
              <a:t>output</a:t>
            </a:r>
            <a:r>
              <a:rPr lang="en-US" sz="3200" spc="-155" dirty="0">
                <a:solidFill>
                  <a:schemeClr val="tx1"/>
                </a:solidFill>
                <a:latin typeface="Times New Roman" panose="02020603050405020304" pitchFamily="18" charset="0"/>
                <a:cs typeface="Times New Roman" panose="02020603050405020304" pitchFamily="18" charset="0"/>
              </a:rPr>
              <a:t> </a:t>
            </a:r>
            <a:r>
              <a:rPr lang="en-US" sz="3200" spc="-40" dirty="0" smtClean="0">
                <a:solidFill>
                  <a:schemeClr val="tx1"/>
                </a:solidFill>
                <a:latin typeface="Times New Roman" panose="02020603050405020304" pitchFamily="18" charset="0"/>
                <a:cs typeface="Times New Roman" panose="02020603050405020304" pitchFamily="18" charset="0"/>
              </a:rPr>
              <a:t>link</a:t>
            </a:r>
          </a:p>
          <a:p>
            <a:pPr marL="469900" lvl="1">
              <a:lnSpc>
                <a:spcPct val="100000"/>
              </a:lnSpc>
              <a:spcBef>
                <a:spcPts val="5"/>
              </a:spcBef>
              <a:tabLst>
                <a:tab pos="756285" algn="l"/>
                <a:tab pos="756920" algn="l"/>
              </a:tabLst>
            </a:pPr>
            <a:endParaRPr lang="en-US" sz="3200" spc="-40" dirty="0" smtClean="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520"/>
              </a:spcBef>
              <a:buClr>
                <a:srgbClr val="C0504D"/>
              </a:buClr>
              <a:buSzPct val="83333"/>
              <a:tabLst>
                <a:tab pos="354965" algn="l"/>
                <a:tab pos="355600" algn="l"/>
              </a:tabLst>
            </a:pPr>
            <a:r>
              <a:rPr lang="en-US" dirty="0">
                <a:solidFill>
                  <a:srgbClr val="FF0000"/>
                </a:solidFill>
                <a:latin typeface="Times New Roman" panose="02020603050405020304" pitchFamily="18" charset="0"/>
                <a:cs typeface="Times New Roman" panose="02020603050405020304" pitchFamily="18" charset="0"/>
              </a:rPr>
              <a:t>2.</a:t>
            </a:r>
            <a:r>
              <a:rPr lang="en-US" spc="-5" dirty="0">
                <a:solidFill>
                  <a:srgbClr val="FF0000"/>
                </a:solidFill>
                <a:latin typeface="Times New Roman" panose="02020603050405020304" pitchFamily="18" charset="0"/>
                <a:cs typeface="Times New Roman" panose="02020603050405020304" pitchFamily="18" charset="0"/>
              </a:rPr>
              <a:t> </a:t>
            </a:r>
            <a:r>
              <a:rPr lang="en-US" dirty="0" smtClean="0">
                <a:solidFill>
                  <a:srgbClr val="FF0000"/>
                </a:solidFill>
                <a:latin typeface="Times New Roman" panose="02020603050405020304" pitchFamily="18" charset="0"/>
                <a:cs typeface="Times New Roman" panose="02020603050405020304" pitchFamily="18" charset="0"/>
              </a:rPr>
              <a:t>Queueing delay</a:t>
            </a:r>
            <a:endParaRPr lang="en-US" dirty="0">
              <a:latin typeface="Times New Roman" panose="02020603050405020304" pitchFamily="18" charset="0"/>
              <a:cs typeface="Times New Roman" panose="02020603050405020304" pitchFamily="18" charset="0"/>
            </a:endParaRPr>
          </a:p>
          <a:p>
            <a:pPr marL="756285" marR="396240" lvl="1" indent="-286385">
              <a:lnSpc>
                <a:spcPct val="100000"/>
              </a:lnSpc>
              <a:spcBef>
                <a:spcPts val="470"/>
              </a:spcBef>
              <a:buClr>
                <a:srgbClr val="C0504D"/>
              </a:buClr>
              <a:buSzPct val="75000"/>
              <a:buFont typeface="Wingdings"/>
              <a:buChar char=""/>
              <a:tabLst>
                <a:tab pos="756920" algn="l"/>
              </a:tabLst>
            </a:pPr>
            <a:r>
              <a:rPr lang="en-US" sz="3200" spc="-5" dirty="0">
                <a:solidFill>
                  <a:srgbClr val="392D93"/>
                </a:solidFill>
                <a:latin typeface="Times New Roman" panose="02020603050405020304" pitchFamily="18" charset="0"/>
                <a:cs typeface="Times New Roman" panose="02020603050405020304" pitchFamily="18" charset="0"/>
              </a:rPr>
              <a:t>waiting </a:t>
            </a:r>
            <a:r>
              <a:rPr lang="en-US" sz="3200" dirty="0">
                <a:solidFill>
                  <a:srgbClr val="392D93"/>
                </a:solidFill>
                <a:latin typeface="Times New Roman" panose="02020603050405020304" pitchFamily="18" charset="0"/>
                <a:cs typeface="Times New Roman" panose="02020603050405020304" pitchFamily="18" charset="0"/>
              </a:rPr>
              <a:t>Time </a:t>
            </a:r>
            <a:r>
              <a:rPr lang="en-US" sz="3200" spc="-5" dirty="0">
                <a:solidFill>
                  <a:srgbClr val="392D93"/>
                </a:solidFill>
                <a:latin typeface="Times New Roman" panose="02020603050405020304" pitchFamily="18" charset="0"/>
                <a:cs typeface="Times New Roman" panose="02020603050405020304" pitchFamily="18" charset="0"/>
              </a:rPr>
              <a:t>in </a:t>
            </a:r>
            <a:r>
              <a:rPr lang="en-US" sz="3200" dirty="0">
                <a:solidFill>
                  <a:srgbClr val="392D93"/>
                </a:solidFill>
                <a:latin typeface="Times New Roman" panose="02020603050405020304" pitchFamily="18" charset="0"/>
                <a:cs typeface="Times New Roman" panose="02020603050405020304" pitchFamily="18" charset="0"/>
              </a:rPr>
              <a:t>the  queue</a:t>
            </a:r>
          </a:p>
          <a:p>
            <a:pPr marL="756285" marR="5080" lvl="1" indent="-286385">
              <a:lnSpc>
                <a:spcPct val="100000"/>
              </a:lnSpc>
              <a:spcBef>
                <a:spcPts val="484"/>
              </a:spcBef>
              <a:buClr>
                <a:srgbClr val="C0504D"/>
              </a:buClr>
              <a:buSzPct val="75000"/>
              <a:buFont typeface="Wingdings"/>
              <a:buChar char=""/>
              <a:tabLst>
                <a:tab pos="756920" algn="l"/>
              </a:tabLst>
            </a:pPr>
            <a:r>
              <a:rPr lang="en-US" sz="3200" spc="-5" dirty="0">
                <a:latin typeface="Times New Roman" panose="02020603050405020304" pitchFamily="18" charset="0"/>
                <a:cs typeface="Times New Roman" panose="02020603050405020304" pitchFamily="18" charset="0"/>
              </a:rPr>
              <a:t>depends </a:t>
            </a:r>
            <a:r>
              <a:rPr lang="en-US" sz="3200" dirty="0">
                <a:latin typeface="Times New Roman" panose="02020603050405020304" pitchFamily="18" charset="0"/>
                <a:cs typeface="Times New Roman" panose="02020603050405020304" pitchFamily="18" charset="0"/>
              </a:rPr>
              <a:t>on congestion  level of</a:t>
            </a:r>
            <a:r>
              <a:rPr lang="en-US" sz="3200" spc="-10" dirty="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router</a:t>
            </a:r>
          </a:p>
          <a:p>
            <a:pPr marL="12700" marR="5080">
              <a:spcBef>
                <a:spcPts val="484"/>
              </a:spcBef>
              <a:buClr>
                <a:srgbClr val="C0504D"/>
              </a:buClr>
              <a:buSzPct val="75000"/>
              <a:tabLst>
                <a:tab pos="756920" algn="l"/>
              </a:tabLst>
            </a:pPr>
            <a:endParaRPr lang="en-US" dirty="0" smtClean="0">
              <a:solidFill>
                <a:srgbClr val="FF0000"/>
              </a:solidFill>
              <a:latin typeface="Times New Roman" panose="02020603050405020304" pitchFamily="18" charset="0"/>
              <a:cs typeface="Times New Roman" panose="02020603050405020304" pitchFamily="18" charset="0"/>
            </a:endParaRPr>
          </a:p>
          <a:p>
            <a:pPr marL="12700" marR="5080">
              <a:spcBef>
                <a:spcPts val="484"/>
              </a:spcBef>
              <a:buClr>
                <a:srgbClr val="C0504D"/>
              </a:buClr>
              <a:buSzPct val="75000"/>
              <a:tabLst>
                <a:tab pos="756920" algn="l"/>
              </a:tabLst>
            </a:pPr>
            <a:endParaRPr lang="en-US" dirty="0" smtClean="0">
              <a:solidFill>
                <a:srgbClr val="FF0000"/>
              </a:solidFill>
              <a:latin typeface="Times New Roman" panose="02020603050405020304" pitchFamily="18" charset="0"/>
              <a:cs typeface="Times New Roman" panose="02020603050405020304" pitchFamily="18" charset="0"/>
            </a:endParaRPr>
          </a:p>
          <a:p>
            <a:pPr marL="12700" marR="5080">
              <a:spcBef>
                <a:spcPts val="484"/>
              </a:spcBef>
              <a:buClr>
                <a:srgbClr val="C0504D"/>
              </a:buClr>
              <a:buSzPct val="75000"/>
              <a:tabLst>
                <a:tab pos="756920" algn="l"/>
              </a:tabLst>
            </a:pPr>
            <a:endParaRPr lang="en-US" dirty="0">
              <a:solidFill>
                <a:schemeClr val="tx1"/>
              </a:solidFill>
              <a:latin typeface="Times New Roman" panose="02020603050405020304" pitchFamily="18" charset="0"/>
              <a:cs typeface="Times New Roman" panose="02020603050405020304" pitchFamily="18" charset="0"/>
            </a:endParaRPr>
          </a:p>
          <a:p>
            <a:pPr marL="299085" marR="5080" indent="-286385">
              <a:spcBef>
                <a:spcPts val="484"/>
              </a:spcBef>
              <a:buClr>
                <a:srgbClr val="C0504D"/>
              </a:buClr>
              <a:buSzPct val="75000"/>
              <a:buFont typeface="Wingdings"/>
              <a:buChar char=""/>
              <a:tabLst>
                <a:tab pos="756920" algn="l"/>
              </a:tabLst>
            </a:pPr>
            <a:endParaRPr lang="en-US" sz="4600" dirty="0">
              <a:latin typeface="Times New Roman" panose="02020603050405020304" pitchFamily="18" charset="0"/>
              <a:cs typeface="Times New Roman" panose="02020603050405020304" pitchFamily="18" charset="0"/>
            </a:endParaRPr>
          </a:p>
          <a:p>
            <a:pPr marL="469900" lvl="1">
              <a:lnSpc>
                <a:spcPct val="100000"/>
              </a:lnSpc>
              <a:spcBef>
                <a:spcPts val="5"/>
              </a:spcBef>
              <a:tabLst>
                <a:tab pos="756285" algn="l"/>
                <a:tab pos="756920" algn="l"/>
              </a:tabLst>
            </a:pPr>
            <a:endParaRPr lang="en-US" sz="3200" dirty="0">
              <a:solidFill>
                <a:schemeClr val="tx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6584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152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3" name="object 3"/>
          <p:cNvSpPr/>
          <p:nvPr/>
        </p:nvSpPr>
        <p:spPr>
          <a:xfrm>
            <a:off x="153162" y="991361"/>
            <a:ext cx="8763000" cy="0"/>
          </a:xfrm>
          <a:custGeom>
            <a:avLst/>
            <a:gdLst/>
            <a:ahLst/>
            <a:cxnLst/>
            <a:rect l="l" t="t" r="r" b="b"/>
            <a:pathLst>
              <a:path w="8763000">
                <a:moveTo>
                  <a:pt x="0" y="0"/>
                </a:moveTo>
                <a:lnTo>
                  <a:pt x="8763000" y="0"/>
                </a:lnTo>
              </a:path>
            </a:pathLst>
          </a:custGeom>
          <a:ln w="19812">
            <a:solidFill>
              <a:srgbClr val="0000FF"/>
            </a:solidFill>
          </a:ln>
        </p:spPr>
        <p:txBody>
          <a:bodyPr wrap="square" lIns="0" tIns="0" rIns="0" bIns="0" rtlCol="0"/>
          <a:lstStyle/>
          <a:p>
            <a:endParaRPr/>
          </a:p>
        </p:txBody>
      </p:sp>
      <p:sp>
        <p:nvSpPr>
          <p:cNvPr id="4" name="object 4"/>
          <p:cNvSpPr txBox="1">
            <a:spLocks noGrp="1"/>
          </p:cNvSpPr>
          <p:nvPr>
            <p:ph type="title"/>
          </p:nvPr>
        </p:nvSpPr>
        <p:spPr>
          <a:xfrm>
            <a:off x="459740" y="453897"/>
            <a:ext cx="4995545" cy="330835"/>
          </a:xfrm>
          <a:prstGeom prst="rect">
            <a:avLst/>
          </a:prstGeom>
        </p:spPr>
        <p:txBody>
          <a:bodyPr vert="horz" wrap="square" lIns="0" tIns="13335" rIns="0" bIns="0" rtlCol="0">
            <a:spAutoFit/>
          </a:bodyPr>
          <a:lstStyle/>
          <a:p>
            <a:pPr marL="12700">
              <a:lnSpc>
                <a:spcPct val="100000"/>
              </a:lnSpc>
              <a:spcBef>
                <a:spcPts val="105"/>
              </a:spcBef>
            </a:pPr>
            <a:r>
              <a:rPr sz="2000" i="1" dirty="0">
                <a:latin typeface="Times New Roman"/>
                <a:cs typeface="Times New Roman"/>
              </a:rPr>
              <a:t>Data </a:t>
            </a:r>
            <a:r>
              <a:rPr sz="2000" i="1" spc="-5" dirty="0">
                <a:latin typeface="Times New Roman"/>
                <a:cs typeface="Times New Roman"/>
              </a:rPr>
              <a:t>flow (simplex, </a:t>
            </a:r>
            <a:r>
              <a:rPr sz="2000" i="1" dirty="0">
                <a:latin typeface="Times New Roman"/>
                <a:cs typeface="Times New Roman"/>
              </a:rPr>
              <a:t>half-duplex, </a:t>
            </a:r>
            <a:r>
              <a:rPr sz="2000" i="1" spc="5" dirty="0">
                <a:latin typeface="Times New Roman"/>
                <a:cs typeface="Times New Roman"/>
              </a:rPr>
              <a:t>and</a:t>
            </a:r>
            <a:r>
              <a:rPr sz="2000" i="1" spc="-110" dirty="0">
                <a:latin typeface="Times New Roman"/>
                <a:cs typeface="Times New Roman"/>
              </a:rPr>
              <a:t> </a:t>
            </a:r>
            <a:r>
              <a:rPr sz="2000" i="1" dirty="0">
                <a:latin typeface="Times New Roman"/>
                <a:cs typeface="Times New Roman"/>
              </a:rPr>
              <a:t>full-duplex)</a:t>
            </a:r>
            <a:endParaRPr sz="2000">
              <a:latin typeface="Times New Roman"/>
              <a:cs typeface="Times New Roman"/>
            </a:endParaRPr>
          </a:p>
        </p:txBody>
      </p:sp>
      <p:sp>
        <p:nvSpPr>
          <p:cNvPr id="5" name="object 5"/>
          <p:cNvSpPr/>
          <p:nvPr/>
        </p:nvSpPr>
        <p:spPr>
          <a:xfrm>
            <a:off x="152400" y="6248400"/>
            <a:ext cx="8763000" cy="0"/>
          </a:xfrm>
          <a:custGeom>
            <a:avLst/>
            <a:gdLst/>
            <a:ahLst/>
            <a:cxnLst/>
            <a:rect l="l" t="t" r="r" b="b"/>
            <a:pathLst>
              <a:path w="8763000">
                <a:moveTo>
                  <a:pt x="0" y="0"/>
                </a:moveTo>
                <a:lnTo>
                  <a:pt x="8763000" y="0"/>
                </a:lnTo>
              </a:path>
            </a:pathLst>
          </a:custGeom>
          <a:ln w="76200">
            <a:solidFill>
              <a:srgbClr val="0000FF"/>
            </a:solidFill>
          </a:ln>
        </p:spPr>
        <p:txBody>
          <a:bodyPr wrap="square" lIns="0" tIns="0" rIns="0" bIns="0" rtlCol="0"/>
          <a:lstStyle/>
          <a:p>
            <a:endParaRPr/>
          </a:p>
        </p:txBody>
      </p:sp>
      <p:sp>
        <p:nvSpPr>
          <p:cNvPr id="6" name="object 6"/>
          <p:cNvSpPr/>
          <p:nvPr/>
        </p:nvSpPr>
        <p:spPr>
          <a:xfrm>
            <a:off x="1219200" y="1171955"/>
            <a:ext cx="6489192" cy="491343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304800"/>
            <a:ext cx="8763000" cy="6858801"/>
          </a:xfrm>
        </p:spPr>
        <p:txBody>
          <a:bodyPr/>
          <a:lstStyle/>
          <a:p>
            <a:pPr marL="12700" marR="5080">
              <a:spcBef>
                <a:spcPts val="484"/>
              </a:spcBef>
              <a:buClr>
                <a:srgbClr val="C0504D"/>
              </a:buClr>
              <a:buSzPct val="75000"/>
              <a:tabLst>
                <a:tab pos="756920" algn="l"/>
              </a:tabLst>
            </a:pPr>
            <a:r>
              <a:rPr lang="en-US" spc="-135" dirty="0" smtClean="0">
                <a:solidFill>
                  <a:srgbClr val="FF0000"/>
                </a:solidFill>
                <a:latin typeface="Times New Roman" panose="02020603050405020304" pitchFamily="18" charset="0"/>
                <a:cs typeface="Times New Roman" panose="02020603050405020304" pitchFamily="18" charset="0"/>
              </a:rPr>
              <a:t>3.Transmission </a:t>
            </a:r>
            <a:r>
              <a:rPr lang="en-US" spc="-95" dirty="0">
                <a:solidFill>
                  <a:srgbClr val="FF0000"/>
                </a:solidFill>
                <a:latin typeface="Times New Roman" panose="02020603050405020304" pitchFamily="18" charset="0"/>
                <a:cs typeface="Times New Roman" panose="02020603050405020304" pitchFamily="18" charset="0"/>
              </a:rPr>
              <a:t>delay: </a:t>
            </a:r>
            <a:r>
              <a:rPr lang="en-US" spc="-20" dirty="0">
                <a:solidFill>
                  <a:srgbClr val="392D93"/>
                </a:solidFill>
                <a:latin typeface="Times New Roman" panose="02020603050405020304" pitchFamily="18" charset="0"/>
                <a:cs typeface="Times New Roman" panose="02020603050405020304" pitchFamily="18" charset="0"/>
              </a:rPr>
              <a:t>Time  </a:t>
            </a:r>
            <a:r>
              <a:rPr lang="en-US" spc="-95" dirty="0">
                <a:solidFill>
                  <a:srgbClr val="392D93"/>
                </a:solidFill>
                <a:latin typeface="Times New Roman" panose="02020603050405020304" pitchFamily="18" charset="0"/>
                <a:cs typeface="Times New Roman" panose="02020603050405020304" pitchFamily="18" charset="0"/>
              </a:rPr>
              <a:t>taken </a:t>
            </a:r>
            <a:r>
              <a:rPr lang="en-US" spc="15" dirty="0">
                <a:solidFill>
                  <a:srgbClr val="392D93"/>
                </a:solidFill>
                <a:latin typeface="Times New Roman" panose="02020603050405020304" pitchFamily="18" charset="0"/>
                <a:cs typeface="Times New Roman" panose="02020603050405020304" pitchFamily="18" charset="0"/>
              </a:rPr>
              <a:t>to </a:t>
            </a:r>
            <a:r>
              <a:rPr lang="en-US" spc="-40" dirty="0">
                <a:solidFill>
                  <a:srgbClr val="392D93"/>
                </a:solidFill>
                <a:latin typeface="Times New Roman" panose="02020603050405020304" pitchFamily="18" charset="0"/>
                <a:cs typeface="Times New Roman" panose="02020603050405020304" pitchFamily="18" charset="0"/>
              </a:rPr>
              <a:t>transmit </a:t>
            </a:r>
            <a:r>
              <a:rPr lang="en-US" spc="-30" dirty="0">
                <a:solidFill>
                  <a:srgbClr val="392D93"/>
                </a:solidFill>
                <a:latin typeface="Times New Roman" panose="02020603050405020304" pitchFamily="18" charset="0"/>
                <a:cs typeface="Times New Roman" panose="02020603050405020304" pitchFamily="18" charset="0"/>
              </a:rPr>
              <a:t>the </a:t>
            </a:r>
            <a:r>
              <a:rPr lang="en-US" spc="-15" dirty="0">
                <a:solidFill>
                  <a:srgbClr val="392D93"/>
                </a:solidFill>
                <a:latin typeface="Times New Roman" panose="02020603050405020304" pitchFamily="18" charset="0"/>
                <a:cs typeface="Times New Roman" panose="02020603050405020304" pitchFamily="18" charset="0"/>
              </a:rPr>
              <a:t>file</a:t>
            </a:r>
            <a:r>
              <a:rPr lang="en-US" spc="-450" dirty="0">
                <a:solidFill>
                  <a:srgbClr val="392D93"/>
                </a:solidFill>
                <a:latin typeface="Times New Roman" panose="02020603050405020304" pitchFamily="18" charset="0"/>
                <a:cs typeface="Times New Roman" panose="02020603050405020304" pitchFamily="18" charset="0"/>
              </a:rPr>
              <a:t>  </a:t>
            </a:r>
            <a:r>
              <a:rPr lang="en-US" spc="-70" dirty="0">
                <a:solidFill>
                  <a:srgbClr val="392D93"/>
                </a:solidFill>
                <a:latin typeface="Times New Roman" panose="02020603050405020304" pitchFamily="18" charset="0"/>
                <a:cs typeface="Times New Roman" panose="02020603050405020304" pitchFamily="18" charset="0"/>
              </a:rPr>
              <a:t>on  </a:t>
            </a:r>
            <a:r>
              <a:rPr lang="en-US" spc="15" dirty="0">
                <a:solidFill>
                  <a:srgbClr val="392D93"/>
                </a:solidFill>
                <a:latin typeface="Times New Roman" panose="02020603050405020304" pitchFamily="18" charset="0"/>
                <a:cs typeface="Times New Roman" panose="02020603050405020304" pitchFamily="18" charset="0"/>
              </a:rPr>
              <a:t>to </a:t>
            </a:r>
            <a:r>
              <a:rPr lang="en-US" spc="-30" dirty="0">
                <a:solidFill>
                  <a:srgbClr val="392D93"/>
                </a:solidFill>
                <a:latin typeface="Times New Roman" panose="02020603050405020304" pitchFamily="18" charset="0"/>
                <a:cs typeface="Times New Roman" panose="02020603050405020304" pitchFamily="18" charset="0"/>
              </a:rPr>
              <a:t>the</a:t>
            </a:r>
            <a:r>
              <a:rPr lang="en-US" spc="-229" dirty="0">
                <a:solidFill>
                  <a:srgbClr val="392D93"/>
                </a:solidFill>
                <a:latin typeface="Times New Roman" panose="02020603050405020304" pitchFamily="18" charset="0"/>
                <a:cs typeface="Times New Roman" panose="02020603050405020304" pitchFamily="18" charset="0"/>
              </a:rPr>
              <a:t> </a:t>
            </a:r>
            <a:r>
              <a:rPr lang="en-US" spc="-35" dirty="0">
                <a:solidFill>
                  <a:srgbClr val="392D93"/>
                </a:solidFill>
                <a:latin typeface="Times New Roman" panose="02020603050405020304" pitchFamily="18" charset="0"/>
                <a:cs typeface="Times New Roman" panose="02020603050405020304" pitchFamily="18" charset="0"/>
              </a:rPr>
              <a:t>link</a:t>
            </a:r>
          </a:p>
          <a:p>
            <a:pPr marL="355600" indent="-342900">
              <a:lnSpc>
                <a:spcPct val="100000"/>
              </a:lnSpc>
              <a:spcBef>
                <a:spcPts val="95"/>
              </a:spcBef>
              <a:buChar char="•"/>
              <a:tabLst>
                <a:tab pos="354965" algn="l"/>
                <a:tab pos="355600" algn="l"/>
              </a:tabLst>
            </a:pPr>
            <a:r>
              <a:rPr lang="en-US" spc="-125" dirty="0">
                <a:solidFill>
                  <a:schemeClr val="tx1"/>
                </a:solidFill>
                <a:latin typeface="Times New Roman" panose="02020603050405020304" pitchFamily="18" charset="0"/>
                <a:cs typeface="Times New Roman" panose="02020603050405020304" pitchFamily="18" charset="0"/>
              </a:rPr>
              <a:t>R= link </a:t>
            </a:r>
            <a:r>
              <a:rPr lang="en-US" spc="-50" dirty="0">
                <a:solidFill>
                  <a:schemeClr val="tx1"/>
                </a:solidFill>
                <a:latin typeface="Times New Roman" panose="02020603050405020304" pitchFamily="18" charset="0"/>
                <a:cs typeface="Times New Roman" panose="02020603050405020304" pitchFamily="18" charset="0"/>
              </a:rPr>
              <a:t>bandwidth</a:t>
            </a:r>
            <a:r>
              <a:rPr lang="en-US" spc="-114" dirty="0">
                <a:solidFill>
                  <a:schemeClr val="tx1"/>
                </a:solidFill>
                <a:latin typeface="Times New Roman" panose="02020603050405020304" pitchFamily="18" charset="0"/>
                <a:cs typeface="Times New Roman" panose="02020603050405020304" pitchFamily="18" charset="0"/>
              </a:rPr>
              <a:t> (bps)</a:t>
            </a:r>
            <a:endParaRPr lang="en-US" dirty="0">
              <a:solidFill>
                <a:schemeClr val="tx1"/>
              </a:solidFill>
              <a:latin typeface="Times New Roman" panose="02020603050405020304" pitchFamily="18" charset="0"/>
              <a:cs typeface="Times New Roman" panose="02020603050405020304" pitchFamily="18" charset="0"/>
            </a:endParaRPr>
          </a:p>
          <a:p>
            <a:pPr marL="355600" marR="177165" indent="-342900">
              <a:lnSpc>
                <a:spcPct val="80000"/>
              </a:lnSpc>
              <a:spcBef>
                <a:spcPts val="525"/>
              </a:spcBef>
              <a:buChar char="•"/>
              <a:tabLst>
                <a:tab pos="354965" algn="l"/>
                <a:tab pos="355600" algn="l"/>
              </a:tabLst>
            </a:pPr>
            <a:r>
              <a:rPr lang="en-US" spc="-145" dirty="0">
                <a:solidFill>
                  <a:schemeClr val="tx1"/>
                </a:solidFill>
                <a:latin typeface="Times New Roman" panose="02020603050405020304" pitchFamily="18" charset="0"/>
                <a:cs typeface="Times New Roman" panose="02020603050405020304" pitchFamily="18" charset="0"/>
              </a:rPr>
              <a:t>L= packet </a:t>
            </a:r>
            <a:r>
              <a:rPr lang="en-US" spc="-65" dirty="0">
                <a:solidFill>
                  <a:schemeClr val="tx1"/>
                </a:solidFill>
                <a:latin typeface="Times New Roman" panose="02020603050405020304" pitchFamily="18" charset="0"/>
                <a:cs typeface="Times New Roman" panose="02020603050405020304" pitchFamily="18" charset="0"/>
              </a:rPr>
              <a:t>length </a:t>
            </a:r>
            <a:r>
              <a:rPr lang="en-US" spc="-55" dirty="0">
                <a:solidFill>
                  <a:schemeClr val="tx1"/>
                </a:solidFill>
                <a:latin typeface="Times New Roman" panose="02020603050405020304" pitchFamily="18" charset="0"/>
                <a:cs typeface="Times New Roman" panose="02020603050405020304" pitchFamily="18" charset="0"/>
              </a:rPr>
              <a:t>(bits)</a:t>
            </a:r>
            <a:r>
              <a:rPr lang="en-US" spc="-150" dirty="0">
                <a:solidFill>
                  <a:schemeClr val="tx1"/>
                </a:solidFill>
                <a:latin typeface="Times New Roman" panose="02020603050405020304" pitchFamily="18" charset="0"/>
                <a:cs typeface="Times New Roman" panose="02020603050405020304" pitchFamily="18" charset="0"/>
              </a:rPr>
              <a:t> </a:t>
            </a:r>
            <a:r>
              <a:rPr lang="en-US" spc="-60" dirty="0">
                <a:solidFill>
                  <a:schemeClr val="tx1"/>
                </a:solidFill>
                <a:latin typeface="Times New Roman" panose="02020603050405020304" pitchFamily="18" charset="0"/>
                <a:cs typeface="Times New Roman" panose="02020603050405020304" pitchFamily="18" charset="0"/>
              </a:rPr>
              <a:t>i.e.,  </a:t>
            </a:r>
            <a:r>
              <a:rPr lang="en-US" spc="-165" dirty="0">
                <a:solidFill>
                  <a:schemeClr val="tx1"/>
                </a:solidFill>
                <a:latin typeface="Times New Roman" panose="02020603050405020304" pitchFamily="18" charset="0"/>
                <a:cs typeface="Times New Roman" panose="02020603050405020304" pitchFamily="18" charset="0"/>
              </a:rPr>
              <a:t>size </a:t>
            </a:r>
            <a:r>
              <a:rPr lang="en-US" spc="-5" dirty="0">
                <a:solidFill>
                  <a:schemeClr val="tx1"/>
                </a:solidFill>
                <a:latin typeface="Times New Roman" panose="02020603050405020304" pitchFamily="18" charset="0"/>
                <a:cs typeface="Times New Roman" panose="02020603050405020304" pitchFamily="18" charset="0"/>
              </a:rPr>
              <a:t>of</a:t>
            </a:r>
            <a:r>
              <a:rPr lang="en-US" spc="-60" dirty="0">
                <a:solidFill>
                  <a:schemeClr val="tx1"/>
                </a:solidFill>
                <a:latin typeface="Times New Roman" panose="02020603050405020304" pitchFamily="18" charset="0"/>
                <a:cs typeface="Times New Roman" panose="02020603050405020304" pitchFamily="18" charset="0"/>
              </a:rPr>
              <a:t> </a:t>
            </a:r>
            <a:r>
              <a:rPr lang="en-US" spc="-110" dirty="0">
                <a:solidFill>
                  <a:schemeClr val="tx1"/>
                </a:solidFill>
                <a:latin typeface="Times New Roman" panose="02020603050405020304" pitchFamily="18" charset="0"/>
                <a:cs typeface="Times New Roman" panose="02020603050405020304" pitchFamily="18" charset="0"/>
              </a:rPr>
              <a:t>packet</a:t>
            </a:r>
          </a:p>
          <a:p>
            <a:pPr marL="12700" marR="177165">
              <a:lnSpc>
                <a:spcPct val="80000"/>
              </a:lnSpc>
              <a:spcBef>
                <a:spcPts val="525"/>
              </a:spcBef>
              <a:tabLst>
                <a:tab pos="354965" algn="l"/>
                <a:tab pos="355600" algn="l"/>
              </a:tabLst>
            </a:pPr>
            <a:endParaRPr lang="en-US" dirty="0">
              <a:solidFill>
                <a:schemeClr val="tx1"/>
              </a:solidFill>
              <a:latin typeface="Times New Roman" panose="02020603050405020304" pitchFamily="18" charset="0"/>
              <a:cs typeface="Times New Roman" panose="02020603050405020304" pitchFamily="18" charset="0"/>
            </a:endParaRPr>
          </a:p>
          <a:p>
            <a:pPr marL="12700">
              <a:lnSpc>
                <a:spcPts val="2375"/>
              </a:lnSpc>
              <a:tabLst>
                <a:tab pos="354965" algn="l"/>
                <a:tab pos="355600" algn="l"/>
              </a:tabLst>
            </a:pPr>
            <a:r>
              <a:rPr lang="en-US" spc="-25" dirty="0">
                <a:solidFill>
                  <a:schemeClr val="tx1"/>
                </a:solidFill>
                <a:latin typeface="Times New Roman" panose="02020603050405020304" pitchFamily="18" charset="0"/>
                <a:cs typeface="Times New Roman" panose="02020603050405020304" pitchFamily="18" charset="0"/>
              </a:rPr>
              <a:t>Time </a:t>
            </a:r>
            <a:r>
              <a:rPr lang="en-US" spc="15" dirty="0">
                <a:solidFill>
                  <a:schemeClr val="tx1"/>
                </a:solidFill>
                <a:latin typeface="Times New Roman" panose="02020603050405020304" pitchFamily="18" charset="0"/>
                <a:cs typeface="Times New Roman" panose="02020603050405020304" pitchFamily="18" charset="0"/>
              </a:rPr>
              <a:t>to</a:t>
            </a:r>
            <a:r>
              <a:rPr lang="en-US" spc="-440" dirty="0">
                <a:solidFill>
                  <a:schemeClr val="tx1"/>
                </a:solidFill>
                <a:latin typeface="Times New Roman" panose="02020603050405020304" pitchFamily="18" charset="0"/>
                <a:cs typeface="Times New Roman" panose="02020603050405020304" pitchFamily="18" charset="0"/>
              </a:rPr>
              <a:t> </a:t>
            </a:r>
            <a:r>
              <a:rPr lang="en-US" spc="-135" dirty="0">
                <a:solidFill>
                  <a:schemeClr val="tx1"/>
                </a:solidFill>
                <a:latin typeface="Times New Roman" panose="02020603050405020304" pitchFamily="18" charset="0"/>
                <a:cs typeface="Times New Roman" panose="02020603050405020304" pitchFamily="18" charset="0"/>
              </a:rPr>
              <a:t>send </a:t>
            </a:r>
            <a:r>
              <a:rPr lang="en-US" spc="-50" dirty="0">
                <a:solidFill>
                  <a:schemeClr val="tx1"/>
                </a:solidFill>
                <a:latin typeface="Times New Roman" panose="02020603050405020304" pitchFamily="18" charset="0"/>
                <a:cs typeface="Times New Roman" panose="02020603050405020304" pitchFamily="18" charset="0"/>
              </a:rPr>
              <a:t>bits </a:t>
            </a:r>
            <a:r>
              <a:rPr lang="en-US" spc="-15" dirty="0">
                <a:solidFill>
                  <a:schemeClr val="tx1"/>
                </a:solidFill>
                <a:latin typeface="Times New Roman" panose="02020603050405020304" pitchFamily="18" charset="0"/>
                <a:cs typeface="Times New Roman" panose="02020603050405020304" pitchFamily="18" charset="0"/>
              </a:rPr>
              <a:t>into </a:t>
            </a:r>
            <a:r>
              <a:rPr lang="en-US" spc="-35" dirty="0">
                <a:solidFill>
                  <a:schemeClr val="tx1"/>
                </a:solidFill>
                <a:latin typeface="Times New Roman" panose="02020603050405020304" pitchFamily="18" charset="0"/>
                <a:cs typeface="Times New Roman" panose="02020603050405020304" pitchFamily="18" charset="0"/>
              </a:rPr>
              <a:t>link </a:t>
            </a:r>
            <a:r>
              <a:rPr lang="en-US" spc="-190" dirty="0">
                <a:solidFill>
                  <a:srgbClr val="FF0000"/>
                </a:solidFill>
                <a:latin typeface="Times New Roman" panose="02020603050405020304" pitchFamily="18" charset="0"/>
                <a:cs typeface="Times New Roman" panose="02020603050405020304" pitchFamily="18" charset="0"/>
              </a:rPr>
              <a:t>= </a:t>
            </a:r>
            <a:r>
              <a:rPr lang="en-US" spc="-160" dirty="0">
                <a:solidFill>
                  <a:srgbClr val="FF0000"/>
                </a:solidFill>
                <a:latin typeface="Times New Roman" panose="02020603050405020304" pitchFamily="18" charset="0"/>
                <a:cs typeface="Times New Roman" panose="02020603050405020304" pitchFamily="18" charset="0"/>
              </a:rPr>
              <a:t>L / R</a:t>
            </a:r>
            <a:endParaRPr lang="en-US" dirty="0">
              <a:solidFill>
                <a:srgbClr val="FF0000"/>
              </a:solidFill>
              <a:latin typeface="Times New Roman" panose="02020603050405020304" pitchFamily="18" charset="0"/>
              <a:cs typeface="Times New Roman" panose="02020603050405020304" pitchFamily="18" charset="0"/>
            </a:endParaRPr>
          </a:p>
          <a:p>
            <a:endParaRPr lang="en-US" spc="-85" dirty="0" smtClean="0">
              <a:solidFill>
                <a:srgbClr val="FF0000"/>
              </a:solidFill>
              <a:latin typeface="Times New Roman" panose="02020603050405020304" pitchFamily="18" charset="0"/>
              <a:cs typeface="Times New Roman" panose="02020603050405020304" pitchFamily="18" charset="0"/>
            </a:endParaRPr>
          </a:p>
          <a:p>
            <a:r>
              <a:rPr lang="en-US" spc="-85" dirty="0" smtClean="0">
                <a:solidFill>
                  <a:srgbClr val="FF0000"/>
                </a:solidFill>
                <a:latin typeface="Times New Roman" panose="02020603050405020304" pitchFamily="18" charset="0"/>
                <a:cs typeface="Times New Roman" panose="02020603050405020304" pitchFamily="18" charset="0"/>
              </a:rPr>
              <a:t>4</a:t>
            </a:r>
            <a:r>
              <a:rPr lang="en-US" spc="-85" dirty="0">
                <a:solidFill>
                  <a:srgbClr val="FF0000"/>
                </a:solidFill>
                <a:latin typeface="Times New Roman" panose="02020603050405020304" pitchFamily="18" charset="0"/>
                <a:cs typeface="Times New Roman" panose="02020603050405020304" pitchFamily="18" charset="0"/>
              </a:rPr>
              <a:t>. </a:t>
            </a:r>
            <a:r>
              <a:rPr lang="en-US" spc="-100" dirty="0">
                <a:solidFill>
                  <a:srgbClr val="FF0000"/>
                </a:solidFill>
                <a:latin typeface="Times New Roman" panose="02020603050405020304" pitchFamily="18" charset="0"/>
                <a:cs typeface="Times New Roman" panose="02020603050405020304" pitchFamily="18" charset="0"/>
              </a:rPr>
              <a:t>Propagation </a:t>
            </a:r>
            <a:r>
              <a:rPr lang="en-US" spc="-95" dirty="0">
                <a:solidFill>
                  <a:srgbClr val="FF0000"/>
                </a:solidFill>
                <a:latin typeface="Times New Roman" panose="02020603050405020304" pitchFamily="18" charset="0"/>
                <a:cs typeface="Times New Roman" panose="02020603050405020304" pitchFamily="18" charset="0"/>
              </a:rPr>
              <a:t>delay</a:t>
            </a:r>
            <a:r>
              <a:rPr lang="en-US" b="1" spc="-95" dirty="0">
                <a:solidFill>
                  <a:srgbClr val="392D93"/>
                </a:solidFill>
                <a:latin typeface="Times New Roman" panose="02020603050405020304" pitchFamily="18" charset="0"/>
                <a:cs typeface="Times New Roman" panose="02020603050405020304" pitchFamily="18" charset="0"/>
              </a:rPr>
              <a:t>: </a:t>
            </a:r>
            <a:r>
              <a:rPr lang="en-US" spc="-95" dirty="0" smtClean="0">
                <a:solidFill>
                  <a:srgbClr val="392D93"/>
                </a:solidFill>
                <a:latin typeface="Times New Roman" panose="02020603050405020304" pitchFamily="18" charset="0"/>
                <a:cs typeface="Times New Roman" panose="02020603050405020304" pitchFamily="18" charset="0"/>
              </a:rPr>
              <a:t>T</a:t>
            </a:r>
            <a:r>
              <a:rPr lang="en-US" spc="-20" dirty="0" smtClean="0">
                <a:solidFill>
                  <a:srgbClr val="392D93"/>
                </a:solidFill>
                <a:latin typeface="Times New Roman" panose="02020603050405020304" pitchFamily="18" charset="0"/>
                <a:cs typeface="Times New Roman" panose="02020603050405020304" pitchFamily="18" charset="0"/>
              </a:rPr>
              <a:t>ime </a:t>
            </a:r>
            <a:r>
              <a:rPr lang="en-US" spc="-95" dirty="0">
                <a:solidFill>
                  <a:srgbClr val="392D93"/>
                </a:solidFill>
                <a:latin typeface="Times New Roman" panose="02020603050405020304" pitchFamily="18" charset="0"/>
                <a:cs typeface="Times New Roman" panose="02020603050405020304" pitchFamily="18" charset="0"/>
              </a:rPr>
              <a:t>taken</a:t>
            </a:r>
            <a:r>
              <a:rPr lang="en-US" spc="-285" dirty="0">
                <a:solidFill>
                  <a:srgbClr val="392D93"/>
                </a:solidFill>
                <a:latin typeface="Times New Roman" panose="02020603050405020304" pitchFamily="18" charset="0"/>
                <a:cs typeface="Times New Roman" panose="02020603050405020304" pitchFamily="18" charset="0"/>
              </a:rPr>
              <a:t> </a:t>
            </a:r>
            <a:r>
              <a:rPr lang="en-US" spc="15" dirty="0">
                <a:solidFill>
                  <a:srgbClr val="392D93"/>
                </a:solidFill>
                <a:latin typeface="Times New Roman" panose="02020603050405020304" pitchFamily="18" charset="0"/>
                <a:cs typeface="Times New Roman" panose="02020603050405020304" pitchFamily="18" charset="0"/>
              </a:rPr>
              <a:t>to  </a:t>
            </a:r>
            <a:r>
              <a:rPr lang="en-US" spc="-80" dirty="0">
                <a:solidFill>
                  <a:srgbClr val="392D93"/>
                </a:solidFill>
                <a:latin typeface="Times New Roman" panose="02020603050405020304" pitchFamily="18" charset="0"/>
                <a:cs typeface="Times New Roman" panose="02020603050405020304" pitchFamily="18" charset="0"/>
              </a:rPr>
              <a:t>carry </a:t>
            </a:r>
            <a:r>
              <a:rPr lang="en-US" spc="-175" dirty="0">
                <a:solidFill>
                  <a:srgbClr val="392D93"/>
                </a:solidFill>
                <a:latin typeface="Times New Roman" panose="02020603050405020304" pitchFamily="18" charset="0"/>
                <a:cs typeface="Times New Roman" panose="02020603050405020304" pitchFamily="18" charset="0"/>
              </a:rPr>
              <a:t>a </a:t>
            </a:r>
            <a:r>
              <a:rPr lang="en-US" spc="-110" dirty="0">
                <a:solidFill>
                  <a:srgbClr val="392D93"/>
                </a:solidFill>
                <a:latin typeface="Times New Roman" panose="02020603050405020304" pitchFamily="18" charset="0"/>
                <a:cs typeface="Times New Roman" panose="02020603050405020304" pitchFamily="18" charset="0"/>
              </a:rPr>
              <a:t>packet </a:t>
            </a:r>
            <a:r>
              <a:rPr lang="en-US" spc="-25" dirty="0">
                <a:solidFill>
                  <a:srgbClr val="392D93"/>
                </a:solidFill>
                <a:latin typeface="Times New Roman" panose="02020603050405020304" pitchFamily="18" charset="0"/>
                <a:cs typeface="Times New Roman" panose="02020603050405020304" pitchFamily="18" charset="0"/>
              </a:rPr>
              <a:t>from </a:t>
            </a:r>
            <a:r>
              <a:rPr lang="en-US" spc="-90" dirty="0">
                <a:solidFill>
                  <a:srgbClr val="392D93"/>
                </a:solidFill>
                <a:latin typeface="Times New Roman" panose="02020603050405020304" pitchFamily="18" charset="0"/>
                <a:cs typeface="Times New Roman" panose="02020603050405020304" pitchFamily="18" charset="0"/>
              </a:rPr>
              <a:t>one </a:t>
            </a:r>
            <a:r>
              <a:rPr lang="en-US" spc="-95" dirty="0">
                <a:solidFill>
                  <a:srgbClr val="392D93"/>
                </a:solidFill>
                <a:latin typeface="Times New Roman" panose="02020603050405020304" pitchFamily="18" charset="0"/>
                <a:cs typeface="Times New Roman" panose="02020603050405020304" pitchFamily="18" charset="0"/>
              </a:rPr>
              <a:t>end </a:t>
            </a:r>
            <a:r>
              <a:rPr lang="en-US" spc="-5" dirty="0">
                <a:solidFill>
                  <a:srgbClr val="392D93"/>
                </a:solidFill>
                <a:latin typeface="Times New Roman" panose="02020603050405020304" pitchFamily="18" charset="0"/>
                <a:cs typeface="Times New Roman" panose="02020603050405020304" pitchFamily="18" charset="0"/>
              </a:rPr>
              <a:t>of  </a:t>
            </a:r>
            <a:r>
              <a:rPr lang="en-US" spc="-30" dirty="0">
                <a:solidFill>
                  <a:srgbClr val="392D93"/>
                </a:solidFill>
                <a:latin typeface="Times New Roman" panose="02020603050405020304" pitchFamily="18" charset="0"/>
                <a:cs typeface="Times New Roman" panose="02020603050405020304" pitchFamily="18" charset="0"/>
              </a:rPr>
              <a:t>the </a:t>
            </a:r>
            <a:r>
              <a:rPr lang="en-US" spc="-35" dirty="0">
                <a:solidFill>
                  <a:srgbClr val="392D93"/>
                </a:solidFill>
                <a:latin typeface="Times New Roman" panose="02020603050405020304" pitchFamily="18" charset="0"/>
                <a:cs typeface="Times New Roman" panose="02020603050405020304" pitchFamily="18" charset="0"/>
              </a:rPr>
              <a:t>link </a:t>
            </a:r>
            <a:r>
              <a:rPr lang="en-US" spc="10" dirty="0">
                <a:solidFill>
                  <a:srgbClr val="392D93"/>
                </a:solidFill>
                <a:latin typeface="Times New Roman" panose="02020603050405020304" pitchFamily="18" charset="0"/>
                <a:cs typeface="Times New Roman" panose="02020603050405020304" pitchFamily="18" charset="0"/>
              </a:rPr>
              <a:t>to</a:t>
            </a:r>
            <a:r>
              <a:rPr lang="en-US" spc="-275" dirty="0">
                <a:solidFill>
                  <a:srgbClr val="392D93"/>
                </a:solidFill>
                <a:latin typeface="Times New Roman" panose="02020603050405020304" pitchFamily="18" charset="0"/>
                <a:cs typeface="Times New Roman" panose="02020603050405020304" pitchFamily="18" charset="0"/>
              </a:rPr>
              <a:t> </a:t>
            </a:r>
            <a:r>
              <a:rPr lang="en-US" spc="-50" dirty="0" smtClean="0">
                <a:solidFill>
                  <a:srgbClr val="392D93"/>
                </a:solidFill>
                <a:latin typeface="Times New Roman" panose="02020603050405020304" pitchFamily="18" charset="0"/>
                <a:cs typeface="Times New Roman" panose="02020603050405020304" pitchFamily="18" charset="0"/>
              </a:rPr>
              <a:t>another</a:t>
            </a:r>
          </a:p>
          <a:p>
            <a:pPr marL="355600" indent="-342900">
              <a:lnSpc>
                <a:spcPct val="100000"/>
              </a:lnSpc>
              <a:spcBef>
                <a:spcPts val="625"/>
              </a:spcBef>
              <a:buChar char="•"/>
              <a:tabLst>
                <a:tab pos="355600" algn="l"/>
                <a:tab pos="356235" algn="l"/>
              </a:tabLst>
            </a:pPr>
            <a:r>
              <a:rPr lang="en-US" spc="-70" dirty="0">
                <a:solidFill>
                  <a:schemeClr val="tx1"/>
                </a:solidFill>
                <a:latin typeface="Times New Roman" panose="02020603050405020304" pitchFamily="18" charset="0"/>
                <a:cs typeface="Times New Roman" panose="02020603050405020304" pitchFamily="18" charset="0"/>
              </a:rPr>
              <a:t>d </a:t>
            </a:r>
            <a:r>
              <a:rPr lang="en-US" spc="-195" dirty="0">
                <a:solidFill>
                  <a:schemeClr val="tx1"/>
                </a:solidFill>
                <a:latin typeface="Times New Roman" panose="02020603050405020304" pitchFamily="18" charset="0"/>
                <a:cs typeface="Times New Roman" panose="02020603050405020304" pitchFamily="18" charset="0"/>
              </a:rPr>
              <a:t>= </a:t>
            </a:r>
            <a:r>
              <a:rPr lang="en-US" spc="-65" dirty="0">
                <a:solidFill>
                  <a:schemeClr val="tx1"/>
                </a:solidFill>
                <a:latin typeface="Times New Roman" panose="02020603050405020304" pitchFamily="18" charset="0"/>
                <a:cs typeface="Times New Roman" panose="02020603050405020304" pitchFamily="18" charset="0"/>
              </a:rPr>
              <a:t>length </a:t>
            </a:r>
            <a:r>
              <a:rPr lang="en-US" spc="-5" dirty="0">
                <a:solidFill>
                  <a:schemeClr val="tx1"/>
                </a:solidFill>
                <a:latin typeface="Times New Roman" panose="02020603050405020304" pitchFamily="18" charset="0"/>
                <a:cs typeface="Times New Roman" panose="02020603050405020304" pitchFamily="18" charset="0"/>
              </a:rPr>
              <a:t>of </a:t>
            </a:r>
            <a:r>
              <a:rPr lang="en-US" spc="-114" dirty="0">
                <a:solidFill>
                  <a:schemeClr val="tx1"/>
                </a:solidFill>
                <a:latin typeface="Times New Roman" panose="02020603050405020304" pitchFamily="18" charset="0"/>
                <a:cs typeface="Times New Roman" panose="02020603050405020304" pitchFamily="18" charset="0"/>
              </a:rPr>
              <a:t>physical</a:t>
            </a:r>
            <a:r>
              <a:rPr lang="en-US" spc="-270" dirty="0">
                <a:solidFill>
                  <a:schemeClr val="tx1"/>
                </a:solidFill>
                <a:latin typeface="Times New Roman" panose="02020603050405020304" pitchFamily="18" charset="0"/>
                <a:cs typeface="Times New Roman" panose="02020603050405020304" pitchFamily="18" charset="0"/>
              </a:rPr>
              <a:t> </a:t>
            </a:r>
            <a:r>
              <a:rPr lang="en-US" spc="-40" dirty="0">
                <a:solidFill>
                  <a:schemeClr val="tx1"/>
                </a:solidFill>
                <a:latin typeface="Times New Roman" panose="02020603050405020304" pitchFamily="18" charset="0"/>
                <a:cs typeface="Times New Roman" panose="02020603050405020304" pitchFamily="18" charset="0"/>
              </a:rPr>
              <a:t>link</a:t>
            </a:r>
            <a:endParaRPr lang="en-US" dirty="0">
              <a:solidFill>
                <a:schemeClr val="tx1"/>
              </a:solidFill>
              <a:latin typeface="Times New Roman" panose="02020603050405020304" pitchFamily="18" charset="0"/>
              <a:cs typeface="Times New Roman" panose="02020603050405020304" pitchFamily="18" charset="0"/>
            </a:endParaRPr>
          </a:p>
          <a:p>
            <a:pPr marL="355600" marR="88265" indent="-342900">
              <a:lnSpc>
                <a:spcPct val="100000"/>
              </a:lnSpc>
              <a:spcBef>
                <a:spcPts val="530"/>
              </a:spcBef>
              <a:buChar char="•"/>
              <a:tabLst>
                <a:tab pos="355600" algn="l"/>
                <a:tab pos="356235" algn="l"/>
              </a:tabLst>
            </a:pPr>
            <a:r>
              <a:rPr lang="en-US" spc="-245" dirty="0">
                <a:solidFill>
                  <a:schemeClr val="tx1"/>
                </a:solidFill>
                <a:latin typeface="Times New Roman" panose="02020603050405020304" pitchFamily="18" charset="0"/>
                <a:cs typeface="Times New Roman" panose="02020603050405020304" pitchFamily="18" charset="0"/>
              </a:rPr>
              <a:t>s </a:t>
            </a:r>
            <a:r>
              <a:rPr lang="en-US" spc="-195" dirty="0">
                <a:solidFill>
                  <a:schemeClr val="tx1"/>
                </a:solidFill>
                <a:latin typeface="Times New Roman" panose="02020603050405020304" pitchFamily="18" charset="0"/>
                <a:cs typeface="Times New Roman" panose="02020603050405020304" pitchFamily="18" charset="0"/>
              </a:rPr>
              <a:t>= </a:t>
            </a:r>
            <a:r>
              <a:rPr lang="en-US" spc="-75" dirty="0">
                <a:solidFill>
                  <a:schemeClr val="tx1"/>
                </a:solidFill>
                <a:latin typeface="Times New Roman" panose="02020603050405020304" pitchFamily="18" charset="0"/>
                <a:cs typeface="Times New Roman" panose="02020603050405020304" pitchFamily="18" charset="0"/>
              </a:rPr>
              <a:t>propagation </a:t>
            </a:r>
            <a:r>
              <a:rPr lang="en-US" spc="-135" dirty="0">
                <a:solidFill>
                  <a:schemeClr val="tx1"/>
                </a:solidFill>
                <a:latin typeface="Times New Roman" panose="02020603050405020304" pitchFamily="18" charset="0"/>
                <a:cs typeface="Times New Roman" panose="02020603050405020304" pitchFamily="18" charset="0"/>
              </a:rPr>
              <a:t>speed </a:t>
            </a:r>
            <a:r>
              <a:rPr lang="en-US" spc="-30" dirty="0">
                <a:solidFill>
                  <a:schemeClr val="tx1"/>
                </a:solidFill>
                <a:latin typeface="Times New Roman" panose="02020603050405020304" pitchFamily="18" charset="0"/>
                <a:cs typeface="Times New Roman" panose="02020603050405020304" pitchFamily="18" charset="0"/>
              </a:rPr>
              <a:t>in  </a:t>
            </a:r>
            <a:r>
              <a:rPr lang="en-US" spc="-75" dirty="0">
                <a:solidFill>
                  <a:schemeClr val="tx1"/>
                </a:solidFill>
                <a:latin typeface="Times New Roman" panose="02020603050405020304" pitchFamily="18" charset="0"/>
                <a:cs typeface="Times New Roman" panose="02020603050405020304" pitchFamily="18" charset="0"/>
              </a:rPr>
              <a:t>medium </a:t>
            </a:r>
            <a:r>
              <a:rPr lang="en-US" spc="-120" dirty="0">
                <a:solidFill>
                  <a:schemeClr val="tx1"/>
                </a:solidFill>
                <a:latin typeface="Times New Roman" panose="02020603050405020304" pitchFamily="18" charset="0"/>
                <a:cs typeface="Times New Roman" panose="02020603050405020304" pitchFamily="18" charset="0"/>
              </a:rPr>
              <a:t>(~2x10</a:t>
            </a:r>
            <a:r>
              <a:rPr lang="en-US" spc="-179" baseline="24904" dirty="0">
                <a:solidFill>
                  <a:schemeClr val="tx1"/>
                </a:solidFill>
                <a:latin typeface="Times New Roman" panose="02020603050405020304" pitchFamily="18" charset="0"/>
                <a:cs typeface="Times New Roman" panose="02020603050405020304" pitchFamily="18" charset="0"/>
              </a:rPr>
              <a:t>8</a:t>
            </a:r>
            <a:r>
              <a:rPr lang="en-US" spc="67" baseline="24904" dirty="0">
                <a:solidFill>
                  <a:schemeClr val="tx1"/>
                </a:solidFill>
                <a:latin typeface="Times New Roman" panose="02020603050405020304" pitchFamily="18" charset="0"/>
                <a:cs typeface="Times New Roman" panose="02020603050405020304" pitchFamily="18" charset="0"/>
              </a:rPr>
              <a:t> </a:t>
            </a:r>
            <a:r>
              <a:rPr lang="en-US" spc="-85" dirty="0" smtClean="0">
                <a:solidFill>
                  <a:schemeClr val="tx1"/>
                </a:solidFill>
                <a:latin typeface="Times New Roman" panose="02020603050405020304" pitchFamily="18" charset="0"/>
                <a:cs typeface="Times New Roman" panose="02020603050405020304" pitchFamily="18" charset="0"/>
              </a:rPr>
              <a:t>meters/sec</a:t>
            </a:r>
            <a:r>
              <a:rPr lang="en-US" spc="-85" dirty="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530"/>
              </a:spcBef>
              <a:tabLst>
                <a:tab pos="355600" algn="l"/>
                <a:tab pos="356235" algn="l"/>
              </a:tabLst>
            </a:pPr>
            <a:r>
              <a:rPr lang="en-US" spc="-75" dirty="0" smtClean="0">
                <a:solidFill>
                  <a:schemeClr val="tx1"/>
                </a:solidFill>
                <a:latin typeface="Times New Roman" panose="02020603050405020304" pitchFamily="18" charset="0"/>
                <a:cs typeface="Times New Roman" panose="02020603050405020304" pitchFamily="18" charset="0"/>
              </a:rPr>
              <a:t>  </a:t>
            </a:r>
            <a:r>
              <a:rPr lang="en-US" spc="-75" dirty="0" smtClean="0">
                <a:solidFill>
                  <a:srgbClr val="FF0000"/>
                </a:solidFill>
                <a:latin typeface="Times New Roman" panose="02020603050405020304" pitchFamily="18" charset="0"/>
                <a:cs typeface="Times New Roman" panose="02020603050405020304" pitchFamily="18" charset="0"/>
              </a:rPr>
              <a:t>propagation </a:t>
            </a:r>
            <a:r>
              <a:rPr lang="en-US" spc="-105" dirty="0">
                <a:solidFill>
                  <a:srgbClr val="FF0000"/>
                </a:solidFill>
                <a:latin typeface="Times New Roman" panose="02020603050405020304" pitchFamily="18" charset="0"/>
                <a:cs typeface="Times New Roman" panose="02020603050405020304" pitchFamily="18" charset="0"/>
              </a:rPr>
              <a:t>delay </a:t>
            </a:r>
            <a:r>
              <a:rPr lang="en-US" spc="-190" dirty="0">
                <a:solidFill>
                  <a:srgbClr val="FF0000"/>
                </a:solidFill>
                <a:latin typeface="Times New Roman" panose="02020603050405020304" pitchFamily="18" charset="0"/>
                <a:cs typeface="Times New Roman" panose="02020603050405020304" pitchFamily="18" charset="0"/>
              </a:rPr>
              <a:t>=</a:t>
            </a:r>
            <a:r>
              <a:rPr lang="en-US" spc="-210" dirty="0">
                <a:solidFill>
                  <a:srgbClr val="FF0000"/>
                </a:solidFill>
                <a:latin typeface="Times New Roman" panose="02020603050405020304" pitchFamily="18" charset="0"/>
                <a:cs typeface="Times New Roman" panose="02020603050405020304" pitchFamily="18" charset="0"/>
              </a:rPr>
              <a:t> </a:t>
            </a:r>
            <a:r>
              <a:rPr lang="en-US" spc="-40" dirty="0" smtClean="0">
                <a:solidFill>
                  <a:srgbClr val="FF0000"/>
                </a:solidFill>
                <a:latin typeface="Times New Roman" panose="02020603050405020304" pitchFamily="18" charset="0"/>
                <a:cs typeface="Times New Roman" panose="02020603050405020304" pitchFamily="18" charset="0"/>
              </a:rPr>
              <a:t>d / s</a:t>
            </a:r>
            <a:endParaRPr lang="en-US" dirty="0">
              <a:solidFill>
                <a:srgbClr val="FF0000"/>
              </a:solidFill>
              <a:latin typeface="Times New Roman" panose="02020603050405020304" pitchFamily="18" charset="0"/>
              <a:cs typeface="Times New Roman" panose="02020603050405020304" pitchFamily="18" charset="0"/>
            </a:endParaRPr>
          </a:p>
          <a:p>
            <a:endParaRPr lang="en-US" b="1" dirty="0">
              <a:solidFill>
                <a:srgbClr val="FF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06122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76201"/>
            <a:ext cx="5090921" cy="690574"/>
          </a:xfrm>
          <a:prstGeom prst="rect">
            <a:avLst/>
          </a:prstGeom>
        </p:spPr>
        <p:txBody>
          <a:bodyPr vert="horz" wrap="square" lIns="0" tIns="13335" rIns="0" bIns="0" rtlCol="0">
            <a:spAutoFit/>
          </a:bodyPr>
          <a:lstStyle/>
          <a:p>
            <a:pPr marL="12700">
              <a:lnSpc>
                <a:spcPct val="100000"/>
              </a:lnSpc>
              <a:spcBef>
                <a:spcPts val="105"/>
              </a:spcBef>
            </a:pPr>
            <a:r>
              <a:rPr b="1" spc="-180" dirty="0">
                <a:solidFill>
                  <a:srgbClr val="FF0000"/>
                </a:solidFill>
                <a:latin typeface="Times New Roman" panose="02020603050405020304" pitchFamily="18" charset="0"/>
                <a:cs typeface="Times New Roman" panose="02020603050405020304" pitchFamily="18" charset="0"/>
              </a:rPr>
              <a:t>Nodal</a:t>
            </a:r>
            <a:r>
              <a:rPr b="1" spc="-305" dirty="0">
                <a:solidFill>
                  <a:srgbClr val="FF0000"/>
                </a:solidFill>
                <a:latin typeface="Times New Roman" panose="02020603050405020304" pitchFamily="18" charset="0"/>
                <a:cs typeface="Times New Roman" panose="02020603050405020304" pitchFamily="18" charset="0"/>
              </a:rPr>
              <a:t> </a:t>
            </a:r>
            <a:r>
              <a:rPr b="1" spc="-200" dirty="0">
                <a:solidFill>
                  <a:srgbClr val="FF0000"/>
                </a:solidFill>
                <a:latin typeface="Times New Roman" panose="02020603050405020304" pitchFamily="18" charset="0"/>
                <a:cs typeface="Times New Roman" panose="02020603050405020304" pitchFamily="18" charset="0"/>
              </a:rPr>
              <a:t>delay</a:t>
            </a:r>
          </a:p>
        </p:txBody>
      </p:sp>
      <p:sp>
        <p:nvSpPr>
          <p:cNvPr id="3" name="object 3"/>
          <p:cNvSpPr txBox="1"/>
          <p:nvPr/>
        </p:nvSpPr>
        <p:spPr>
          <a:xfrm>
            <a:off x="304800" y="2438400"/>
            <a:ext cx="8458200" cy="3999813"/>
          </a:xfrm>
          <a:prstGeom prst="rect">
            <a:avLst/>
          </a:prstGeom>
        </p:spPr>
        <p:txBody>
          <a:bodyPr vert="horz" wrap="square" lIns="0" tIns="90170" rIns="0" bIns="0" rtlCol="0">
            <a:spAutoFit/>
          </a:bodyPr>
          <a:lstStyle/>
          <a:p>
            <a:pPr marL="355600" indent="-342900">
              <a:lnSpc>
                <a:spcPct val="100000"/>
              </a:lnSpc>
              <a:spcBef>
                <a:spcPts val="710"/>
              </a:spcBef>
              <a:buChar char="•"/>
              <a:tabLst>
                <a:tab pos="355600" algn="l"/>
                <a:tab pos="356235" algn="l"/>
              </a:tabLst>
            </a:pPr>
            <a:r>
              <a:rPr sz="2800" spc="-65" dirty="0">
                <a:latin typeface="Times New Roman" panose="02020603050405020304" pitchFamily="18" charset="0"/>
                <a:cs typeface="Times New Roman" panose="02020603050405020304" pitchFamily="18" charset="0"/>
              </a:rPr>
              <a:t>d</a:t>
            </a:r>
            <a:r>
              <a:rPr sz="2800" spc="-97" baseline="-20833" dirty="0">
                <a:latin typeface="Times New Roman" panose="02020603050405020304" pitchFamily="18" charset="0"/>
                <a:cs typeface="Times New Roman" panose="02020603050405020304" pitchFamily="18" charset="0"/>
              </a:rPr>
              <a:t>proc </a:t>
            </a:r>
            <a:r>
              <a:rPr sz="2800" spc="-204" dirty="0">
                <a:latin typeface="Times New Roman" panose="02020603050405020304" pitchFamily="18" charset="0"/>
                <a:cs typeface="Times New Roman" panose="02020603050405020304" pitchFamily="18" charset="0"/>
              </a:rPr>
              <a:t>= </a:t>
            </a:r>
            <a:r>
              <a:rPr sz="2800" spc="-130" dirty="0">
                <a:latin typeface="Times New Roman" panose="02020603050405020304" pitchFamily="18" charset="0"/>
                <a:cs typeface="Times New Roman" panose="02020603050405020304" pitchFamily="18" charset="0"/>
              </a:rPr>
              <a:t>processing</a:t>
            </a:r>
            <a:r>
              <a:rPr sz="2800" spc="-285" dirty="0">
                <a:latin typeface="Times New Roman" panose="02020603050405020304" pitchFamily="18" charset="0"/>
                <a:cs typeface="Times New Roman" panose="02020603050405020304" pitchFamily="18" charset="0"/>
              </a:rPr>
              <a:t> </a:t>
            </a:r>
            <a:r>
              <a:rPr sz="2800" spc="-114" dirty="0">
                <a:latin typeface="Times New Roman" panose="02020603050405020304" pitchFamily="18" charset="0"/>
                <a:cs typeface="Times New Roman" panose="02020603050405020304" pitchFamily="18" charset="0"/>
              </a:rPr>
              <a:t>delay</a:t>
            </a:r>
            <a:endParaRPr sz="2800" dirty="0">
              <a:latin typeface="Times New Roman" panose="02020603050405020304" pitchFamily="18" charset="0"/>
              <a:cs typeface="Times New Roman" panose="02020603050405020304" pitchFamily="18" charset="0"/>
            </a:endParaRPr>
          </a:p>
          <a:p>
            <a:pPr marL="756285" lvl="1" indent="-286385">
              <a:lnSpc>
                <a:spcPct val="100000"/>
              </a:lnSpc>
              <a:spcBef>
                <a:spcPts val="509"/>
              </a:spcBef>
              <a:buChar char="–"/>
              <a:tabLst>
                <a:tab pos="756285" algn="l"/>
                <a:tab pos="756920" algn="l"/>
              </a:tabLst>
            </a:pPr>
            <a:r>
              <a:rPr sz="2800" spc="-50" dirty="0">
                <a:latin typeface="Times New Roman" panose="02020603050405020304" pitchFamily="18" charset="0"/>
                <a:cs typeface="Times New Roman" panose="02020603050405020304" pitchFamily="18" charset="0"/>
              </a:rPr>
              <a:t>typically </a:t>
            </a:r>
            <a:r>
              <a:rPr sz="2800" spc="-155" dirty="0">
                <a:latin typeface="Times New Roman" panose="02020603050405020304" pitchFamily="18" charset="0"/>
                <a:cs typeface="Times New Roman" panose="02020603050405020304" pitchFamily="18" charset="0"/>
              </a:rPr>
              <a:t>a </a:t>
            </a:r>
            <a:r>
              <a:rPr sz="2800" spc="-50" dirty="0">
                <a:latin typeface="Times New Roman" panose="02020603050405020304" pitchFamily="18" charset="0"/>
                <a:cs typeface="Times New Roman" panose="02020603050405020304" pitchFamily="18" charset="0"/>
              </a:rPr>
              <a:t>few </a:t>
            </a:r>
            <a:r>
              <a:rPr sz="2800" spc="-114" dirty="0">
                <a:latin typeface="Times New Roman" panose="02020603050405020304" pitchFamily="18" charset="0"/>
                <a:cs typeface="Times New Roman" panose="02020603050405020304" pitchFamily="18" charset="0"/>
              </a:rPr>
              <a:t>microsecs </a:t>
            </a:r>
            <a:r>
              <a:rPr sz="2800" spc="-15" dirty="0">
                <a:latin typeface="Times New Roman" panose="02020603050405020304" pitchFamily="18" charset="0"/>
                <a:cs typeface="Times New Roman" panose="02020603050405020304" pitchFamily="18" charset="0"/>
              </a:rPr>
              <a:t>or</a:t>
            </a:r>
            <a:r>
              <a:rPr sz="2800" spc="-165" dirty="0">
                <a:latin typeface="Times New Roman" panose="02020603050405020304" pitchFamily="18" charset="0"/>
                <a:cs typeface="Times New Roman" panose="02020603050405020304" pitchFamily="18" charset="0"/>
              </a:rPr>
              <a:t> </a:t>
            </a:r>
            <a:r>
              <a:rPr sz="2800" spc="-140" dirty="0">
                <a:latin typeface="Times New Roman" panose="02020603050405020304" pitchFamily="18" charset="0"/>
                <a:cs typeface="Times New Roman" panose="02020603050405020304" pitchFamily="18" charset="0"/>
              </a:rPr>
              <a:t>less</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545"/>
              </a:spcBef>
              <a:buChar char="•"/>
              <a:tabLst>
                <a:tab pos="355600" algn="l"/>
                <a:tab pos="356235" algn="l"/>
              </a:tabLst>
            </a:pPr>
            <a:r>
              <a:rPr sz="2800" spc="-75" dirty="0">
                <a:latin typeface="Times New Roman" panose="02020603050405020304" pitchFamily="18" charset="0"/>
                <a:cs typeface="Times New Roman" panose="02020603050405020304" pitchFamily="18" charset="0"/>
              </a:rPr>
              <a:t>d</a:t>
            </a:r>
            <a:r>
              <a:rPr sz="2800" spc="-112" baseline="-20833" dirty="0">
                <a:latin typeface="Times New Roman" panose="02020603050405020304" pitchFamily="18" charset="0"/>
                <a:cs typeface="Times New Roman" panose="02020603050405020304" pitchFamily="18" charset="0"/>
              </a:rPr>
              <a:t>queue </a:t>
            </a:r>
            <a:r>
              <a:rPr sz="2800" spc="-210" dirty="0">
                <a:latin typeface="Times New Roman" panose="02020603050405020304" pitchFamily="18" charset="0"/>
                <a:cs typeface="Times New Roman" panose="02020603050405020304" pitchFamily="18" charset="0"/>
              </a:rPr>
              <a:t>= </a:t>
            </a:r>
            <a:r>
              <a:rPr sz="2800" spc="-95" dirty="0">
                <a:latin typeface="Times New Roman" panose="02020603050405020304" pitchFamily="18" charset="0"/>
                <a:cs typeface="Times New Roman" panose="02020603050405020304" pitchFamily="18" charset="0"/>
              </a:rPr>
              <a:t>queuing</a:t>
            </a:r>
            <a:r>
              <a:rPr sz="2800" spc="-245" dirty="0">
                <a:latin typeface="Times New Roman" panose="02020603050405020304" pitchFamily="18" charset="0"/>
                <a:cs typeface="Times New Roman" panose="02020603050405020304" pitchFamily="18" charset="0"/>
              </a:rPr>
              <a:t> </a:t>
            </a:r>
            <a:r>
              <a:rPr sz="2800" spc="-114" dirty="0">
                <a:latin typeface="Times New Roman" panose="02020603050405020304" pitchFamily="18" charset="0"/>
                <a:cs typeface="Times New Roman" panose="02020603050405020304" pitchFamily="18" charset="0"/>
              </a:rPr>
              <a:t>delay</a:t>
            </a:r>
            <a:endParaRPr sz="2800" dirty="0">
              <a:latin typeface="Times New Roman" panose="02020603050405020304" pitchFamily="18" charset="0"/>
              <a:cs typeface="Times New Roman" panose="02020603050405020304" pitchFamily="18" charset="0"/>
            </a:endParaRPr>
          </a:p>
          <a:p>
            <a:pPr marL="756285" lvl="1" indent="-286385">
              <a:lnSpc>
                <a:spcPct val="100000"/>
              </a:lnSpc>
              <a:spcBef>
                <a:spcPts val="509"/>
              </a:spcBef>
              <a:buChar char="–"/>
              <a:tabLst>
                <a:tab pos="756285" algn="l"/>
                <a:tab pos="756920" algn="l"/>
              </a:tabLst>
            </a:pPr>
            <a:r>
              <a:rPr sz="2800" spc="-105" dirty="0">
                <a:latin typeface="Times New Roman" panose="02020603050405020304" pitchFamily="18" charset="0"/>
                <a:cs typeface="Times New Roman" panose="02020603050405020304" pitchFamily="18" charset="0"/>
              </a:rPr>
              <a:t>depends </a:t>
            </a:r>
            <a:r>
              <a:rPr sz="2800" spc="-60" dirty="0">
                <a:latin typeface="Times New Roman" panose="02020603050405020304" pitchFamily="18" charset="0"/>
                <a:cs typeface="Times New Roman" panose="02020603050405020304" pitchFamily="18" charset="0"/>
              </a:rPr>
              <a:t>on</a:t>
            </a:r>
            <a:r>
              <a:rPr sz="2800" spc="-140" dirty="0">
                <a:latin typeface="Times New Roman" panose="02020603050405020304" pitchFamily="18" charset="0"/>
                <a:cs typeface="Times New Roman" panose="02020603050405020304" pitchFamily="18" charset="0"/>
              </a:rPr>
              <a:t> </a:t>
            </a:r>
            <a:r>
              <a:rPr sz="2800" spc="-85" dirty="0">
                <a:latin typeface="Times New Roman" panose="02020603050405020304" pitchFamily="18" charset="0"/>
                <a:cs typeface="Times New Roman" panose="02020603050405020304" pitchFamily="18" charset="0"/>
              </a:rPr>
              <a:t>congestion</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550"/>
              </a:spcBef>
              <a:buChar char="•"/>
              <a:tabLst>
                <a:tab pos="355600" algn="l"/>
                <a:tab pos="356235" algn="l"/>
              </a:tabLst>
            </a:pPr>
            <a:r>
              <a:rPr sz="2800" spc="-60" dirty="0">
                <a:latin typeface="Times New Roman" panose="02020603050405020304" pitchFamily="18" charset="0"/>
                <a:cs typeface="Times New Roman" panose="02020603050405020304" pitchFamily="18" charset="0"/>
              </a:rPr>
              <a:t>d</a:t>
            </a:r>
            <a:r>
              <a:rPr sz="2800" spc="-89" baseline="-20833" dirty="0">
                <a:latin typeface="Times New Roman" panose="02020603050405020304" pitchFamily="18" charset="0"/>
                <a:cs typeface="Times New Roman" panose="02020603050405020304" pitchFamily="18" charset="0"/>
              </a:rPr>
              <a:t>trans </a:t>
            </a:r>
            <a:r>
              <a:rPr sz="2800" spc="-204" dirty="0">
                <a:latin typeface="Times New Roman" panose="02020603050405020304" pitchFamily="18" charset="0"/>
                <a:cs typeface="Times New Roman" panose="02020603050405020304" pitchFamily="18" charset="0"/>
              </a:rPr>
              <a:t>= </a:t>
            </a:r>
            <a:r>
              <a:rPr sz="2800" spc="-95" dirty="0">
                <a:latin typeface="Times New Roman" panose="02020603050405020304" pitchFamily="18" charset="0"/>
                <a:cs typeface="Times New Roman" panose="02020603050405020304" pitchFamily="18" charset="0"/>
              </a:rPr>
              <a:t>transmission</a:t>
            </a:r>
            <a:r>
              <a:rPr sz="2800" spc="-305" dirty="0">
                <a:latin typeface="Times New Roman" panose="02020603050405020304" pitchFamily="18" charset="0"/>
                <a:cs typeface="Times New Roman" panose="02020603050405020304" pitchFamily="18" charset="0"/>
              </a:rPr>
              <a:t> </a:t>
            </a:r>
            <a:r>
              <a:rPr sz="2800" spc="-114" dirty="0">
                <a:latin typeface="Times New Roman" panose="02020603050405020304" pitchFamily="18" charset="0"/>
                <a:cs typeface="Times New Roman" panose="02020603050405020304" pitchFamily="18" charset="0"/>
              </a:rPr>
              <a:t>delay</a:t>
            </a:r>
            <a:endParaRPr sz="2800" dirty="0">
              <a:latin typeface="Times New Roman" panose="02020603050405020304" pitchFamily="18" charset="0"/>
              <a:cs typeface="Times New Roman" panose="02020603050405020304" pitchFamily="18" charset="0"/>
            </a:endParaRPr>
          </a:p>
          <a:p>
            <a:pPr marL="469900">
              <a:lnSpc>
                <a:spcPct val="100000"/>
              </a:lnSpc>
              <a:spcBef>
                <a:spcPts val="509"/>
              </a:spcBef>
              <a:tabLst>
                <a:tab pos="756285" algn="l"/>
              </a:tabLst>
            </a:pPr>
            <a:r>
              <a:rPr sz="2800" dirty="0">
                <a:latin typeface="Times New Roman" panose="02020603050405020304" pitchFamily="18" charset="0"/>
                <a:cs typeface="Times New Roman" panose="02020603050405020304" pitchFamily="18" charset="0"/>
              </a:rPr>
              <a:t>–	</a:t>
            </a:r>
            <a:r>
              <a:rPr sz="2800" spc="-170" dirty="0">
                <a:latin typeface="Times New Roman" panose="02020603050405020304" pitchFamily="18" charset="0"/>
                <a:cs typeface="Times New Roman" panose="02020603050405020304" pitchFamily="18" charset="0"/>
              </a:rPr>
              <a:t>= </a:t>
            </a:r>
            <a:r>
              <a:rPr sz="2800" spc="-120" dirty="0">
                <a:latin typeface="Times New Roman" panose="02020603050405020304" pitchFamily="18" charset="0"/>
                <a:cs typeface="Times New Roman" panose="02020603050405020304" pitchFamily="18" charset="0"/>
              </a:rPr>
              <a:t>L/R, </a:t>
            </a:r>
            <a:r>
              <a:rPr sz="2800" spc="-60" dirty="0">
                <a:latin typeface="Times New Roman" panose="02020603050405020304" pitchFamily="18" charset="0"/>
                <a:cs typeface="Times New Roman" panose="02020603050405020304" pitchFamily="18" charset="0"/>
              </a:rPr>
              <a:t>significant </a:t>
            </a:r>
            <a:r>
              <a:rPr sz="2800" spc="-5" dirty="0">
                <a:latin typeface="Times New Roman" panose="02020603050405020304" pitchFamily="18" charset="0"/>
                <a:cs typeface="Times New Roman" panose="02020603050405020304" pitchFamily="18" charset="0"/>
              </a:rPr>
              <a:t>for </a:t>
            </a:r>
            <a:r>
              <a:rPr sz="2800" spc="-80" dirty="0">
                <a:latin typeface="Times New Roman" panose="02020603050405020304" pitchFamily="18" charset="0"/>
                <a:cs typeface="Times New Roman" panose="02020603050405020304" pitchFamily="18" charset="0"/>
              </a:rPr>
              <a:t>low-speed</a:t>
            </a:r>
            <a:r>
              <a:rPr sz="2800" spc="-225" dirty="0">
                <a:latin typeface="Times New Roman" panose="02020603050405020304" pitchFamily="18" charset="0"/>
                <a:cs typeface="Times New Roman" panose="02020603050405020304" pitchFamily="18" charset="0"/>
              </a:rPr>
              <a:t> </a:t>
            </a:r>
            <a:r>
              <a:rPr sz="2800" spc="-75" dirty="0">
                <a:latin typeface="Times New Roman" panose="02020603050405020304" pitchFamily="18" charset="0"/>
                <a:cs typeface="Times New Roman" panose="02020603050405020304" pitchFamily="18" charset="0"/>
              </a:rPr>
              <a:t>links</a:t>
            </a:r>
            <a:endParaRPr sz="2800" dirty="0">
              <a:latin typeface="Times New Roman" panose="02020603050405020304" pitchFamily="18" charset="0"/>
              <a:cs typeface="Times New Roman" panose="02020603050405020304" pitchFamily="18" charset="0"/>
            </a:endParaRPr>
          </a:p>
          <a:p>
            <a:pPr marL="355600" indent="-342900">
              <a:lnSpc>
                <a:spcPct val="100000"/>
              </a:lnSpc>
              <a:spcBef>
                <a:spcPts val="545"/>
              </a:spcBef>
              <a:buChar char="•"/>
              <a:tabLst>
                <a:tab pos="355600" algn="l"/>
                <a:tab pos="356235" algn="l"/>
              </a:tabLst>
            </a:pPr>
            <a:r>
              <a:rPr sz="2800" spc="-50" dirty="0">
                <a:latin typeface="Times New Roman" panose="02020603050405020304" pitchFamily="18" charset="0"/>
                <a:cs typeface="Times New Roman" panose="02020603050405020304" pitchFamily="18" charset="0"/>
              </a:rPr>
              <a:t>d</a:t>
            </a:r>
            <a:r>
              <a:rPr sz="2800" spc="-75" baseline="-20833" dirty="0">
                <a:latin typeface="Times New Roman" panose="02020603050405020304" pitchFamily="18" charset="0"/>
                <a:cs typeface="Times New Roman" panose="02020603050405020304" pitchFamily="18" charset="0"/>
              </a:rPr>
              <a:t>prop </a:t>
            </a:r>
            <a:r>
              <a:rPr sz="2800" spc="-210" dirty="0">
                <a:latin typeface="Times New Roman" panose="02020603050405020304" pitchFamily="18" charset="0"/>
                <a:cs typeface="Times New Roman" panose="02020603050405020304" pitchFamily="18" charset="0"/>
              </a:rPr>
              <a:t>= </a:t>
            </a:r>
            <a:r>
              <a:rPr sz="2800" spc="-80" dirty="0">
                <a:latin typeface="Times New Roman" panose="02020603050405020304" pitchFamily="18" charset="0"/>
                <a:cs typeface="Times New Roman" panose="02020603050405020304" pitchFamily="18" charset="0"/>
              </a:rPr>
              <a:t>propagation</a:t>
            </a:r>
            <a:r>
              <a:rPr sz="2800" spc="-300" dirty="0">
                <a:latin typeface="Times New Roman" panose="02020603050405020304" pitchFamily="18" charset="0"/>
                <a:cs typeface="Times New Roman" panose="02020603050405020304" pitchFamily="18" charset="0"/>
              </a:rPr>
              <a:t> </a:t>
            </a:r>
            <a:r>
              <a:rPr sz="2800" spc="-114" dirty="0">
                <a:latin typeface="Times New Roman" panose="02020603050405020304" pitchFamily="18" charset="0"/>
                <a:cs typeface="Times New Roman" panose="02020603050405020304" pitchFamily="18" charset="0"/>
              </a:rPr>
              <a:t>delay</a:t>
            </a:r>
            <a:endParaRPr sz="2800" dirty="0">
              <a:latin typeface="Times New Roman" panose="02020603050405020304" pitchFamily="18" charset="0"/>
              <a:cs typeface="Times New Roman" panose="02020603050405020304" pitchFamily="18" charset="0"/>
            </a:endParaRPr>
          </a:p>
          <a:p>
            <a:pPr marL="756285" lvl="1" indent="-286385">
              <a:lnSpc>
                <a:spcPct val="100000"/>
              </a:lnSpc>
              <a:spcBef>
                <a:spcPts val="509"/>
              </a:spcBef>
              <a:buChar char="–"/>
              <a:tabLst>
                <a:tab pos="756285" algn="l"/>
                <a:tab pos="756920" algn="l"/>
              </a:tabLst>
            </a:pPr>
            <a:r>
              <a:rPr sz="2800" spc="-155" dirty="0">
                <a:latin typeface="Times New Roman" panose="02020603050405020304" pitchFamily="18" charset="0"/>
                <a:cs typeface="Times New Roman" panose="02020603050405020304" pitchFamily="18" charset="0"/>
              </a:rPr>
              <a:t>a </a:t>
            </a:r>
            <a:r>
              <a:rPr sz="2800" spc="-45" dirty="0">
                <a:latin typeface="Times New Roman" panose="02020603050405020304" pitchFamily="18" charset="0"/>
                <a:cs typeface="Times New Roman" panose="02020603050405020304" pitchFamily="18" charset="0"/>
              </a:rPr>
              <a:t>few </a:t>
            </a:r>
            <a:r>
              <a:rPr sz="2800" spc="-114" dirty="0">
                <a:latin typeface="Times New Roman" panose="02020603050405020304" pitchFamily="18" charset="0"/>
                <a:cs typeface="Times New Roman" panose="02020603050405020304" pitchFamily="18" charset="0"/>
              </a:rPr>
              <a:t>microsecs </a:t>
            </a:r>
            <a:r>
              <a:rPr sz="2800" spc="15" dirty="0">
                <a:latin typeface="Times New Roman" panose="02020603050405020304" pitchFamily="18" charset="0"/>
                <a:cs typeface="Times New Roman" panose="02020603050405020304" pitchFamily="18" charset="0"/>
              </a:rPr>
              <a:t>to </a:t>
            </a:r>
            <a:r>
              <a:rPr sz="2800" spc="-80" dirty="0">
                <a:latin typeface="Times New Roman" panose="02020603050405020304" pitchFamily="18" charset="0"/>
                <a:cs typeface="Times New Roman" panose="02020603050405020304" pitchFamily="18" charset="0"/>
              </a:rPr>
              <a:t>hundreds </a:t>
            </a:r>
            <a:r>
              <a:rPr sz="2800" spc="-5" dirty="0">
                <a:latin typeface="Times New Roman" panose="02020603050405020304" pitchFamily="18" charset="0"/>
                <a:cs typeface="Times New Roman" panose="02020603050405020304" pitchFamily="18" charset="0"/>
              </a:rPr>
              <a:t>of</a:t>
            </a:r>
            <a:r>
              <a:rPr sz="2800" spc="-280" dirty="0">
                <a:latin typeface="Times New Roman" panose="02020603050405020304" pitchFamily="18" charset="0"/>
                <a:cs typeface="Times New Roman" panose="02020603050405020304" pitchFamily="18" charset="0"/>
              </a:rPr>
              <a:t> </a:t>
            </a:r>
            <a:r>
              <a:rPr sz="2800" spc="-160" dirty="0">
                <a:latin typeface="Times New Roman" panose="02020603050405020304" pitchFamily="18" charset="0"/>
                <a:cs typeface="Times New Roman" panose="02020603050405020304" pitchFamily="18" charset="0"/>
              </a:rPr>
              <a:t>msecs</a:t>
            </a:r>
            <a:endParaRPr sz="2800" dirty="0">
              <a:latin typeface="Times New Roman" panose="02020603050405020304" pitchFamily="18" charset="0"/>
              <a:cs typeface="Times New Roman" panose="02020603050405020304" pitchFamily="18" charset="0"/>
            </a:endParaRPr>
          </a:p>
        </p:txBody>
      </p:sp>
      <p:sp>
        <p:nvSpPr>
          <p:cNvPr id="4" name="object 4"/>
          <p:cNvSpPr txBox="1"/>
          <p:nvPr/>
        </p:nvSpPr>
        <p:spPr>
          <a:xfrm>
            <a:off x="609600" y="1361694"/>
            <a:ext cx="7467600" cy="607859"/>
          </a:xfrm>
          <a:prstGeom prst="rect">
            <a:avLst/>
          </a:prstGeom>
          <a:ln w="19811">
            <a:solidFill>
              <a:srgbClr val="FF0000"/>
            </a:solidFill>
          </a:ln>
        </p:spPr>
        <p:txBody>
          <a:bodyPr vert="horz" wrap="square" lIns="0" tIns="114300" rIns="0" bIns="0" rtlCol="0">
            <a:spAutoFit/>
          </a:bodyPr>
          <a:lstStyle/>
          <a:p>
            <a:pPr marL="70485">
              <a:lnSpc>
                <a:spcPct val="100000"/>
              </a:lnSpc>
              <a:spcBef>
                <a:spcPts val="900"/>
              </a:spcBef>
              <a:tabLst>
                <a:tab pos="951230" algn="l"/>
              </a:tabLst>
            </a:pPr>
            <a:r>
              <a:rPr sz="4800" i="1" spc="44" baseline="13888" dirty="0">
                <a:latin typeface="Times New Roman"/>
                <a:cs typeface="Times New Roman"/>
              </a:rPr>
              <a:t>d</a:t>
            </a:r>
            <a:r>
              <a:rPr sz="1850" spc="30" dirty="0">
                <a:latin typeface="Times New Roman"/>
                <a:cs typeface="Times New Roman"/>
              </a:rPr>
              <a:t>nodal	</a:t>
            </a:r>
            <a:r>
              <a:rPr sz="4800" spc="157" baseline="13888" dirty="0">
                <a:latin typeface="Symbol"/>
                <a:cs typeface="Symbol"/>
              </a:rPr>
              <a:t></a:t>
            </a:r>
            <a:r>
              <a:rPr sz="4800" spc="157" baseline="13888" dirty="0">
                <a:latin typeface="Times New Roman"/>
                <a:cs typeface="Times New Roman"/>
              </a:rPr>
              <a:t> </a:t>
            </a:r>
            <a:r>
              <a:rPr sz="4800" i="1" spc="60" baseline="13888" dirty="0">
                <a:latin typeface="Times New Roman"/>
                <a:cs typeface="Times New Roman"/>
              </a:rPr>
              <a:t>d</a:t>
            </a:r>
            <a:r>
              <a:rPr sz="1850" spc="40" dirty="0">
                <a:latin typeface="Times New Roman"/>
                <a:cs typeface="Times New Roman"/>
              </a:rPr>
              <a:t>proc </a:t>
            </a:r>
            <a:r>
              <a:rPr sz="4800" spc="157" baseline="13888" dirty="0">
                <a:latin typeface="Symbol"/>
                <a:cs typeface="Symbol"/>
              </a:rPr>
              <a:t></a:t>
            </a:r>
            <a:r>
              <a:rPr sz="4800" spc="157" baseline="13888" dirty="0">
                <a:latin typeface="Times New Roman"/>
                <a:cs typeface="Times New Roman"/>
              </a:rPr>
              <a:t> </a:t>
            </a:r>
            <a:r>
              <a:rPr sz="4800" i="1" spc="44" baseline="13888" dirty="0">
                <a:latin typeface="Times New Roman"/>
                <a:cs typeface="Times New Roman"/>
              </a:rPr>
              <a:t>d</a:t>
            </a:r>
            <a:r>
              <a:rPr sz="1850" spc="30" dirty="0">
                <a:latin typeface="Times New Roman"/>
                <a:cs typeface="Times New Roman"/>
              </a:rPr>
              <a:t>queue </a:t>
            </a:r>
            <a:r>
              <a:rPr sz="4800" spc="157" baseline="13888" dirty="0">
                <a:latin typeface="Symbol"/>
                <a:cs typeface="Symbol"/>
              </a:rPr>
              <a:t></a:t>
            </a:r>
            <a:r>
              <a:rPr sz="4800" spc="157" baseline="13888" dirty="0">
                <a:latin typeface="Times New Roman"/>
                <a:cs typeface="Times New Roman"/>
              </a:rPr>
              <a:t> </a:t>
            </a:r>
            <a:r>
              <a:rPr sz="4800" i="1" spc="44" baseline="13888" dirty="0">
                <a:latin typeface="Times New Roman"/>
                <a:cs typeface="Times New Roman"/>
              </a:rPr>
              <a:t>d</a:t>
            </a:r>
            <a:r>
              <a:rPr sz="1850" spc="30" dirty="0">
                <a:latin typeface="Times New Roman"/>
                <a:cs typeface="Times New Roman"/>
              </a:rPr>
              <a:t>trans </a:t>
            </a:r>
            <a:r>
              <a:rPr sz="4800" spc="157" baseline="13888" dirty="0">
                <a:latin typeface="Symbol"/>
                <a:cs typeface="Symbol"/>
              </a:rPr>
              <a:t></a:t>
            </a:r>
            <a:r>
              <a:rPr sz="4800" spc="-847" baseline="13888" dirty="0">
                <a:latin typeface="Times New Roman"/>
                <a:cs typeface="Times New Roman"/>
              </a:rPr>
              <a:t> </a:t>
            </a:r>
            <a:r>
              <a:rPr sz="4800" i="1" spc="67" baseline="13888" dirty="0">
                <a:latin typeface="Times New Roman"/>
                <a:cs typeface="Times New Roman"/>
              </a:rPr>
              <a:t>d</a:t>
            </a:r>
            <a:r>
              <a:rPr sz="1850" spc="45" dirty="0">
                <a:latin typeface="Times New Roman"/>
                <a:cs typeface="Times New Roman"/>
              </a:rPr>
              <a:t>prop</a:t>
            </a:r>
            <a:endParaRPr sz="1850" dirty="0">
              <a:latin typeface="Times New Roman"/>
              <a:cs typeface="Times New Roman"/>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2127" y="187197"/>
            <a:ext cx="8653273" cy="696595"/>
          </a:xfrm>
          <a:prstGeom prst="rect">
            <a:avLst/>
          </a:prstGeom>
        </p:spPr>
        <p:txBody>
          <a:bodyPr vert="horz" wrap="square" lIns="0" tIns="12700" rIns="0" bIns="0" rtlCol="0">
            <a:spAutoFit/>
          </a:bodyPr>
          <a:lstStyle/>
          <a:p>
            <a:pPr marL="12700">
              <a:lnSpc>
                <a:spcPct val="100000"/>
              </a:lnSpc>
              <a:spcBef>
                <a:spcPts val="100"/>
              </a:spcBef>
            </a:pPr>
            <a:r>
              <a:rPr b="1" spc="-340" dirty="0">
                <a:latin typeface="Times New Roman" panose="02020603050405020304" pitchFamily="18" charset="0"/>
                <a:cs typeface="Times New Roman" panose="02020603050405020304" pitchFamily="18" charset="0"/>
              </a:rPr>
              <a:t>Caravan</a:t>
            </a:r>
            <a:r>
              <a:rPr b="1" spc="-270" dirty="0">
                <a:latin typeface="Times New Roman" panose="02020603050405020304" pitchFamily="18" charset="0"/>
                <a:cs typeface="Times New Roman" panose="02020603050405020304" pitchFamily="18" charset="0"/>
              </a:rPr>
              <a:t> </a:t>
            </a:r>
            <a:r>
              <a:rPr b="1" spc="-215" dirty="0">
                <a:latin typeface="Times New Roman" panose="02020603050405020304" pitchFamily="18" charset="0"/>
                <a:cs typeface="Times New Roman" panose="02020603050405020304" pitchFamily="18" charset="0"/>
              </a:rPr>
              <a:t>analogy</a:t>
            </a:r>
          </a:p>
        </p:txBody>
      </p:sp>
      <p:sp>
        <p:nvSpPr>
          <p:cNvPr id="3" name="object 3"/>
          <p:cNvSpPr txBox="1"/>
          <p:nvPr/>
        </p:nvSpPr>
        <p:spPr>
          <a:xfrm>
            <a:off x="358241" y="2657094"/>
            <a:ext cx="3797935" cy="3244850"/>
          </a:xfrm>
          <a:prstGeom prst="rect">
            <a:avLst/>
          </a:prstGeom>
        </p:spPr>
        <p:txBody>
          <a:bodyPr vert="horz" wrap="square" lIns="0" tIns="12700" rIns="0" bIns="0" rtlCol="0">
            <a:spAutoFit/>
          </a:bodyPr>
          <a:lstStyle/>
          <a:p>
            <a:pPr marL="355600" indent="-342900">
              <a:lnSpc>
                <a:spcPts val="2735"/>
              </a:lnSpc>
              <a:spcBef>
                <a:spcPts val="100"/>
              </a:spcBef>
              <a:buChar char="•"/>
              <a:tabLst>
                <a:tab pos="354965" algn="l"/>
                <a:tab pos="355600" algn="l"/>
              </a:tabLst>
            </a:pPr>
            <a:r>
              <a:rPr sz="2400" spc="-165" dirty="0">
                <a:latin typeface="Arial"/>
                <a:cs typeface="Arial"/>
              </a:rPr>
              <a:t>cars </a:t>
            </a:r>
            <a:r>
              <a:rPr sz="2400" spc="-50" dirty="0">
                <a:latin typeface="Arial"/>
                <a:cs typeface="Arial"/>
              </a:rPr>
              <a:t>“propagate”</a:t>
            </a:r>
            <a:r>
              <a:rPr sz="2400" spc="-130" dirty="0">
                <a:latin typeface="Arial"/>
                <a:cs typeface="Arial"/>
              </a:rPr>
              <a:t> </a:t>
            </a:r>
            <a:r>
              <a:rPr sz="2400" spc="-40" dirty="0">
                <a:latin typeface="Arial"/>
                <a:cs typeface="Arial"/>
              </a:rPr>
              <a:t>at</a:t>
            </a:r>
            <a:endParaRPr sz="2400">
              <a:latin typeface="Arial"/>
              <a:cs typeface="Arial"/>
            </a:endParaRPr>
          </a:p>
          <a:p>
            <a:pPr marL="355600">
              <a:lnSpc>
                <a:spcPts val="2735"/>
              </a:lnSpc>
            </a:pPr>
            <a:r>
              <a:rPr sz="2400" spc="-125" dirty="0">
                <a:latin typeface="Arial"/>
                <a:cs typeface="Arial"/>
              </a:rPr>
              <a:t>100</a:t>
            </a:r>
            <a:r>
              <a:rPr sz="2400" spc="-140" dirty="0">
                <a:latin typeface="Arial"/>
                <a:cs typeface="Arial"/>
              </a:rPr>
              <a:t> </a:t>
            </a:r>
            <a:r>
              <a:rPr sz="2400" spc="5" dirty="0">
                <a:latin typeface="Arial"/>
                <a:cs typeface="Arial"/>
              </a:rPr>
              <a:t>km/hr</a:t>
            </a:r>
            <a:endParaRPr sz="2400">
              <a:latin typeface="Arial"/>
              <a:cs typeface="Arial"/>
            </a:endParaRPr>
          </a:p>
          <a:p>
            <a:pPr marL="355600" marR="340360" indent="-342900" algn="just">
              <a:lnSpc>
                <a:spcPts val="2590"/>
              </a:lnSpc>
              <a:spcBef>
                <a:spcPts val="615"/>
              </a:spcBef>
              <a:buChar char="•"/>
              <a:tabLst>
                <a:tab pos="355600" algn="l"/>
              </a:tabLst>
            </a:pPr>
            <a:r>
              <a:rPr sz="2400" spc="15" dirty="0">
                <a:latin typeface="Arial"/>
                <a:cs typeface="Arial"/>
              </a:rPr>
              <a:t>toll </a:t>
            </a:r>
            <a:r>
              <a:rPr sz="2400" spc="-35" dirty="0">
                <a:latin typeface="Arial"/>
                <a:cs typeface="Arial"/>
              </a:rPr>
              <a:t>booth </a:t>
            </a:r>
            <a:r>
              <a:rPr sz="2400" spc="-135" dirty="0">
                <a:latin typeface="Arial"/>
                <a:cs typeface="Arial"/>
              </a:rPr>
              <a:t>takes </a:t>
            </a:r>
            <a:r>
              <a:rPr sz="2400" spc="-120" dirty="0">
                <a:latin typeface="Arial"/>
                <a:cs typeface="Arial"/>
              </a:rPr>
              <a:t>12 </a:t>
            </a:r>
            <a:r>
              <a:rPr sz="2400" spc="-200" dirty="0">
                <a:latin typeface="Arial"/>
                <a:cs typeface="Arial"/>
              </a:rPr>
              <a:t>sec</a:t>
            </a:r>
            <a:r>
              <a:rPr sz="2400" spc="-475" dirty="0">
                <a:latin typeface="Arial"/>
                <a:cs typeface="Arial"/>
              </a:rPr>
              <a:t> </a:t>
            </a:r>
            <a:r>
              <a:rPr sz="2400" spc="20" dirty="0">
                <a:latin typeface="Arial"/>
                <a:cs typeface="Arial"/>
              </a:rPr>
              <a:t>to  </a:t>
            </a:r>
            <a:r>
              <a:rPr sz="2400" spc="-114" dirty="0">
                <a:latin typeface="Arial"/>
                <a:cs typeface="Arial"/>
              </a:rPr>
              <a:t>service </a:t>
            </a:r>
            <a:r>
              <a:rPr sz="2400" spc="-120" dirty="0">
                <a:latin typeface="Arial"/>
                <a:cs typeface="Arial"/>
              </a:rPr>
              <a:t>car </a:t>
            </a:r>
            <a:r>
              <a:rPr sz="2400" spc="-95" dirty="0">
                <a:latin typeface="Arial"/>
                <a:cs typeface="Arial"/>
              </a:rPr>
              <a:t>(transmission  </a:t>
            </a:r>
            <a:r>
              <a:rPr sz="2400" spc="-30" dirty="0">
                <a:latin typeface="Arial"/>
                <a:cs typeface="Arial"/>
              </a:rPr>
              <a:t>time)</a:t>
            </a:r>
            <a:endParaRPr sz="2400">
              <a:latin typeface="Arial"/>
              <a:cs typeface="Arial"/>
            </a:endParaRPr>
          </a:p>
          <a:p>
            <a:pPr marL="355600" indent="-342900">
              <a:lnSpc>
                <a:spcPct val="100000"/>
              </a:lnSpc>
              <a:spcBef>
                <a:spcPts val="254"/>
              </a:spcBef>
              <a:buChar char="•"/>
              <a:tabLst>
                <a:tab pos="354965" algn="l"/>
                <a:tab pos="355600" algn="l"/>
              </a:tabLst>
            </a:pPr>
            <a:r>
              <a:rPr sz="2400" spc="-65" dirty="0">
                <a:latin typeface="Arial"/>
                <a:cs typeface="Arial"/>
              </a:rPr>
              <a:t>car~bit; </a:t>
            </a:r>
            <a:r>
              <a:rPr sz="2400" spc="-150" dirty="0">
                <a:latin typeface="Arial"/>
                <a:cs typeface="Arial"/>
              </a:rPr>
              <a:t>caravan </a:t>
            </a:r>
            <a:r>
              <a:rPr sz="2400" spc="-210" dirty="0">
                <a:latin typeface="Arial"/>
                <a:cs typeface="Arial"/>
              </a:rPr>
              <a:t>~</a:t>
            </a:r>
            <a:r>
              <a:rPr sz="2400" spc="-220" dirty="0">
                <a:latin typeface="Arial"/>
                <a:cs typeface="Arial"/>
              </a:rPr>
              <a:t> </a:t>
            </a:r>
            <a:r>
              <a:rPr sz="2400" spc="-110" dirty="0">
                <a:latin typeface="Arial"/>
                <a:cs typeface="Arial"/>
              </a:rPr>
              <a:t>packet</a:t>
            </a:r>
            <a:endParaRPr sz="2400">
              <a:latin typeface="Arial"/>
              <a:cs typeface="Arial"/>
            </a:endParaRPr>
          </a:p>
          <a:p>
            <a:pPr marL="355600" marR="5080" indent="-342900">
              <a:lnSpc>
                <a:spcPct val="90000"/>
              </a:lnSpc>
              <a:spcBef>
                <a:spcPts val="575"/>
              </a:spcBef>
              <a:buChar char="•"/>
              <a:tabLst>
                <a:tab pos="354965" algn="l"/>
                <a:tab pos="355600" algn="l"/>
              </a:tabLst>
            </a:pPr>
            <a:r>
              <a:rPr sz="2400" spc="-140" dirty="0">
                <a:solidFill>
                  <a:srgbClr val="FF0000"/>
                </a:solidFill>
                <a:latin typeface="Arial"/>
                <a:cs typeface="Arial"/>
              </a:rPr>
              <a:t>Q: </a:t>
            </a:r>
            <a:r>
              <a:rPr sz="2400" spc="-114" dirty="0">
                <a:solidFill>
                  <a:srgbClr val="FF0000"/>
                </a:solidFill>
                <a:latin typeface="Arial"/>
                <a:cs typeface="Arial"/>
              </a:rPr>
              <a:t>How </a:t>
            </a:r>
            <a:r>
              <a:rPr sz="2400" spc="-90" dirty="0">
                <a:solidFill>
                  <a:srgbClr val="FF0000"/>
                </a:solidFill>
                <a:latin typeface="Arial"/>
                <a:cs typeface="Arial"/>
              </a:rPr>
              <a:t>long </a:t>
            </a:r>
            <a:r>
              <a:rPr sz="2400" spc="-5" dirty="0">
                <a:solidFill>
                  <a:srgbClr val="FF0000"/>
                </a:solidFill>
                <a:latin typeface="Arial"/>
                <a:cs typeface="Arial"/>
              </a:rPr>
              <a:t>until </a:t>
            </a:r>
            <a:r>
              <a:rPr sz="2400" spc="-150" dirty="0">
                <a:solidFill>
                  <a:srgbClr val="FF0000"/>
                </a:solidFill>
                <a:latin typeface="Arial"/>
                <a:cs typeface="Arial"/>
              </a:rPr>
              <a:t>caravan</a:t>
            </a:r>
            <a:r>
              <a:rPr sz="2400" spc="-365" dirty="0">
                <a:solidFill>
                  <a:srgbClr val="FF0000"/>
                </a:solidFill>
                <a:latin typeface="Arial"/>
                <a:cs typeface="Arial"/>
              </a:rPr>
              <a:t> </a:t>
            </a:r>
            <a:r>
              <a:rPr sz="2400" spc="-125" dirty="0">
                <a:solidFill>
                  <a:srgbClr val="FF0000"/>
                </a:solidFill>
                <a:latin typeface="Arial"/>
                <a:cs typeface="Arial"/>
              </a:rPr>
              <a:t>is  </a:t>
            </a:r>
            <a:r>
              <a:rPr sz="2400" spc="-50" dirty="0">
                <a:solidFill>
                  <a:srgbClr val="FF0000"/>
                </a:solidFill>
                <a:latin typeface="Arial"/>
                <a:cs typeface="Arial"/>
              </a:rPr>
              <a:t>lined </a:t>
            </a:r>
            <a:r>
              <a:rPr sz="2400" spc="-80" dirty="0">
                <a:solidFill>
                  <a:srgbClr val="FF0000"/>
                </a:solidFill>
                <a:latin typeface="Arial"/>
                <a:cs typeface="Arial"/>
              </a:rPr>
              <a:t>up </a:t>
            </a:r>
            <a:r>
              <a:rPr sz="2400" spc="-75" dirty="0">
                <a:solidFill>
                  <a:srgbClr val="FF0000"/>
                </a:solidFill>
                <a:latin typeface="Arial"/>
                <a:cs typeface="Arial"/>
              </a:rPr>
              <a:t>before </a:t>
            </a:r>
            <a:r>
              <a:rPr sz="2400" spc="-95" dirty="0">
                <a:solidFill>
                  <a:srgbClr val="FF0000"/>
                </a:solidFill>
                <a:latin typeface="Arial"/>
                <a:cs typeface="Arial"/>
              </a:rPr>
              <a:t>2nd </a:t>
            </a:r>
            <a:r>
              <a:rPr sz="2400" spc="15" dirty="0">
                <a:solidFill>
                  <a:srgbClr val="FF0000"/>
                </a:solidFill>
                <a:latin typeface="Arial"/>
                <a:cs typeface="Arial"/>
              </a:rPr>
              <a:t>toll  </a:t>
            </a:r>
            <a:r>
              <a:rPr sz="2400" spc="-70" dirty="0">
                <a:solidFill>
                  <a:srgbClr val="FF0000"/>
                </a:solidFill>
                <a:latin typeface="Arial"/>
                <a:cs typeface="Arial"/>
              </a:rPr>
              <a:t>booth?</a:t>
            </a:r>
            <a:endParaRPr sz="2400">
              <a:latin typeface="Arial"/>
              <a:cs typeface="Arial"/>
            </a:endParaRPr>
          </a:p>
        </p:txBody>
      </p:sp>
      <p:sp>
        <p:nvSpPr>
          <p:cNvPr id="4" name="object 4"/>
          <p:cNvSpPr/>
          <p:nvPr/>
        </p:nvSpPr>
        <p:spPr>
          <a:xfrm>
            <a:off x="5983985" y="1240536"/>
            <a:ext cx="0" cy="670560"/>
          </a:xfrm>
          <a:custGeom>
            <a:avLst/>
            <a:gdLst/>
            <a:ahLst/>
            <a:cxnLst/>
            <a:rect l="l" t="t" r="r" b="b"/>
            <a:pathLst>
              <a:path h="670560">
                <a:moveTo>
                  <a:pt x="0" y="0"/>
                </a:moveTo>
                <a:lnTo>
                  <a:pt x="0" y="670560"/>
                </a:lnTo>
              </a:path>
            </a:pathLst>
          </a:custGeom>
          <a:ln w="74675">
            <a:solidFill>
              <a:srgbClr val="4F81BC"/>
            </a:solidFill>
          </a:ln>
        </p:spPr>
        <p:txBody>
          <a:bodyPr wrap="square" lIns="0" tIns="0" rIns="0" bIns="0" rtlCol="0"/>
          <a:lstStyle/>
          <a:p>
            <a:endParaRPr/>
          </a:p>
        </p:txBody>
      </p:sp>
      <p:sp>
        <p:nvSpPr>
          <p:cNvPr id="5" name="object 5"/>
          <p:cNvSpPr/>
          <p:nvPr/>
        </p:nvSpPr>
        <p:spPr>
          <a:xfrm>
            <a:off x="5946647" y="1240536"/>
            <a:ext cx="74930" cy="670560"/>
          </a:xfrm>
          <a:custGeom>
            <a:avLst/>
            <a:gdLst/>
            <a:ahLst/>
            <a:cxnLst/>
            <a:rect l="l" t="t" r="r" b="b"/>
            <a:pathLst>
              <a:path w="74929" h="670560">
                <a:moveTo>
                  <a:pt x="0" y="670560"/>
                </a:moveTo>
                <a:lnTo>
                  <a:pt x="74675" y="670560"/>
                </a:lnTo>
                <a:lnTo>
                  <a:pt x="74675" y="0"/>
                </a:lnTo>
                <a:lnTo>
                  <a:pt x="0" y="0"/>
                </a:lnTo>
                <a:lnTo>
                  <a:pt x="0" y="670560"/>
                </a:lnTo>
                <a:close/>
              </a:path>
            </a:pathLst>
          </a:custGeom>
          <a:ln w="9144">
            <a:solidFill>
              <a:srgbClr val="000000"/>
            </a:solidFill>
          </a:ln>
        </p:spPr>
        <p:txBody>
          <a:bodyPr wrap="square" lIns="0" tIns="0" rIns="0" bIns="0" rtlCol="0"/>
          <a:lstStyle/>
          <a:p>
            <a:endParaRPr/>
          </a:p>
        </p:txBody>
      </p:sp>
      <p:sp>
        <p:nvSpPr>
          <p:cNvPr id="6" name="object 6"/>
          <p:cNvSpPr txBox="1">
            <a:spLocks noGrp="1"/>
          </p:cNvSpPr>
          <p:nvPr>
            <p:ph sz="half" idx="3"/>
          </p:nvPr>
        </p:nvSpPr>
        <p:spPr>
          <a:xfrm>
            <a:off x="4819903" y="1950212"/>
            <a:ext cx="4095497" cy="3862724"/>
          </a:xfrm>
          <a:prstGeom prst="rect">
            <a:avLst/>
          </a:prstGeom>
        </p:spPr>
        <p:txBody>
          <a:bodyPr vert="horz" wrap="square" lIns="0" tIns="13335" rIns="0" bIns="0" rtlCol="0">
            <a:spAutoFit/>
          </a:bodyPr>
          <a:lstStyle/>
          <a:p>
            <a:pPr marL="859790" marR="2291080" indent="107950">
              <a:lnSpc>
                <a:spcPct val="100000"/>
              </a:lnSpc>
              <a:spcBef>
                <a:spcPts val="105"/>
              </a:spcBef>
            </a:pPr>
            <a:r>
              <a:rPr dirty="0"/>
              <a:t>toll  </a:t>
            </a:r>
            <a:r>
              <a:rPr spc="-5" dirty="0"/>
              <a:t>boo</a:t>
            </a:r>
            <a:r>
              <a:rPr spc="5" dirty="0"/>
              <a:t>t</a:t>
            </a:r>
            <a:r>
              <a:rPr dirty="0"/>
              <a:t>h</a:t>
            </a:r>
          </a:p>
          <a:p>
            <a:pPr marL="355600" marR="5080" indent="-342900">
              <a:lnSpc>
                <a:spcPct val="90000"/>
              </a:lnSpc>
              <a:spcBef>
                <a:spcPts val="670"/>
              </a:spcBef>
              <a:buChar char="•"/>
              <a:tabLst>
                <a:tab pos="354965" algn="l"/>
                <a:tab pos="355600" algn="l"/>
              </a:tabLst>
            </a:pPr>
            <a:r>
              <a:rPr sz="2400" spc="-130" dirty="0">
                <a:latin typeface="Arial"/>
                <a:cs typeface="Arial"/>
              </a:rPr>
              <a:t>Time </a:t>
            </a:r>
            <a:r>
              <a:rPr sz="2400" spc="15" dirty="0">
                <a:latin typeface="Arial"/>
                <a:cs typeface="Arial"/>
              </a:rPr>
              <a:t>to </a:t>
            </a:r>
            <a:r>
              <a:rPr sz="2400" spc="-20" dirty="0">
                <a:latin typeface="Arial"/>
                <a:cs typeface="Arial"/>
              </a:rPr>
              <a:t>“push” </a:t>
            </a:r>
            <a:r>
              <a:rPr sz="2400" spc="-40" dirty="0">
                <a:latin typeface="Arial"/>
                <a:cs typeface="Arial"/>
              </a:rPr>
              <a:t>entire  </a:t>
            </a:r>
            <a:r>
              <a:rPr sz="2400" spc="-150" dirty="0">
                <a:latin typeface="Arial"/>
                <a:cs typeface="Arial"/>
              </a:rPr>
              <a:t>caravan </a:t>
            </a:r>
            <a:r>
              <a:rPr sz="2400" spc="-55" dirty="0">
                <a:latin typeface="Arial"/>
                <a:cs typeface="Arial"/>
              </a:rPr>
              <a:t>through </a:t>
            </a:r>
            <a:r>
              <a:rPr sz="2400" spc="15" dirty="0">
                <a:latin typeface="Arial"/>
                <a:cs typeface="Arial"/>
              </a:rPr>
              <a:t>toll </a:t>
            </a:r>
            <a:r>
              <a:rPr sz="2400" spc="-35" dirty="0">
                <a:latin typeface="Arial"/>
                <a:cs typeface="Arial"/>
              </a:rPr>
              <a:t>booth  onto </a:t>
            </a:r>
            <a:r>
              <a:rPr sz="2400" spc="-110" dirty="0">
                <a:latin typeface="Arial"/>
                <a:cs typeface="Arial"/>
              </a:rPr>
              <a:t>highway </a:t>
            </a:r>
            <a:r>
              <a:rPr sz="2400" spc="-210" dirty="0">
                <a:latin typeface="Arial"/>
                <a:cs typeface="Arial"/>
              </a:rPr>
              <a:t>= </a:t>
            </a:r>
            <a:r>
              <a:rPr sz="2400" spc="-45" dirty="0">
                <a:latin typeface="Arial"/>
                <a:cs typeface="Arial"/>
              </a:rPr>
              <a:t>12*10 </a:t>
            </a:r>
            <a:r>
              <a:rPr sz="2400" spc="-210" dirty="0">
                <a:latin typeface="Arial"/>
                <a:cs typeface="Arial"/>
              </a:rPr>
              <a:t>=</a:t>
            </a:r>
            <a:r>
              <a:rPr sz="2400" spc="-335" dirty="0">
                <a:latin typeface="Arial"/>
                <a:cs typeface="Arial"/>
              </a:rPr>
              <a:t> </a:t>
            </a:r>
            <a:r>
              <a:rPr sz="2400" spc="-125" dirty="0">
                <a:latin typeface="Arial"/>
                <a:cs typeface="Arial"/>
              </a:rPr>
              <a:t>120  </a:t>
            </a:r>
            <a:r>
              <a:rPr sz="2400" spc="-204" dirty="0" smtClean="0">
                <a:latin typeface="Arial"/>
                <a:cs typeface="Arial"/>
              </a:rPr>
              <a:t>sec</a:t>
            </a:r>
            <a:r>
              <a:rPr lang="en-IN" sz="2400" spc="-204" dirty="0" smtClean="0">
                <a:latin typeface="Arial"/>
                <a:cs typeface="Arial"/>
              </a:rPr>
              <a:t> </a:t>
            </a:r>
            <a:endParaRPr sz="2400" dirty="0">
              <a:latin typeface="Arial"/>
              <a:cs typeface="Arial"/>
            </a:endParaRPr>
          </a:p>
          <a:p>
            <a:pPr marL="355600" marR="245745" indent="-342900">
              <a:lnSpc>
                <a:spcPct val="90000"/>
              </a:lnSpc>
              <a:spcBef>
                <a:spcPts val="575"/>
              </a:spcBef>
              <a:buChar char="•"/>
              <a:tabLst>
                <a:tab pos="354965" algn="l"/>
                <a:tab pos="355600" algn="l"/>
              </a:tabLst>
            </a:pPr>
            <a:r>
              <a:rPr sz="2400" spc="-130" dirty="0">
                <a:latin typeface="Arial"/>
                <a:cs typeface="Arial"/>
              </a:rPr>
              <a:t>Time </a:t>
            </a:r>
            <a:r>
              <a:rPr sz="2400" spc="-10" dirty="0">
                <a:latin typeface="Arial"/>
                <a:cs typeface="Arial"/>
              </a:rPr>
              <a:t>for </a:t>
            </a:r>
            <a:r>
              <a:rPr sz="2400" spc="-80" dirty="0">
                <a:latin typeface="Arial"/>
                <a:cs typeface="Arial"/>
              </a:rPr>
              <a:t>last </a:t>
            </a:r>
            <a:r>
              <a:rPr sz="2400" spc="-120" dirty="0">
                <a:latin typeface="Arial"/>
                <a:cs typeface="Arial"/>
              </a:rPr>
              <a:t>car </a:t>
            </a:r>
            <a:r>
              <a:rPr sz="2400" spc="20" dirty="0">
                <a:latin typeface="Arial"/>
                <a:cs typeface="Arial"/>
              </a:rPr>
              <a:t>to  </a:t>
            </a:r>
            <a:r>
              <a:rPr sz="2400" spc="-105" dirty="0">
                <a:latin typeface="Arial"/>
                <a:cs typeface="Arial"/>
              </a:rPr>
              <a:t>propagate </a:t>
            </a:r>
            <a:r>
              <a:rPr sz="2400" spc="-25" dirty="0">
                <a:latin typeface="Arial"/>
                <a:cs typeface="Arial"/>
              </a:rPr>
              <a:t>from </a:t>
            </a:r>
            <a:r>
              <a:rPr sz="2400" spc="-95" dirty="0">
                <a:latin typeface="Arial"/>
                <a:cs typeface="Arial"/>
              </a:rPr>
              <a:t>1st </a:t>
            </a:r>
            <a:r>
              <a:rPr sz="2400" spc="20" dirty="0">
                <a:latin typeface="Arial"/>
                <a:cs typeface="Arial"/>
              </a:rPr>
              <a:t>to</a:t>
            </a:r>
            <a:r>
              <a:rPr sz="2400" spc="-375" dirty="0">
                <a:latin typeface="Arial"/>
                <a:cs typeface="Arial"/>
              </a:rPr>
              <a:t> </a:t>
            </a:r>
            <a:r>
              <a:rPr sz="2400" spc="-90" dirty="0">
                <a:latin typeface="Arial"/>
                <a:cs typeface="Arial"/>
              </a:rPr>
              <a:t>2nd  </a:t>
            </a:r>
            <a:r>
              <a:rPr sz="2400" spc="15" dirty="0">
                <a:latin typeface="Arial"/>
                <a:cs typeface="Arial"/>
              </a:rPr>
              <a:t>toll </a:t>
            </a:r>
            <a:r>
              <a:rPr sz="2400" spc="-30" dirty="0">
                <a:latin typeface="Arial"/>
                <a:cs typeface="Arial"/>
              </a:rPr>
              <a:t>both:  </a:t>
            </a:r>
            <a:r>
              <a:rPr sz="2400" spc="-60" dirty="0">
                <a:latin typeface="Arial"/>
                <a:cs typeface="Arial"/>
              </a:rPr>
              <a:t>100km/(100km/hr)= </a:t>
            </a:r>
            <a:r>
              <a:rPr sz="2400" spc="-120" dirty="0">
                <a:latin typeface="Arial"/>
                <a:cs typeface="Arial"/>
              </a:rPr>
              <a:t>1</a:t>
            </a:r>
            <a:r>
              <a:rPr sz="2400" spc="-260" dirty="0">
                <a:latin typeface="Arial"/>
                <a:cs typeface="Arial"/>
              </a:rPr>
              <a:t> </a:t>
            </a:r>
            <a:r>
              <a:rPr sz="2400" spc="-25" dirty="0" err="1" smtClean="0">
                <a:latin typeface="Arial"/>
                <a:cs typeface="Arial"/>
              </a:rPr>
              <a:t>hr</a:t>
            </a:r>
            <a:endParaRPr sz="2400" dirty="0">
              <a:latin typeface="Arial"/>
              <a:cs typeface="Arial"/>
            </a:endParaRPr>
          </a:p>
          <a:p>
            <a:pPr marL="355600" indent="-342900">
              <a:lnSpc>
                <a:spcPct val="100000"/>
              </a:lnSpc>
              <a:spcBef>
                <a:spcPts val="290"/>
              </a:spcBef>
              <a:buChar char="•"/>
              <a:tabLst>
                <a:tab pos="354965" algn="l"/>
                <a:tab pos="355600" algn="l"/>
              </a:tabLst>
            </a:pPr>
            <a:r>
              <a:rPr sz="2400" spc="-120" dirty="0">
                <a:solidFill>
                  <a:srgbClr val="FF0000"/>
                </a:solidFill>
                <a:latin typeface="Arial"/>
                <a:cs typeface="Arial"/>
              </a:rPr>
              <a:t>A: 62</a:t>
            </a:r>
            <a:r>
              <a:rPr sz="2400" spc="-170" dirty="0">
                <a:solidFill>
                  <a:srgbClr val="FF0000"/>
                </a:solidFill>
                <a:latin typeface="Arial"/>
                <a:cs typeface="Arial"/>
              </a:rPr>
              <a:t> </a:t>
            </a:r>
            <a:r>
              <a:rPr sz="2400" spc="-75" dirty="0">
                <a:solidFill>
                  <a:srgbClr val="FF0000"/>
                </a:solidFill>
                <a:latin typeface="Arial"/>
                <a:cs typeface="Arial"/>
              </a:rPr>
              <a:t>minutes</a:t>
            </a:r>
            <a:endParaRPr sz="2400" dirty="0">
              <a:latin typeface="Arial"/>
              <a:cs typeface="Arial"/>
            </a:endParaRPr>
          </a:p>
        </p:txBody>
      </p:sp>
      <p:sp>
        <p:nvSpPr>
          <p:cNvPr id="7" name="object 7"/>
          <p:cNvSpPr/>
          <p:nvPr/>
        </p:nvSpPr>
        <p:spPr>
          <a:xfrm>
            <a:off x="3131057" y="1240536"/>
            <a:ext cx="0" cy="670560"/>
          </a:xfrm>
          <a:custGeom>
            <a:avLst/>
            <a:gdLst/>
            <a:ahLst/>
            <a:cxnLst/>
            <a:rect l="l" t="t" r="r" b="b"/>
            <a:pathLst>
              <a:path h="670560">
                <a:moveTo>
                  <a:pt x="0" y="0"/>
                </a:moveTo>
                <a:lnTo>
                  <a:pt x="0" y="670560"/>
                </a:lnTo>
              </a:path>
            </a:pathLst>
          </a:custGeom>
          <a:ln w="74675">
            <a:solidFill>
              <a:srgbClr val="4F81BC"/>
            </a:solidFill>
          </a:ln>
        </p:spPr>
        <p:txBody>
          <a:bodyPr wrap="square" lIns="0" tIns="0" rIns="0" bIns="0" rtlCol="0"/>
          <a:lstStyle/>
          <a:p>
            <a:endParaRPr/>
          </a:p>
        </p:txBody>
      </p:sp>
      <p:sp>
        <p:nvSpPr>
          <p:cNvPr id="8" name="object 8"/>
          <p:cNvSpPr/>
          <p:nvPr/>
        </p:nvSpPr>
        <p:spPr>
          <a:xfrm>
            <a:off x="3093720" y="1240536"/>
            <a:ext cx="74930" cy="670560"/>
          </a:xfrm>
          <a:custGeom>
            <a:avLst/>
            <a:gdLst/>
            <a:ahLst/>
            <a:cxnLst/>
            <a:rect l="l" t="t" r="r" b="b"/>
            <a:pathLst>
              <a:path w="74930" h="670560">
                <a:moveTo>
                  <a:pt x="0" y="670560"/>
                </a:moveTo>
                <a:lnTo>
                  <a:pt x="74675" y="670560"/>
                </a:lnTo>
                <a:lnTo>
                  <a:pt x="74675" y="0"/>
                </a:lnTo>
                <a:lnTo>
                  <a:pt x="0" y="0"/>
                </a:lnTo>
                <a:lnTo>
                  <a:pt x="0" y="670560"/>
                </a:lnTo>
                <a:close/>
              </a:path>
            </a:pathLst>
          </a:custGeom>
          <a:ln w="9144">
            <a:solidFill>
              <a:srgbClr val="000000"/>
            </a:solidFill>
          </a:ln>
        </p:spPr>
        <p:txBody>
          <a:bodyPr wrap="square" lIns="0" tIns="0" rIns="0" bIns="0" rtlCol="0"/>
          <a:lstStyle/>
          <a:p>
            <a:endParaRPr/>
          </a:p>
        </p:txBody>
      </p:sp>
      <p:sp>
        <p:nvSpPr>
          <p:cNvPr id="9" name="object 9"/>
          <p:cNvSpPr txBox="1"/>
          <p:nvPr/>
        </p:nvSpPr>
        <p:spPr>
          <a:xfrm>
            <a:off x="2813685" y="1950212"/>
            <a:ext cx="711835" cy="635635"/>
          </a:xfrm>
          <a:prstGeom prst="rect">
            <a:avLst/>
          </a:prstGeom>
        </p:spPr>
        <p:txBody>
          <a:bodyPr vert="horz" wrap="square" lIns="0" tIns="13335" rIns="0" bIns="0" rtlCol="0">
            <a:spAutoFit/>
          </a:bodyPr>
          <a:lstStyle/>
          <a:p>
            <a:pPr marL="12700" marR="5080" indent="107950">
              <a:lnSpc>
                <a:spcPct val="100000"/>
              </a:lnSpc>
              <a:spcBef>
                <a:spcPts val="105"/>
              </a:spcBef>
            </a:pPr>
            <a:r>
              <a:rPr sz="2000" dirty="0">
                <a:latin typeface="Comic Sans MS"/>
                <a:cs typeface="Comic Sans MS"/>
              </a:rPr>
              <a:t>toll  </a:t>
            </a:r>
            <a:r>
              <a:rPr sz="2000" spc="-5" dirty="0">
                <a:latin typeface="Comic Sans MS"/>
                <a:cs typeface="Comic Sans MS"/>
              </a:rPr>
              <a:t>boo</a:t>
            </a:r>
            <a:r>
              <a:rPr sz="2000" spc="5" dirty="0">
                <a:latin typeface="Comic Sans MS"/>
                <a:cs typeface="Comic Sans MS"/>
              </a:rPr>
              <a:t>t</a:t>
            </a:r>
            <a:r>
              <a:rPr sz="2000" dirty="0">
                <a:latin typeface="Comic Sans MS"/>
                <a:cs typeface="Comic Sans MS"/>
              </a:rPr>
              <a:t>h</a:t>
            </a:r>
            <a:endParaRPr sz="2000">
              <a:latin typeface="Comic Sans MS"/>
              <a:cs typeface="Comic Sans MS"/>
            </a:endParaRPr>
          </a:p>
        </p:txBody>
      </p:sp>
      <p:sp>
        <p:nvSpPr>
          <p:cNvPr id="10" name="object 10"/>
          <p:cNvSpPr/>
          <p:nvPr/>
        </p:nvSpPr>
        <p:spPr>
          <a:xfrm>
            <a:off x="262127" y="1831848"/>
            <a:ext cx="2767965" cy="79375"/>
          </a:xfrm>
          <a:custGeom>
            <a:avLst/>
            <a:gdLst/>
            <a:ahLst/>
            <a:cxnLst/>
            <a:rect l="l" t="t" r="r" b="b"/>
            <a:pathLst>
              <a:path w="2767965" h="79375">
                <a:moveTo>
                  <a:pt x="2767584" y="0"/>
                </a:moveTo>
                <a:lnTo>
                  <a:pt x="2723148" y="23384"/>
                </a:lnTo>
                <a:lnTo>
                  <a:pt x="2673300" y="31967"/>
                </a:lnTo>
                <a:lnTo>
                  <a:pt x="2610095" y="37600"/>
                </a:lnTo>
                <a:lnTo>
                  <a:pt x="2537333" y="39624"/>
                </a:lnTo>
                <a:lnTo>
                  <a:pt x="1614042" y="39624"/>
                </a:lnTo>
                <a:lnTo>
                  <a:pt x="1541280" y="41647"/>
                </a:lnTo>
                <a:lnTo>
                  <a:pt x="1478075" y="47280"/>
                </a:lnTo>
                <a:lnTo>
                  <a:pt x="1428227" y="55863"/>
                </a:lnTo>
                <a:lnTo>
                  <a:pt x="1395533" y="66739"/>
                </a:lnTo>
                <a:lnTo>
                  <a:pt x="1383792" y="79248"/>
                </a:lnTo>
                <a:lnTo>
                  <a:pt x="1372050" y="66739"/>
                </a:lnTo>
                <a:lnTo>
                  <a:pt x="1339356" y="55863"/>
                </a:lnTo>
                <a:lnTo>
                  <a:pt x="1289508" y="47280"/>
                </a:lnTo>
                <a:lnTo>
                  <a:pt x="1226303" y="41647"/>
                </a:lnTo>
                <a:lnTo>
                  <a:pt x="1153541" y="39624"/>
                </a:lnTo>
                <a:lnTo>
                  <a:pt x="230212" y="39624"/>
                </a:lnTo>
                <a:lnTo>
                  <a:pt x="157449" y="37600"/>
                </a:lnTo>
                <a:lnTo>
                  <a:pt x="94253" y="31967"/>
                </a:lnTo>
                <a:lnTo>
                  <a:pt x="44418" y="23384"/>
                </a:lnTo>
                <a:lnTo>
                  <a:pt x="11736" y="12508"/>
                </a:lnTo>
                <a:lnTo>
                  <a:pt x="0" y="0"/>
                </a:lnTo>
              </a:path>
            </a:pathLst>
          </a:custGeom>
          <a:ln w="9144">
            <a:solidFill>
              <a:srgbClr val="000000"/>
            </a:solidFill>
          </a:ln>
        </p:spPr>
        <p:txBody>
          <a:bodyPr wrap="square" lIns="0" tIns="0" rIns="0" bIns="0" rtlCol="0"/>
          <a:lstStyle/>
          <a:p>
            <a:endParaRPr/>
          </a:p>
        </p:txBody>
      </p:sp>
      <p:sp>
        <p:nvSpPr>
          <p:cNvPr id="11" name="object 11"/>
          <p:cNvSpPr txBox="1"/>
          <p:nvPr/>
        </p:nvSpPr>
        <p:spPr>
          <a:xfrm>
            <a:off x="1231493" y="1828038"/>
            <a:ext cx="923925" cy="633095"/>
          </a:xfrm>
          <a:prstGeom prst="rect">
            <a:avLst/>
          </a:prstGeom>
        </p:spPr>
        <p:txBody>
          <a:bodyPr vert="horz" wrap="square" lIns="0" tIns="25400" rIns="0" bIns="0" rtlCol="0">
            <a:spAutoFit/>
          </a:bodyPr>
          <a:lstStyle/>
          <a:p>
            <a:pPr marL="12700" marR="5080">
              <a:lnSpc>
                <a:spcPts val="2380"/>
              </a:lnSpc>
              <a:spcBef>
                <a:spcPts val="200"/>
              </a:spcBef>
            </a:pPr>
            <a:r>
              <a:rPr sz="2000" spc="-5" dirty="0">
                <a:latin typeface="Comic Sans MS"/>
                <a:cs typeface="Comic Sans MS"/>
              </a:rPr>
              <a:t>ten-car  </a:t>
            </a:r>
            <a:r>
              <a:rPr sz="2000" dirty="0">
                <a:latin typeface="Comic Sans MS"/>
                <a:cs typeface="Comic Sans MS"/>
              </a:rPr>
              <a:t>ca</a:t>
            </a:r>
            <a:r>
              <a:rPr sz="2000" spc="-10" dirty="0">
                <a:latin typeface="Comic Sans MS"/>
                <a:cs typeface="Comic Sans MS"/>
              </a:rPr>
              <a:t>ra</a:t>
            </a:r>
            <a:r>
              <a:rPr sz="2000" spc="-5" dirty="0">
                <a:latin typeface="Comic Sans MS"/>
                <a:cs typeface="Comic Sans MS"/>
              </a:rPr>
              <a:t>v</a:t>
            </a:r>
            <a:r>
              <a:rPr sz="2000" spc="-10" dirty="0">
                <a:latin typeface="Comic Sans MS"/>
                <a:cs typeface="Comic Sans MS"/>
              </a:rPr>
              <a:t>a</a:t>
            </a:r>
            <a:r>
              <a:rPr sz="2000" dirty="0">
                <a:latin typeface="Comic Sans MS"/>
                <a:cs typeface="Comic Sans MS"/>
              </a:rPr>
              <a:t>n</a:t>
            </a:r>
            <a:endParaRPr sz="2000">
              <a:latin typeface="Comic Sans MS"/>
              <a:cs typeface="Comic Sans MS"/>
            </a:endParaRPr>
          </a:p>
        </p:txBody>
      </p:sp>
      <p:sp>
        <p:nvSpPr>
          <p:cNvPr id="12" name="object 12"/>
          <p:cNvSpPr/>
          <p:nvPr/>
        </p:nvSpPr>
        <p:spPr>
          <a:xfrm>
            <a:off x="3334511" y="1511808"/>
            <a:ext cx="658495" cy="76200"/>
          </a:xfrm>
          <a:custGeom>
            <a:avLst/>
            <a:gdLst/>
            <a:ahLst/>
            <a:cxnLst/>
            <a:rect l="l" t="t" r="r" b="b"/>
            <a:pathLst>
              <a:path w="658495" h="76200">
                <a:moveTo>
                  <a:pt x="76200" y="0"/>
                </a:moveTo>
                <a:lnTo>
                  <a:pt x="0" y="38100"/>
                </a:lnTo>
                <a:lnTo>
                  <a:pt x="76200" y="76200"/>
                </a:lnTo>
                <a:lnTo>
                  <a:pt x="76200" y="44450"/>
                </a:lnTo>
                <a:lnTo>
                  <a:pt x="63500" y="44450"/>
                </a:lnTo>
                <a:lnTo>
                  <a:pt x="63500" y="31750"/>
                </a:lnTo>
                <a:lnTo>
                  <a:pt x="76200" y="31750"/>
                </a:lnTo>
                <a:lnTo>
                  <a:pt x="76200" y="0"/>
                </a:lnTo>
                <a:close/>
              </a:path>
              <a:path w="658495" h="76200">
                <a:moveTo>
                  <a:pt x="76200" y="31750"/>
                </a:moveTo>
                <a:lnTo>
                  <a:pt x="63500" y="31750"/>
                </a:lnTo>
                <a:lnTo>
                  <a:pt x="63500" y="44450"/>
                </a:lnTo>
                <a:lnTo>
                  <a:pt x="76200" y="44450"/>
                </a:lnTo>
                <a:lnTo>
                  <a:pt x="76200" y="31750"/>
                </a:lnTo>
                <a:close/>
              </a:path>
              <a:path w="658495" h="76200">
                <a:moveTo>
                  <a:pt x="658367" y="31750"/>
                </a:moveTo>
                <a:lnTo>
                  <a:pt x="76200" y="31750"/>
                </a:lnTo>
                <a:lnTo>
                  <a:pt x="76200" y="44450"/>
                </a:lnTo>
                <a:lnTo>
                  <a:pt x="658367" y="44450"/>
                </a:lnTo>
                <a:lnTo>
                  <a:pt x="658367" y="31750"/>
                </a:lnTo>
                <a:close/>
              </a:path>
            </a:pathLst>
          </a:custGeom>
          <a:solidFill>
            <a:srgbClr val="000000"/>
          </a:solidFill>
        </p:spPr>
        <p:txBody>
          <a:bodyPr wrap="square" lIns="0" tIns="0" rIns="0" bIns="0" rtlCol="0"/>
          <a:lstStyle/>
          <a:p>
            <a:endParaRPr/>
          </a:p>
        </p:txBody>
      </p:sp>
      <p:sp>
        <p:nvSpPr>
          <p:cNvPr id="13" name="object 13"/>
          <p:cNvSpPr txBox="1"/>
          <p:nvPr/>
        </p:nvSpPr>
        <p:spPr>
          <a:xfrm>
            <a:off x="4071873" y="1368932"/>
            <a:ext cx="862965"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100</a:t>
            </a:r>
            <a:r>
              <a:rPr sz="2000" spc="-65" dirty="0">
                <a:latin typeface="Comic Sans MS"/>
                <a:cs typeface="Comic Sans MS"/>
              </a:rPr>
              <a:t> </a:t>
            </a:r>
            <a:r>
              <a:rPr sz="2000" spc="-5" dirty="0">
                <a:latin typeface="Comic Sans MS"/>
                <a:cs typeface="Comic Sans MS"/>
              </a:rPr>
              <a:t>km</a:t>
            </a:r>
            <a:endParaRPr sz="2000">
              <a:latin typeface="Comic Sans MS"/>
              <a:cs typeface="Comic Sans MS"/>
            </a:endParaRPr>
          </a:p>
        </p:txBody>
      </p:sp>
      <p:sp>
        <p:nvSpPr>
          <p:cNvPr id="14" name="object 14"/>
          <p:cNvSpPr/>
          <p:nvPr/>
        </p:nvSpPr>
        <p:spPr>
          <a:xfrm>
            <a:off x="6326123" y="1510411"/>
            <a:ext cx="622300" cy="76200"/>
          </a:xfrm>
          <a:custGeom>
            <a:avLst/>
            <a:gdLst/>
            <a:ahLst/>
            <a:cxnLst/>
            <a:rect l="l" t="t" r="r" b="b"/>
            <a:pathLst>
              <a:path w="622300" h="76200">
                <a:moveTo>
                  <a:pt x="76326" y="0"/>
                </a:moveTo>
                <a:lnTo>
                  <a:pt x="0" y="37973"/>
                </a:lnTo>
                <a:lnTo>
                  <a:pt x="76073" y="76200"/>
                </a:lnTo>
                <a:lnTo>
                  <a:pt x="76178" y="44481"/>
                </a:lnTo>
                <a:lnTo>
                  <a:pt x="63500" y="44450"/>
                </a:lnTo>
                <a:lnTo>
                  <a:pt x="63500" y="31750"/>
                </a:lnTo>
                <a:lnTo>
                  <a:pt x="76221" y="31750"/>
                </a:lnTo>
                <a:lnTo>
                  <a:pt x="76326" y="0"/>
                </a:lnTo>
                <a:close/>
              </a:path>
              <a:path w="622300" h="76200">
                <a:moveTo>
                  <a:pt x="76221" y="31781"/>
                </a:moveTo>
                <a:lnTo>
                  <a:pt x="76178" y="44481"/>
                </a:lnTo>
                <a:lnTo>
                  <a:pt x="621792" y="45847"/>
                </a:lnTo>
                <a:lnTo>
                  <a:pt x="621792" y="33147"/>
                </a:lnTo>
                <a:lnTo>
                  <a:pt x="76221" y="31781"/>
                </a:lnTo>
                <a:close/>
              </a:path>
              <a:path w="622300" h="76200">
                <a:moveTo>
                  <a:pt x="63500" y="31750"/>
                </a:moveTo>
                <a:lnTo>
                  <a:pt x="63500" y="44450"/>
                </a:lnTo>
                <a:lnTo>
                  <a:pt x="76178" y="44481"/>
                </a:lnTo>
                <a:lnTo>
                  <a:pt x="76221" y="31781"/>
                </a:lnTo>
                <a:lnTo>
                  <a:pt x="63500" y="31750"/>
                </a:lnTo>
                <a:close/>
              </a:path>
              <a:path w="622300" h="76200">
                <a:moveTo>
                  <a:pt x="76221" y="31750"/>
                </a:moveTo>
                <a:lnTo>
                  <a:pt x="63500" y="31750"/>
                </a:lnTo>
                <a:lnTo>
                  <a:pt x="76221" y="31781"/>
                </a:lnTo>
                <a:close/>
              </a:path>
            </a:pathLst>
          </a:custGeom>
          <a:solidFill>
            <a:srgbClr val="000000"/>
          </a:solidFill>
        </p:spPr>
        <p:txBody>
          <a:bodyPr wrap="square" lIns="0" tIns="0" rIns="0" bIns="0" rtlCol="0"/>
          <a:lstStyle/>
          <a:p>
            <a:endParaRPr/>
          </a:p>
        </p:txBody>
      </p:sp>
      <p:sp>
        <p:nvSpPr>
          <p:cNvPr id="15" name="object 15"/>
          <p:cNvSpPr txBox="1"/>
          <p:nvPr/>
        </p:nvSpPr>
        <p:spPr>
          <a:xfrm>
            <a:off x="7028433" y="1368932"/>
            <a:ext cx="861694"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100</a:t>
            </a:r>
            <a:r>
              <a:rPr sz="2000" spc="-70" dirty="0">
                <a:latin typeface="Comic Sans MS"/>
                <a:cs typeface="Comic Sans MS"/>
              </a:rPr>
              <a:t> </a:t>
            </a:r>
            <a:r>
              <a:rPr sz="2000" spc="-5" dirty="0">
                <a:latin typeface="Comic Sans MS"/>
                <a:cs typeface="Comic Sans MS"/>
              </a:rPr>
              <a:t>km</a:t>
            </a:r>
            <a:endParaRPr sz="2000">
              <a:latin typeface="Comic Sans MS"/>
              <a:cs typeface="Comic Sans MS"/>
            </a:endParaRPr>
          </a:p>
        </p:txBody>
      </p:sp>
      <p:sp>
        <p:nvSpPr>
          <p:cNvPr id="16" name="object 16"/>
          <p:cNvSpPr/>
          <p:nvPr/>
        </p:nvSpPr>
        <p:spPr>
          <a:xfrm>
            <a:off x="8028431" y="1549908"/>
            <a:ext cx="277495" cy="0"/>
          </a:xfrm>
          <a:custGeom>
            <a:avLst/>
            <a:gdLst/>
            <a:ahLst/>
            <a:cxnLst/>
            <a:rect l="l" t="t" r="r" b="b"/>
            <a:pathLst>
              <a:path w="277495">
                <a:moveTo>
                  <a:pt x="0" y="0"/>
                </a:moveTo>
                <a:lnTo>
                  <a:pt x="277368" y="0"/>
                </a:lnTo>
              </a:path>
            </a:pathLst>
          </a:custGeom>
          <a:ln w="9144">
            <a:solidFill>
              <a:srgbClr val="000000"/>
            </a:solidFill>
          </a:ln>
        </p:spPr>
        <p:txBody>
          <a:bodyPr wrap="square" lIns="0" tIns="0" rIns="0" bIns="0" rtlCol="0"/>
          <a:lstStyle/>
          <a:p>
            <a:endParaRPr/>
          </a:p>
        </p:txBody>
      </p:sp>
      <p:sp>
        <p:nvSpPr>
          <p:cNvPr id="17" name="object 17"/>
          <p:cNvSpPr/>
          <p:nvPr/>
        </p:nvSpPr>
        <p:spPr>
          <a:xfrm>
            <a:off x="1077467" y="1549908"/>
            <a:ext cx="74675" cy="74675"/>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1229867" y="1549908"/>
            <a:ext cx="74675" cy="74675"/>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1453896" y="1463111"/>
            <a:ext cx="858107" cy="217113"/>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295792" y="1458539"/>
            <a:ext cx="748242" cy="217113"/>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2884932" y="1150619"/>
            <a:ext cx="455676" cy="778763"/>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2325758" y="1484447"/>
            <a:ext cx="749769" cy="217113"/>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5807964" y="1179575"/>
            <a:ext cx="454151" cy="777239"/>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5803391" y="1552955"/>
            <a:ext cx="165100" cy="102235"/>
          </a:xfrm>
          <a:custGeom>
            <a:avLst/>
            <a:gdLst/>
            <a:ahLst/>
            <a:cxnLst/>
            <a:rect l="l" t="t" r="r" b="b"/>
            <a:pathLst>
              <a:path w="165100" h="102235">
                <a:moveTo>
                  <a:pt x="0" y="102108"/>
                </a:moveTo>
                <a:lnTo>
                  <a:pt x="164591" y="102108"/>
                </a:lnTo>
                <a:lnTo>
                  <a:pt x="164591" y="0"/>
                </a:lnTo>
                <a:lnTo>
                  <a:pt x="0" y="0"/>
                </a:lnTo>
                <a:lnTo>
                  <a:pt x="0" y="102108"/>
                </a:lnTo>
                <a:close/>
              </a:path>
            </a:pathLst>
          </a:custGeom>
          <a:solidFill>
            <a:srgbClr val="FFFFFF"/>
          </a:solidFill>
        </p:spPr>
        <p:txBody>
          <a:bodyPr wrap="square" lIns="0" tIns="0" rIns="0" bIns="0" rtlCol="0"/>
          <a:lstStyle/>
          <a:p>
            <a:endParaRPr/>
          </a:p>
        </p:txBody>
      </p:sp>
      <p:sp>
        <p:nvSpPr>
          <p:cNvPr id="25" name="object 25"/>
          <p:cNvSpPr/>
          <p:nvPr/>
        </p:nvSpPr>
        <p:spPr>
          <a:xfrm>
            <a:off x="5071871" y="1511808"/>
            <a:ext cx="867410" cy="76200"/>
          </a:xfrm>
          <a:custGeom>
            <a:avLst/>
            <a:gdLst/>
            <a:ahLst/>
            <a:cxnLst/>
            <a:rect l="l" t="t" r="r" b="b"/>
            <a:pathLst>
              <a:path w="867410" h="76200">
                <a:moveTo>
                  <a:pt x="790955" y="0"/>
                </a:moveTo>
                <a:lnTo>
                  <a:pt x="790955" y="76200"/>
                </a:lnTo>
                <a:lnTo>
                  <a:pt x="854455" y="44450"/>
                </a:lnTo>
                <a:lnTo>
                  <a:pt x="803655" y="44450"/>
                </a:lnTo>
                <a:lnTo>
                  <a:pt x="803655" y="31750"/>
                </a:lnTo>
                <a:lnTo>
                  <a:pt x="854455" y="31750"/>
                </a:lnTo>
                <a:lnTo>
                  <a:pt x="790955" y="0"/>
                </a:lnTo>
                <a:close/>
              </a:path>
              <a:path w="867410" h="76200">
                <a:moveTo>
                  <a:pt x="790955" y="31750"/>
                </a:moveTo>
                <a:lnTo>
                  <a:pt x="0" y="31750"/>
                </a:lnTo>
                <a:lnTo>
                  <a:pt x="0" y="44450"/>
                </a:lnTo>
                <a:lnTo>
                  <a:pt x="790955" y="44450"/>
                </a:lnTo>
                <a:lnTo>
                  <a:pt x="790955" y="31750"/>
                </a:lnTo>
                <a:close/>
              </a:path>
              <a:path w="867410" h="76200">
                <a:moveTo>
                  <a:pt x="854455" y="31750"/>
                </a:moveTo>
                <a:lnTo>
                  <a:pt x="803655" y="31750"/>
                </a:lnTo>
                <a:lnTo>
                  <a:pt x="803655" y="44450"/>
                </a:lnTo>
                <a:lnTo>
                  <a:pt x="854455" y="44450"/>
                </a:lnTo>
                <a:lnTo>
                  <a:pt x="867155" y="38100"/>
                </a:lnTo>
                <a:lnTo>
                  <a:pt x="854455" y="31750"/>
                </a:lnTo>
                <a:close/>
              </a:path>
            </a:pathLst>
          </a:custGeom>
          <a:solidFill>
            <a:srgbClr val="00000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02435" y="187197"/>
            <a:ext cx="5412105" cy="696595"/>
          </a:xfrm>
          <a:prstGeom prst="rect">
            <a:avLst/>
          </a:prstGeom>
        </p:spPr>
        <p:txBody>
          <a:bodyPr vert="horz" wrap="square" lIns="0" tIns="12700" rIns="0" bIns="0" rtlCol="0">
            <a:spAutoFit/>
          </a:bodyPr>
          <a:lstStyle/>
          <a:p>
            <a:pPr marL="12700">
              <a:lnSpc>
                <a:spcPct val="100000"/>
              </a:lnSpc>
              <a:spcBef>
                <a:spcPts val="100"/>
              </a:spcBef>
            </a:pPr>
            <a:r>
              <a:rPr spc="-340" dirty="0"/>
              <a:t>Caravan </a:t>
            </a:r>
            <a:r>
              <a:rPr spc="-215" dirty="0"/>
              <a:t>analogy</a:t>
            </a:r>
            <a:r>
              <a:rPr spc="-140" dirty="0"/>
              <a:t> </a:t>
            </a:r>
            <a:r>
              <a:rPr spc="-135" dirty="0"/>
              <a:t>(more)</a:t>
            </a:r>
          </a:p>
        </p:txBody>
      </p:sp>
      <p:sp>
        <p:nvSpPr>
          <p:cNvPr id="3" name="object 3"/>
          <p:cNvSpPr txBox="1"/>
          <p:nvPr/>
        </p:nvSpPr>
        <p:spPr>
          <a:xfrm>
            <a:off x="0" y="2944495"/>
            <a:ext cx="4164101" cy="2752035"/>
          </a:xfrm>
          <a:prstGeom prst="rect">
            <a:avLst/>
          </a:prstGeom>
        </p:spPr>
        <p:txBody>
          <a:bodyPr vert="horz" wrap="square" lIns="0" tIns="12700" rIns="0" bIns="0" rtlCol="0">
            <a:spAutoFit/>
          </a:bodyPr>
          <a:lstStyle/>
          <a:p>
            <a:pPr marL="355600" indent="-342900">
              <a:lnSpc>
                <a:spcPct val="100000"/>
              </a:lnSpc>
              <a:spcBef>
                <a:spcPts val="100"/>
              </a:spcBef>
              <a:buChar char="•"/>
              <a:tabLst>
                <a:tab pos="354965" algn="l"/>
                <a:tab pos="355600" algn="l"/>
              </a:tabLst>
            </a:pPr>
            <a:r>
              <a:rPr sz="2400" spc="-229" dirty="0">
                <a:latin typeface="Arial"/>
                <a:cs typeface="Arial"/>
              </a:rPr>
              <a:t>Cars </a:t>
            </a:r>
            <a:r>
              <a:rPr sz="2400" spc="-65" dirty="0">
                <a:latin typeface="Arial"/>
                <a:cs typeface="Arial"/>
              </a:rPr>
              <a:t>now </a:t>
            </a:r>
            <a:r>
              <a:rPr sz="2400" spc="-50" dirty="0">
                <a:latin typeface="Arial"/>
                <a:cs typeface="Arial"/>
              </a:rPr>
              <a:t>“propagate”</a:t>
            </a:r>
            <a:r>
              <a:rPr sz="2400" spc="-135" dirty="0">
                <a:latin typeface="Arial"/>
                <a:cs typeface="Arial"/>
              </a:rPr>
              <a:t> </a:t>
            </a:r>
            <a:r>
              <a:rPr sz="2400" spc="-40" dirty="0">
                <a:latin typeface="Arial"/>
                <a:cs typeface="Arial"/>
              </a:rPr>
              <a:t>at</a:t>
            </a:r>
            <a:endParaRPr sz="2400" dirty="0">
              <a:latin typeface="Arial"/>
              <a:cs typeface="Arial"/>
            </a:endParaRPr>
          </a:p>
          <a:p>
            <a:pPr marL="354965">
              <a:lnSpc>
                <a:spcPct val="100000"/>
              </a:lnSpc>
            </a:pPr>
            <a:r>
              <a:rPr sz="2400" spc="-125" dirty="0">
                <a:latin typeface="Arial"/>
                <a:cs typeface="Arial"/>
              </a:rPr>
              <a:t>1000</a:t>
            </a:r>
            <a:r>
              <a:rPr sz="2400" spc="-140" dirty="0">
                <a:latin typeface="Arial"/>
                <a:cs typeface="Arial"/>
              </a:rPr>
              <a:t> </a:t>
            </a:r>
            <a:r>
              <a:rPr sz="2400" spc="5" dirty="0">
                <a:latin typeface="Arial"/>
                <a:cs typeface="Arial"/>
              </a:rPr>
              <a:t>km/hr</a:t>
            </a:r>
            <a:endParaRPr sz="2400" dirty="0">
              <a:latin typeface="Arial"/>
              <a:cs typeface="Arial"/>
            </a:endParaRPr>
          </a:p>
          <a:p>
            <a:pPr marL="355600" indent="-342900">
              <a:lnSpc>
                <a:spcPct val="100000"/>
              </a:lnSpc>
              <a:spcBef>
                <a:spcPts val="575"/>
              </a:spcBef>
              <a:buChar char="•"/>
              <a:tabLst>
                <a:tab pos="354965" algn="l"/>
                <a:tab pos="355600" algn="l"/>
              </a:tabLst>
            </a:pPr>
            <a:r>
              <a:rPr sz="2400" spc="-145" dirty="0">
                <a:latin typeface="Arial"/>
                <a:cs typeface="Arial"/>
              </a:rPr>
              <a:t>Toll </a:t>
            </a:r>
            <a:r>
              <a:rPr sz="2400" spc="-35" dirty="0">
                <a:latin typeface="Arial"/>
                <a:cs typeface="Arial"/>
              </a:rPr>
              <a:t>booth </a:t>
            </a:r>
            <a:r>
              <a:rPr sz="2400" spc="-65" dirty="0">
                <a:latin typeface="Arial"/>
                <a:cs typeface="Arial"/>
              </a:rPr>
              <a:t>now </a:t>
            </a:r>
            <a:r>
              <a:rPr sz="2400" spc="-135" dirty="0">
                <a:latin typeface="Arial"/>
                <a:cs typeface="Arial"/>
              </a:rPr>
              <a:t>takes </a:t>
            </a:r>
            <a:r>
              <a:rPr sz="2400" spc="-120" dirty="0">
                <a:latin typeface="Arial"/>
                <a:cs typeface="Arial"/>
              </a:rPr>
              <a:t>1</a:t>
            </a:r>
            <a:r>
              <a:rPr sz="2400" spc="-330" dirty="0">
                <a:latin typeface="Arial"/>
                <a:cs typeface="Arial"/>
              </a:rPr>
              <a:t> </a:t>
            </a:r>
            <a:r>
              <a:rPr sz="2400" spc="-45" dirty="0">
                <a:latin typeface="Arial"/>
                <a:cs typeface="Arial"/>
              </a:rPr>
              <a:t>min</a:t>
            </a:r>
            <a:endParaRPr sz="2400" dirty="0">
              <a:latin typeface="Arial"/>
              <a:cs typeface="Arial"/>
            </a:endParaRPr>
          </a:p>
          <a:p>
            <a:pPr marL="354965">
              <a:lnSpc>
                <a:spcPct val="100000"/>
              </a:lnSpc>
            </a:pPr>
            <a:r>
              <a:rPr sz="2400" spc="20" dirty="0">
                <a:latin typeface="Arial"/>
                <a:cs typeface="Arial"/>
              </a:rPr>
              <a:t>to </a:t>
            </a:r>
            <a:r>
              <a:rPr sz="2400" spc="-114" dirty="0">
                <a:latin typeface="Arial"/>
                <a:cs typeface="Arial"/>
              </a:rPr>
              <a:t>service </a:t>
            </a:r>
            <a:r>
              <a:rPr sz="2400" spc="-190" dirty="0">
                <a:latin typeface="Arial"/>
                <a:cs typeface="Arial"/>
              </a:rPr>
              <a:t>a</a:t>
            </a:r>
            <a:r>
              <a:rPr sz="2400" spc="-310" dirty="0">
                <a:latin typeface="Arial"/>
                <a:cs typeface="Arial"/>
              </a:rPr>
              <a:t> </a:t>
            </a:r>
            <a:r>
              <a:rPr sz="2400" spc="-120" dirty="0">
                <a:latin typeface="Arial"/>
                <a:cs typeface="Arial"/>
              </a:rPr>
              <a:t>car</a:t>
            </a:r>
            <a:endParaRPr sz="2400" dirty="0">
              <a:latin typeface="Arial"/>
              <a:cs typeface="Arial"/>
            </a:endParaRPr>
          </a:p>
          <a:p>
            <a:pPr marL="355600" marR="267335" indent="-342900">
              <a:lnSpc>
                <a:spcPct val="100000"/>
              </a:lnSpc>
              <a:spcBef>
                <a:spcPts val="575"/>
              </a:spcBef>
              <a:buChar char="•"/>
              <a:tabLst>
                <a:tab pos="354965" algn="l"/>
                <a:tab pos="355600" algn="l"/>
              </a:tabLst>
            </a:pPr>
            <a:r>
              <a:rPr sz="2400" spc="-140" dirty="0">
                <a:solidFill>
                  <a:srgbClr val="FF0000"/>
                </a:solidFill>
                <a:latin typeface="Arial"/>
                <a:cs typeface="Arial"/>
              </a:rPr>
              <a:t>Q: </a:t>
            </a:r>
            <a:r>
              <a:rPr sz="2400" spc="-20" dirty="0">
                <a:solidFill>
                  <a:srgbClr val="FF0000"/>
                </a:solidFill>
                <a:latin typeface="Arial"/>
                <a:cs typeface="Arial"/>
              </a:rPr>
              <a:t>Will </a:t>
            </a:r>
            <a:r>
              <a:rPr sz="2400" spc="-165" dirty="0">
                <a:solidFill>
                  <a:srgbClr val="FF0000"/>
                </a:solidFill>
                <a:latin typeface="Arial"/>
                <a:cs typeface="Arial"/>
              </a:rPr>
              <a:t>cars </a:t>
            </a:r>
            <a:r>
              <a:rPr sz="2400" spc="-65" dirty="0">
                <a:solidFill>
                  <a:srgbClr val="FF0000"/>
                </a:solidFill>
                <a:latin typeface="Arial"/>
                <a:cs typeface="Arial"/>
              </a:rPr>
              <a:t>arrive </a:t>
            </a:r>
            <a:r>
              <a:rPr sz="2400" spc="20" dirty="0">
                <a:solidFill>
                  <a:srgbClr val="FF0000"/>
                </a:solidFill>
                <a:latin typeface="Arial"/>
                <a:cs typeface="Arial"/>
              </a:rPr>
              <a:t>to</a:t>
            </a:r>
            <a:r>
              <a:rPr sz="2400" spc="-315" dirty="0">
                <a:solidFill>
                  <a:srgbClr val="FF0000"/>
                </a:solidFill>
                <a:latin typeface="Arial"/>
                <a:cs typeface="Arial"/>
              </a:rPr>
              <a:t> </a:t>
            </a:r>
            <a:r>
              <a:rPr sz="2400" spc="-100" dirty="0">
                <a:solidFill>
                  <a:srgbClr val="FF0000"/>
                </a:solidFill>
                <a:latin typeface="Arial"/>
                <a:cs typeface="Arial"/>
              </a:rPr>
              <a:t>2nd  </a:t>
            </a:r>
            <a:r>
              <a:rPr sz="2400" spc="-35" dirty="0">
                <a:solidFill>
                  <a:srgbClr val="FF0000"/>
                </a:solidFill>
                <a:latin typeface="Arial"/>
                <a:cs typeface="Arial"/>
              </a:rPr>
              <a:t>booth </a:t>
            </a:r>
            <a:r>
              <a:rPr sz="2400" spc="-75" dirty="0">
                <a:solidFill>
                  <a:srgbClr val="FF0000"/>
                </a:solidFill>
                <a:latin typeface="Arial"/>
                <a:cs typeface="Arial"/>
              </a:rPr>
              <a:t>before </a:t>
            </a:r>
            <a:r>
              <a:rPr sz="2400" spc="-50" dirty="0">
                <a:solidFill>
                  <a:srgbClr val="FF0000"/>
                </a:solidFill>
                <a:latin typeface="Arial"/>
                <a:cs typeface="Arial"/>
              </a:rPr>
              <a:t>all </a:t>
            </a:r>
            <a:r>
              <a:rPr sz="2400" spc="-165" dirty="0">
                <a:solidFill>
                  <a:srgbClr val="FF0000"/>
                </a:solidFill>
                <a:latin typeface="Arial"/>
                <a:cs typeface="Arial"/>
              </a:rPr>
              <a:t>cars  </a:t>
            </a:r>
            <a:r>
              <a:rPr sz="2400" spc="-110" dirty="0">
                <a:solidFill>
                  <a:srgbClr val="FF0000"/>
                </a:solidFill>
                <a:latin typeface="Arial"/>
                <a:cs typeface="Arial"/>
              </a:rPr>
              <a:t>serviced </a:t>
            </a:r>
            <a:r>
              <a:rPr sz="2400" spc="-40" dirty="0">
                <a:solidFill>
                  <a:srgbClr val="FF0000"/>
                </a:solidFill>
                <a:latin typeface="Arial"/>
                <a:cs typeface="Arial"/>
              </a:rPr>
              <a:t>at </a:t>
            </a:r>
            <a:r>
              <a:rPr sz="2400" spc="-95" dirty="0">
                <a:solidFill>
                  <a:srgbClr val="FF0000"/>
                </a:solidFill>
                <a:latin typeface="Arial"/>
                <a:cs typeface="Arial"/>
              </a:rPr>
              <a:t>1st</a:t>
            </a:r>
            <a:r>
              <a:rPr sz="2400" spc="-280" dirty="0">
                <a:solidFill>
                  <a:srgbClr val="FF0000"/>
                </a:solidFill>
                <a:latin typeface="Arial"/>
                <a:cs typeface="Arial"/>
              </a:rPr>
              <a:t> </a:t>
            </a:r>
            <a:r>
              <a:rPr sz="2400" spc="-70" dirty="0">
                <a:solidFill>
                  <a:srgbClr val="FF0000"/>
                </a:solidFill>
                <a:latin typeface="Arial"/>
                <a:cs typeface="Arial"/>
              </a:rPr>
              <a:t>booth?</a:t>
            </a:r>
            <a:endParaRPr sz="2400" dirty="0">
              <a:latin typeface="Arial"/>
              <a:cs typeface="Arial"/>
            </a:endParaRPr>
          </a:p>
        </p:txBody>
      </p:sp>
      <p:sp>
        <p:nvSpPr>
          <p:cNvPr id="4" name="object 4"/>
          <p:cNvSpPr/>
          <p:nvPr/>
        </p:nvSpPr>
        <p:spPr>
          <a:xfrm>
            <a:off x="5983985" y="1240536"/>
            <a:ext cx="0" cy="670560"/>
          </a:xfrm>
          <a:custGeom>
            <a:avLst/>
            <a:gdLst/>
            <a:ahLst/>
            <a:cxnLst/>
            <a:rect l="l" t="t" r="r" b="b"/>
            <a:pathLst>
              <a:path h="670560">
                <a:moveTo>
                  <a:pt x="0" y="0"/>
                </a:moveTo>
                <a:lnTo>
                  <a:pt x="0" y="670560"/>
                </a:lnTo>
              </a:path>
            </a:pathLst>
          </a:custGeom>
          <a:ln w="74675">
            <a:solidFill>
              <a:srgbClr val="4F81BC"/>
            </a:solidFill>
          </a:ln>
        </p:spPr>
        <p:txBody>
          <a:bodyPr wrap="square" lIns="0" tIns="0" rIns="0" bIns="0" rtlCol="0"/>
          <a:lstStyle/>
          <a:p>
            <a:endParaRPr/>
          </a:p>
        </p:txBody>
      </p:sp>
      <p:sp>
        <p:nvSpPr>
          <p:cNvPr id="5" name="object 5"/>
          <p:cNvSpPr/>
          <p:nvPr/>
        </p:nvSpPr>
        <p:spPr>
          <a:xfrm>
            <a:off x="5946647" y="1240536"/>
            <a:ext cx="74930" cy="670560"/>
          </a:xfrm>
          <a:custGeom>
            <a:avLst/>
            <a:gdLst/>
            <a:ahLst/>
            <a:cxnLst/>
            <a:rect l="l" t="t" r="r" b="b"/>
            <a:pathLst>
              <a:path w="74929" h="670560">
                <a:moveTo>
                  <a:pt x="0" y="670560"/>
                </a:moveTo>
                <a:lnTo>
                  <a:pt x="74675" y="670560"/>
                </a:lnTo>
                <a:lnTo>
                  <a:pt x="74675" y="0"/>
                </a:lnTo>
                <a:lnTo>
                  <a:pt x="0" y="0"/>
                </a:lnTo>
                <a:lnTo>
                  <a:pt x="0" y="670560"/>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4575428" y="1950212"/>
            <a:ext cx="4145279" cy="2989580"/>
          </a:xfrm>
          <a:prstGeom prst="rect">
            <a:avLst/>
          </a:prstGeom>
        </p:spPr>
        <p:txBody>
          <a:bodyPr vert="horz" wrap="square" lIns="0" tIns="13335" rIns="0" bIns="0" rtlCol="0">
            <a:spAutoFit/>
          </a:bodyPr>
          <a:lstStyle/>
          <a:p>
            <a:pPr marL="1104265" marR="2346325" indent="107950">
              <a:lnSpc>
                <a:spcPct val="100000"/>
              </a:lnSpc>
              <a:spcBef>
                <a:spcPts val="105"/>
              </a:spcBef>
            </a:pPr>
            <a:r>
              <a:rPr sz="2000" dirty="0">
                <a:latin typeface="Comic Sans MS"/>
                <a:cs typeface="Comic Sans MS"/>
              </a:rPr>
              <a:t>toll  </a:t>
            </a:r>
            <a:r>
              <a:rPr sz="2000" spc="-5" dirty="0">
                <a:latin typeface="Comic Sans MS"/>
                <a:cs typeface="Comic Sans MS"/>
              </a:rPr>
              <a:t>boo</a:t>
            </a:r>
            <a:r>
              <a:rPr sz="2000" spc="5" dirty="0">
                <a:latin typeface="Comic Sans MS"/>
                <a:cs typeface="Comic Sans MS"/>
              </a:rPr>
              <a:t>t</a:t>
            </a:r>
            <a:r>
              <a:rPr sz="2000" dirty="0">
                <a:latin typeface="Comic Sans MS"/>
                <a:cs typeface="Comic Sans MS"/>
              </a:rPr>
              <a:t>h</a:t>
            </a:r>
          </a:p>
          <a:p>
            <a:pPr marL="355600" marR="5080" indent="-342900">
              <a:lnSpc>
                <a:spcPct val="100000"/>
              </a:lnSpc>
              <a:spcBef>
                <a:spcPts val="670"/>
              </a:spcBef>
              <a:buChar char="•"/>
              <a:tabLst>
                <a:tab pos="354965" algn="l"/>
                <a:tab pos="355600" algn="l"/>
              </a:tabLst>
            </a:pPr>
            <a:r>
              <a:rPr sz="2400" spc="-225" dirty="0">
                <a:solidFill>
                  <a:srgbClr val="FF0000"/>
                </a:solidFill>
                <a:latin typeface="Arial"/>
                <a:cs typeface="Arial"/>
              </a:rPr>
              <a:t>Yes! </a:t>
            </a:r>
            <a:r>
              <a:rPr sz="2400" spc="-30" dirty="0">
                <a:latin typeface="Arial"/>
                <a:cs typeface="Arial"/>
              </a:rPr>
              <a:t>After </a:t>
            </a:r>
            <a:r>
              <a:rPr sz="2400" spc="-120" dirty="0">
                <a:latin typeface="Arial"/>
                <a:cs typeface="Arial"/>
              </a:rPr>
              <a:t>7 </a:t>
            </a:r>
            <a:r>
              <a:rPr sz="2400" spc="-55" dirty="0">
                <a:latin typeface="Arial"/>
                <a:cs typeface="Arial"/>
              </a:rPr>
              <a:t>min, </a:t>
            </a:r>
            <a:r>
              <a:rPr sz="2400" spc="-95" dirty="0">
                <a:latin typeface="Arial"/>
                <a:cs typeface="Arial"/>
              </a:rPr>
              <a:t>1st </a:t>
            </a:r>
            <a:r>
              <a:rPr sz="2400" spc="-120" dirty="0">
                <a:latin typeface="Arial"/>
                <a:cs typeface="Arial"/>
              </a:rPr>
              <a:t>car </a:t>
            </a:r>
            <a:r>
              <a:rPr sz="2400" spc="-40" dirty="0">
                <a:latin typeface="Arial"/>
                <a:cs typeface="Arial"/>
              </a:rPr>
              <a:t>at</a:t>
            </a:r>
            <a:r>
              <a:rPr sz="2400" spc="-310" dirty="0">
                <a:latin typeface="Arial"/>
                <a:cs typeface="Arial"/>
              </a:rPr>
              <a:t> </a:t>
            </a:r>
            <a:r>
              <a:rPr sz="2400" spc="-95" dirty="0">
                <a:latin typeface="Arial"/>
                <a:cs typeface="Arial"/>
              </a:rPr>
              <a:t>2nd  </a:t>
            </a:r>
            <a:r>
              <a:rPr sz="2400" spc="-35" dirty="0">
                <a:latin typeface="Arial"/>
                <a:cs typeface="Arial"/>
              </a:rPr>
              <a:t>booth </a:t>
            </a:r>
            <a:r>
              <a:rPr sz="2400" spc="-114" dirty="0">
                <a:latin typeface="Arial"/>
                <a:cs typeface="Arial"/>
              </a:rPr>
              <a:t>and </a:t>
            </a:r>
            <a:r>
              <a:rPr sz="2400" spc="-120" dirty="0">
                <a:latin typeface="Arial"/>
                <a:cs typeface="Arial"/>
              </a:rPr>
              <a:t>3 </a:t>
            </a:r>
            <a:r>
              <a:rPr sz="2400" spc="-165" dirty="0">
                <a:latin typeface="Arial"/>
                <a:cs typeface="Arial"/>
              </a:rPr>
              <a:t>cars </a:t>
            </a:r>
            <a:r>
              <a:rPr sz="2400" spc="-25" dirty="0">
                <a:latin typeface="Arial"/>
                <a:cs typeface="Arial"/>
              </a:rPr>
              <a:t>still </a:t>
            </a:r>
            <a:r>
              <a:rPr sz="2400" spc="-40" dirty="0">
                <a:latin typeface="Arial"/>
                <a:cs typeface="Arial"/>
              </a:rPr>
              <a:t>at </a:t>
            </a:r>
            <a:r>
              <a:rPr sz="2400" spc="-95" dirty="0">
                <a:latin typeface="Arial"/>
                <a:cs typeface="Arial"/>
              </a:rPr>
              <a:t>1st  </a:t>
            </a:r>
            <a:r>
              <a:rPr sz="2400" spc="-40" dirty="0">
                <a:latin typeface="Arial"/>
                <a:cs typeface="Arial"/>
              </a:rPr>
              <a:t>booth.</a:t>
            </a:r>
            <a:endParaRPr sz="2400" dirty="0">
              <a:latin typeface="Arial"/>
              <a:cs typeface="Arial"/>
            </a:endParaRPr>
          </a:p>
          <a:p>
            <a:pPr marL="355600" marR="33020" indent="-342900">
              <a:lnSpc>
                <a:spcPct val="100000"/>
              </a:lnSpc>
              <a:spcBef>
                <a:spcPts val="580"/>
              </a:spcBef>
              <a:buChar char="•"/>
              <a:tabLst>
                <a:tab pos="354965" algn="l"/>
                <a:tab pos="355600" algn="l"/>
              </a:tabLst>
            </a:pPr>
            <a:r>
              <a:rPr sz="2400" spc="-95" dirty="0">
                <a:solidFill>
                  <a:srgbClr val="C0504D"/>
                </a:solidFill>
                <a:latin typeface="Arial"/>
                <a:cs typeface="Arial"/>
              </a:rPr>
              <a:t>1st </a:t>
            </a:r>
            <a:r>
              <a:rPr sz="2400" spc="20" dirty="0">
                <a:solidFill>
                  <a:srgbClr val="C0504D"/>
                </a:solidFill>
                <a:latin typeface="Arial"/>
                <a:cs typeface="Arial"/>
              </a:rPr>
              <a:t>bit </a:t>
            </a:r>
            <a:r>
              <a:rPr sz="2400" spc="-5" dirty="0">
                <a:solidFill>
                  <a:srgbClr val="C0504D"/>
                </a:solidFill>
                <a:latin typeface="Arial"/>
                <a:cs typeface="Arial"/>
              </a:rPr>
              <a:t>of </a:t>
            </a:r>
            <a:r>
              <a:rPr sz="2400" spc="-110" dirty="0">
                <a:solidFill>
                  <a:srgbClr val="C0504D"/>
                </a:solidFill>
                <a:latin typeface="Arial"/>
                <a:cs typeface="Arial"/>
              </a:rPr>
              <a:t>packet </a:t>
            </a:r>
            <a:r>
              <a:rPr sz="2400" spc="-155" dirty="0">
                <a:solidFill>
                  <a:srgbClr val="C0504D"/>
                </a:solidFill>
                <a:latin typeface="Arial"/>
                <a:cs typeface="Arial"/>
              </a:rPr>
              <a:t>can </a:t>
            </a:r>
            <a:r>
              <a:rPr sz="2400" spc="-65" dirty="0">
                <a:solidFill>
                  <a:srgbClr val="C0504D"/>
                </a:solidFill>
                <a:latin typeface="Arial"/>
                <a:cs typeface="Arial"/>
              </a:rPr>
              <a:t>arrive </a:t>
            </a:r>
            <a:r>
              <a:rPr sz="2400" spc="-35" dirty="0">
                <a:solidFill>
                  <a:srgbClr val="C0504D"/>
                </a:solidFill>
                <a:latin typeface="Arial"/>
                <a:cs typeface="Arial"/>
              </a:rPr>
              <a:t>at  </a:t>
            </a:r>
            <a:r>
              <a:rPr sz="2400" spc="-95" dirty="0">
                <a:solidFill>
                  <a:srgbClr val="C0504D"/>
                </a:solidFill>
                <a:latin typeface="Arial"/>
                <a:cs typeface="Arial"/>
              </a:rPr>
              <a:t>2nd </a:t>
            </a:r>
            <a:r>
              <a:rPr sz="2400" spc="-25" dirty="0">
                <a:solidFill>
                  <a:srgbClr val="C0504D"/>
                </a:solidFill>
                <a:latin typeface="Arial"/>
                <a:cs typeface="Arial"/>
              </a:rPr>
              <a:t>router </a:t>
            </a:r>
            <a:r>
              <a:rPr sz="2400" spc="-75" dirty="0">
                <a:solidFill>
                  <a:srgbClr val="C0504D"/>
                </a:solidFill>
                <a:latin typeface="Arial"/>
                <a:cs typeface="Arial"/>
              </a:rPr>
              <a:t>before </a:t>
            </a:r>
            <a:r>
              <a:rPr sz="2400" spc="-110" dirty="0">
                <a:solidFill>
                  <a:srgbClr val="C0504D"/>
                </a:solidFill>
                <a:latin typeface="Arial"/>
                <a:cs typeface="Arial"/>
              </a:rPr>
              <a:t>packet </a:t>
            </a:r>
            <a:r>
              <a:rPr sz="2400" spc="-125" dirty="0">
                <a:solidFill>
                  <a:srgbClr val="C0504D"/>
                </a:solidFill>
                <a:latin typeface="Arial"/>
                <a:cs typeface="Arial"/>
              </a:rPr>
              <a:t>is  </a:t>
            </a:r>
            <a:r>
              <a:rPr sz="2400" spc="-25" dirty="0">
                <a:solidFill>
                  <a:srgbClr val="C0504D"/>
                </a:solidFill>
                <a:latin typeface="Arial"/>
                <a:cs typeface="Arial"/>
              </a:rPr>
              <a:t>fully </a:t>
            </a:r>
            <a:r>
              <a:rPr sz="2400" spc="-45" dirty="0">
                <a:solidFill>
                  <a:srgbClr val="C0504D"/>
                </a:solidFill>
                <a:latin typeface="Arial"/>
                <a:cs typeface="Arial"/>
              </a:rPr>
              <a:t>transmitted </a:t>
            </a:r>
            <a:r>
              <a:rPr sz="2400" spc="-40" dirty="0">
                <a:solidFill>
                  <a:srgbClr val="C0504D"/>
                </a:solidFill>
                <a:latin typeface="Arial"/>
                <a:cs typeface="Arial"/>
              </a:rPr>
              <a:t>at </a:t>
            </a:r>
            <a:r>
              <a:rPr sz="2400" spc="-95" dirty="0">
                <a:solidFill>
                  <a:srgbClr val="C0504D"/>
                </a:solidFill>
                <a:latin typeface="Arial"/>
                <a:cs typeface="Arial"/>
              </a:rPr>
              <a:t>1st</a:t>
            </a:r>
            <a:r>
              <a:rPr sz="2400" spc="-455" dirty="0">
                <a:solidFill>
                  <a:srgbClr val="C0504D"/>
                </a:solidFill>
                <a:latin typeface="Arial"/>
                <a:cs typeface="Arial"/>
              </a:rPr>
              <a:t> </a:t>
            </a:r>
            <a:r>
              <a:rPr sz="2400" spc="-5" dirty="0">
                <a:solidFill>
                  <a:srgbClr val="C0504D"/>
                </a:solidFill>
                <a:latin typeface="Arial"/>
                <a:cs typeface="Arial"/>
              </a:rPr>
              <a:t>router!</a:t>
            </a:r>
            <a:endParaRPr sz="2400" dirty="0">
              <a:latin typeface="Arial"/>
              <a:cs typeface="Arial"/>
            </a:endParaRPr>
          </a:p>
        </p:txBody>
      </p:sp>
      <p:sp>
        <p:nvSpPr>
          <p:cNvPr id="7" name="object 7"/>
          <p:cNvSpPr/>
          <p:nvPr/>
        </p:nvSpPr>
        <p:spPr>
          <a:xfrm>
            <a:off x="3131057" y="1240536"/>
            <a:ext cx="0" cy="670560"/>
          </a:xfrm>
          <a:custGeom>
            <a:avLst/>
            <a:gdLst/>
            <a:ahLst/>
            <a:cxnLst/>
            <a:rect l="l" t="t" r="r" b="b"/>
            <a:pathLst>
              <a:path h="670560">
                <a:moveTo>
                  <a:pt x="0" y="0"/>
                </a:moveTo>
                <a:lnTo>
                  <a:pt x="0" y="670560"/>
                </a:lnTo>
              </a:path>
            </a:pathLst>
          </a:custGeom>
          <a:ln w="74675">
            <a:solidFill>
              <a:srgbClr val="4F81BC"/>
            </a:solidFill>
          </a:ln>
        </p:spPr>
        <p:txBody>
          <a:bodyPr wrap="square" lIns="0" tIns="0" rIns="0" bIns="0" rtlCol="0"/>
          <a:lstStyle/>
          <a:p>
            <a:endParaRPr/>
          </a:p>
        </p:txBody>
      </p:sp>
      <p:sp>
        <p:nvSpPr>
          <p:cNvPr id="8" name="object 8"/>
          <p:cNvSpPr/>
          <p:nvPr/>
        </p:nvSpPr>
        <p:spPr>
          <a:xfrm>
            <a:off x="3093720" y="1240536"/>
            <a:ext cx="74930" cy="670560"/>
          </a:xfrm>
          <a:custGeom>
            <a:avLst/>
            <a:gdLst/>
            <a:ahLst/>
            <a:cxnLst/>
            <a:rect l="l" t="t" r="r" b="b"/>
            <a:pathLst>
              <a:path w="74930" h="670560">
                <a:moveTo>
                  <a:pt x="0" y="670560"/>
                </a:moveTo>
                <a:lnTo>
                  <a:pt x="74675" y="670560"/>
                </a:lnTo>
                <a:lnTo>
                  <a:pt x="74675" y="0"/>
                </a:lnTo>
                <a:lnTo>
                  <a:pt x="0" y="0"/>
                </a:lnTo>
                <a:lnTo>
                  <a:pt x="0" y="670560"/>
                </a:lnTo>
                <a:close/>
              </a:path>
            </a:pathLst>
          </a:custGeom>
          <a:ln w="9144">
            <a:solidFill>
              <a:srgbClr val="000000"/>
            </a:solidFill>
          </a:ln>
        </p:spPr>
        <p:txBody>
          <a:bodyPr wrap="square" lIns="0" tIns="0" rIns="0" bIns="0" rtlCol="0"/>
          <a:lstStyle/>
          <a:p>
            <a:endParaRPr/>
          </a:p>
        </p:txBody>
      </p:sp>
      <p:sp>
        <p:nvSpPr>
          <p:cNvPr id="9" name="object 9"/>
          <p:cNvSpPr txBox="1"/>
          <p:nvPr/>
        </p:nvSpPr>
        <p:spPr>
          <a:xfrm>
            <a:off x="2813685" y="1950212"/>
            <a:ext cx="711835" cy="635635"/>
          </a:xfrm>
          <a:prstGeom prst="rect">
            <a:avLst/>
          </a:prstGeom>
        </p:spPr>
        <p:txBody>
          <a:bodyPr vert="horz" wrap="square" lIns="0" tIns="13335" rIns="0" bIns="0" rtlCol="0">
            <a:spAutoFit/>
          </a:bodyPr>
          <a:lstStyle/>
          <a:p>
            <a:pPr marL="12700" marR="5080" indent="107950">
              <a:lnSpc>
                <a:spcPct val="100000"/>
              </a:lnSpc>
              <a:spcBef>
                <a:spcPts val="105"/>
              </a:spcBef>
            </a:pPr>
            <a:r>
              <a:rPr sz="2000" dirty="0">
                <a:latin typeface="Comic Sans MS"/>
                <a:cs typeface="Comic Sans MS"/>
              </a:rPr>
              <a:t>toll  </a:t>
            </a:r>
            <a:r>
              <a:rPr sz="2000" spc="-5" dirty="0">
                <a:latin typeface="Comic Sans MS"/>
                <a:cs typeface="Comic Sans MS"/>
              </a:rPr>
              <a:t>boo</a:t>
            </a:r>
            <a:r>
              <a:rPr sz="2000" spc="5" dirty="0">
                <a:latin typeface="Comic Sans MS"/>
                <a:cs typeface="Comic Sans MS"/>
              </a:rPr>
              <a:t>t</a:t>
            </a:r>
            <a:r>
              <a:rPr sz="2000" dirty="0">
                <a:latin typeface="Comic Sans MS"/>
                <a:cs typeface="Comic Sans MS"/>
              </a:rPr>
              <a:t>h</a:t>
            </a:r>
            <a:endParaRPr sz="2000">
              <a:latin typeface="Comic Sans MS"/>
              <a:cs typeface="Comic Sans MS"/>
            </a:endParaRPr>
          </a:p>
        </p:txBody>
      </p:sp>
      <p:sp>
        <p:nvSpPr>
          <p:cNvPr id="10" name="object 10"/>
          <p:cNvSpPr/>
          <p:nvPr/>
        </p:nvSpPr>
        <p:spPr>
          <a:xfrm>
            <a:off x="262127" y="1831848"/>
            <a:ext cx="2767965" cy="79375"/>
          </a:xfrm>
          <a:custGeom>
            <a:avLst/>
            <a:gdLst/>
            <a:ahLst/>
            <a:cxnLst/>
            <a:rect l="l" t="t" r="r" b="b"/>
            <a:pathLst>
              <a:path w="2767965" h="79375">
                <a:moveTo>
                  <a:pt x="2767584" y="0"/>
                </a:moveTo>
                <a:lnTo>
                  <a:pt x="2723148" y="23384"/>
                </a:lnTo>
                <a:lnTo>
                  <a:pt x="2673300" y="31967"/>
                </a:lnTo>
                <a:lnTo>
                  <a:pt x="2610095" y="37600"/>
                </a:lnTo>
                <a:lnTo>
                  <a:pt x="2537333" y="39624"/>
                </a:lnTo>
                <a:lnTo>
                  <a:pt x="1614042" y="39624"/>
                </a:lnTo>
                <a:lnTo>
                  <a:pt x="1541280" y="41647"/>
                </a:lnTo>
                <a:lnTo>
                  <a:pt x="1478075" y="47280"/>
                </a:lnTo>
                <a:lnTo>
                  <a:pt x="1428227" y="55863"/>
                </a:lnTo>
                <a:lnTo>
                  <a:pt x="1395533" y="66739"/>
                </a:lnTo>
                <a:lnTo>
                  <a:pt x="1383792" y="79248"/>
                </a:lnTo>
                <a:lnTo>
                  <a:pt x="1372050" y="66739"/>
                </a:lnTo>
                <a:lnTo>
                  <a:pt x="1339356" y="55863"/>
                </a:lnTo>
                <a:lnTo>
                  <a:pt x="1289508" y="47280"/>
                </a:lnTo>
                <a:lnTo>
                  <a:pt x="1226303" y="41647"/>
                </a:lnTo>
                <a:lnTo>
                  <a:pt x="1153541" y="39624"/>
                </a:lnTo>
                <a:lnTo>
                  <a:pt x="230212" y="39624"/>
                </a:lnTo>
                <a:lnTo>
                  <a:pt x="157449" y="37600"/>
                </a:lnTo>
                <a:lnTo>
                  <a:pt x="94253" y="31967"/>
                </a:lnTo>
                <a:lnTo>
                  <a:pt x="44418" y="23384"/>
                </a:lnTo>
                <a:lnTo>
                  <a:pt x="11736" y="12508"/>
                </a:lnTo>
                <a:lnTo>
                  <a:pt x="0" y="0"/>
                </a:lnTo>
              </a:path>
            </a:pathLst>
          </a:custGeom>
          <a:ln w="9144">
            <a:solidFill>
              <a:srgbClr val="000000"/>
            </a:solidFill>
          </a:ln>
        </p:spPr>
        <p:txBody>
          <a:bodyPr wrap="square" lIns="0" tIns="0" rIns="0" bIns="0" rtlCol="0"/>
          <a:lstStyle/>
          <a:p>
            <a:endParaRPr/>
          </a:p>
        </p:txBody>
      </p:sp>
      <p:sp>
        <p:nvSpPr>
          <p:cNvPr id="11" name="object 11"/>
          <p:cNvSpPr txBox="1"/>
          <p:nvPr/>
        </p:nvSpPr>
        <p:spPr>
          <a:xfrm>
            <a:off x="1231493" y="1828038"/>
            <a:ext cx="923925" cy="633095"/>
          </a:xfrm>
          <a:prstGeom prst="rect">
            <a:avLst/>
          </a:prstGeom>
        </p:spPr>
        <p:txBody>
          <a:bodyPr vert="horz" wrap="square" lIns="0" tIns="25400" rIns="0" bIns="0" rtlCol="0">
            <a:spAutoFit/>
          </a:bodyPr>
          <a:lstStyle/>
          <a:p>
            <a:pPr marL="12700" marR="5080">
              <a:lnSpc>
                <a:spcPts val="2380"/>
              </a:lnSpc>
              <a:spcBef>
                <a:spcPts val="200"/>
              </a:spcBef>
            </a:pPr>
            <a:r>
              <a:rPr sz="2000" spc="-5" dirty="0">
                <a:latin typeface="Comic Sans MS"/>
                <a:cs typeface="Comic Sans MS"/>
              </a:rPr>
              <a:t>ten-car  </a:t>
            </a:r>
            <a:r>
              <a:rPr sz="2000" dirty="0">
                <a:latin typeface="Comic Sans MS"/>
                <a:cs typeface="Comic Sans MS"/>
              </a:rPr>
              <a:t>ca</a:t>
            </a:r>
            <a:r>
              <a:rPr sz="2000" spc="-10" dirty="0">
                <a:latin typeface="Comic Sans MS"/>
                <a:cs typeface="Comic Sans MS"/>
              </a:rPr>
              <a:t>ra</a:t>
            </a:r>
            <a:r>
              <a:rPr sz="2000" spc="-5" dirty="0">
                <a:latin typeface="Comic Sans MS"/>
                <a:cs typeface="Comic Sans MS"/>
              </a:rPr>
              <a:t>v</a:t>
            </a:r>
            <a:r>
              <a:rPr sz="2000" spc="-10" dirty="0">
                <a:latin typeface="Comic Sans MS"/>
                <a:cs typeface="Comic Sans MS"/>
              </a:rPr>
              <a:t>a</a:t>
            </a:r>
            <a:r>
              <a:rPr sz="2000" dirty="0">
                <a:latin typeface="Comic Sans MS"/>
                <a:cs typeface="Comic Sans MS"/>
              </a:rPr>
              <a:t>n</a:t>
            </a:r>
            <a:endParaRPr sz="2000">
              <a:latin typeface="Comic Sans MS"/>
              <a:cs typeface="Comic Sans MS"/>
            </a:endParaRPr>
          </a:p>
        </p:txBody>
      </p:sp>
      <p:sp>
        <p:nvSpPr>
          <p:cNvPr id="12" name="object 12"/>
          <p:cNvSpPr/>
          <p:nvPr/>
        </p:nvSpPr>
        <p:spPr>
          <a:xfrm>
            <a:off x="3334511" y="1511808"/>
            <a:ext cx="658495" cy="76200"/>
          </a:xfrm>
          <a:custGeom>
            <a:avLst/>
            <a:gdLst/>
            <a:ahLst/>
            <a:cxnLst/>
            <a:rect l="l" t="t" r="r" b="b"/>
            <a:pathLst>
              <a:path w="658495" h="76200">
                <a:moveTo>
                  <a:pt x="76200" y="0"/>
                </a:moveTo>
                <a:lnTo>
                  <a:pt x="0" y="38100"/>
                </a:lnTo>
                <a:lnTo>
                  <a:pt x="76200" y="76200"/>
                </a:lnTo>
                <a:lnTo>
                  <a:pt x="76200" y="44450"/>
                </a:lnTo>
                <a:lnTo>
                  <a:pt x="63500" y="44450"/>
                </a:lnTo>
                <a:lnTo>
                  <a:pt x="63500" y="31750"/>
                </a:lnTo>
                <a:lnTo>
                  <a:pt x="76200" y="31750"/>
                </a:lnTo>
                <a:lnTo>
                  <a:pt x="76200" y="0"/>
                </a:lnTo>
                <a:close/>
              </a:path>
              <a:path w="658495" h="76200">
                <a:moveTo>
                  <a:pt x="76200" y="31750"/>
                </a:moveTo>
                <a:lnTo>
                  <a:pt x="63500" y="31750"/>
                </a:lnTo>
                <a:lnTo>
                  <a:pt x="63500" y="44450"/>
                </a:lnTo>
                <a:lnTo>
                  <a:pt x="76200" y="44450"/>
                </a:lnTo>
                <a:lnTo>
                  <a:pt x="76200" y="31750"/>
                </a:lnTo>
                <a:close/>
              </a:path>
              <a:path w="658495" h="76200">
                <a:moveTo>
                  <a:pt x="658367" y="31750"/>
                </a:moveTo>
                <a:lnTo>
                  <a:pt x="76200" y="31750"/>
                </a:lnTo>
                <a:lnTo>
                  <a:pt x="76200" y="44450"/>
                </a:lnTo>
                <a:lnTo>
                  <a:pt x="658367" y="44450"/>
                </a:lnTo>
                <a:lnTo>
                  <a:pt x="658367" y="31750"/>
                </a:lnTo>
                <a:close/>
              </a:path>
            </a:pathLst>
          </a:custGeom>
          <a:solidFill>
            <a:srgbClr val="000000"/>
          </a:solidFill>
        </p:spPr>
        <p:txBody>
          <a:bodyPr wrap="square" lIns="0" tIns="0" rIns="0" bIns="0" rtlCol="0"/>
          <a:lstStyle/>
          <a:p>
            <a:endParaRPr/>
          </a:p>
        </p:txBody>
      </p:sp>
      <p:sp>
        <p:nvSpPr>
          <p:cNvPr id="13" name="object 13"/>
          <p:cNvSpPr txBox="1"/>
          <p:nvPr/>
        </p:nvSpPr>
        <p:spPr>
          <a:xfrm>
            <a:off x="4071873" y="1368932"/>
            <a:ext cx="862965"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100</a:t>
            </a:r>
            <a:r>
              <a:rPr sz="2000" spc="-65" dirty="0">
                <a:latin typeface="Comic Sans MS"/>
                <a:cs typeface="Comic Sans MS"/>
              </a:rPr>
              <a:t> </a:t>
            </a:r>
            <a:r>
              <a:rPr sz="2000" spc="-5" dirty="0">
                <a:latin typeface="Comic Sans MS"/>
                <a:cs typeface="Comic Sans MS"/>
              </a:rPr>
              <a:t>km</a:t>
            </a:r>
            <a:endParaRPr sz="2000">
              <a:latin typeface="Comic Sans MS"/>
              <a:cs typeface="Comic Sans MS"/>
            </a:endParaRPr>
          </a:p>
        </p:txBody>
      </p:sp>
      <p:sp>
        <p:nvSpPr>
          <p:cNvPr id="14" name="object 14"/>
          <p:cNvSpPr/>
          <p:nvPr/>
        </p:nvSpPr>
        <p:spPr>
          <a:xfrm>
            <a:off x="6326123" y="1510411"/>
            <a:ext cx="622300" cy="76200"/>
          </a:xfrm>
          <a:custGeom>
            <a:avLst/>
            <a:gdLst/>
            <a:ahLst/>
            <a:cxnLst/>
            <a:rect l="l" t="t" r="r" b="b"/>
            <a:pathLst>
              <a:path w="622300" h="76200">
                <a:moveTo>
                  <a:pt x="76326" y="0"/>
                </a:moveTo>
                <a:lnTo>
                  <a:pt x="0" y="37973"/>
                </a:lnTo>
                <a:lnTo>
                  <a:pt x="76073" y="76200"/>
                </a:lnTo>
                <a:lnTo>
                  <a:pt x="76178" y="44481"/>
                </a:lnTo>
                <a:lnTo>
                  <a:pt x="63500" y="44450"/>
                </a:lnTo>
                <a:lnTo>
                  <a:pt x="63500" y="31750"/>
                </a:lnTo>
                <a:lnTo>
                  <a:pt x="76221" y="31750"/>
                </a:lnTo>
                <a:lnTo>
                  <a:pt x="76326" y="0"/>
                </a:lnTo>
                <a:close/>
              </a:path>
              <a:path w="622300" h="76200">
                <a:moveTo>
                  <a:pt x="76221" y="31781"/>
                </a:moveTo>
                <a:lnTo>
                  <a:pt x="76178" y="44481"/>
                </a:lnTo>
                <a:lnTo>
                  <a:pt x="621792" y="45847"/>
                </a:lnTo>
                <a:lnTo>
                  <a:pt x="621792" y="33147"/>
                </a:lnTo>
                <a:lnTo>
                  <a:pt x="76221" y="31781"/>
                </a:lnTo>
                <a:close/>
              </a:path>
              <a:path w="622300" h="76200">
                <a:moveTo>
                  <a:pt x="63500" y="31750"/>
                </a:moveTo>
                <a:lnTo>
                  <a:pt x="63500" y="44450"/>
                </a:lnTo>
                <a:lnTo>
                  <a:pt x="76178" y="44481"/>
                </a:lnTo>
                <a:lnTo>
                  <a:pt x="76221" y="31781"/>
                </a:lnTo>
                <a:lnTo>
                  <a:pt x="63500" y="31750"/>
                </a:lnTo>
                <a:close/>
              </a:path>
              <a:path w="622300" h="76200">
                <a:moveTo>
                  <a:pt x="76221" y="31750"/>
                </a:moveTo>
                <a:lnTo>
                  <a:pt x="63500" y="31750"/>
                </a:lnTo>
                <a:lnTo>
                  <a:pt x="76221" y="31781"/>
                </a:lnTo>
                <a:close/>
              </a:path>
            </a:pathLst>
          </a:custGeom>
          <a:solidFill>
            <a:srgbClr val="000000"/>
          </a:solidFill>
        </p:spPr>
        <p:txBody>
          <a:bodyPr wrap="square" lIns="0" tIns="0" rIns="0" bIns="0" rtlCol="0"/>
          <a:lstStyle/>
          <a:p>
            <a:endParaRPr/>
          </a:p>
        </p:txBody>
      </p:sp>
      <p:sp>
        <p:nvSpPr>
          <p:cNvPr id="15" name="object 15"/>
          <p:cNvSpPr txBox="1"/>
          <p:nvPr/>
        </p:nvSpPr>
        <p:spPr>
          <a:xfrm>
            <a:off x="7028433" y="1368932"/>
            <a:ext cx="861694"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omic Sans MS"/>
                <a:cs typeface="Comic Sans MS"/>
              </a:rPr>
              <a:t>100</a:t>
            </a:r>
            <a:r>
              <a:rPr sz="2000" spc="-70" dirty="0">
                <a:latin typeface="Comic Sans MS"/>
                <a:cs typeface="Comic Sans MS"/>
              </a:rPr>
              <a:t> </a:t>
            </a:r>
            <a:r>
              <a:rPr sz="2000" spc="-5" dirty="0">
                <a:latin typeface="Comic Sans MS"/>
                <a:cs typeface="Comic Sans MS"/>
              </a:rPr>
              <a:t>km</a:t>
            </a:r>
            <a:endParaRPr sz="2000">
              <a:latin typeface="Comic Sans MS"/>
              <a:cs typeface="Comic Sans MS"/>
            </a:endParaRPr>
          </a:p>
        </p:txBody>
      </p:sp>
      <p:sp>
        <p:nvSpPr>
          <p:cNvPr id="16" name="object 16"/>
          <p:cNvSpPr/>
          <p:nvPr/>
        </p:nvSpPr>
        <p:spPr>
          <a:xfrm>
            <a:off x="8028431" y="1549908"/>
            <a:ext cx="277495" cy="0"/>
          </a:xfrm>
          <a:custGeom>
            <a:avLst/>
            <a:gdLst/>
            <a:ahLst/>
            <a:cxnLst/>
            <a:rect l="l" t="t" r="r" b="b"/>
            <a:pathLst>
              <a:path w="277495">
                <a:moveTo>
                  <a:pt x="0" y="0"/>
                </a:moveTo>
                <a:lnTo>
                  <a:pt x="277368" y="0"/>
                </a:lnTo>
              </a:path>
            </a:pathLst>
          </a:custGeom>
          <a:ln w="9144">
            <a:solidFill>
              <a:srgbClr val="000000"/>
            </a:solidFill>
          </a:ln>
        </p:spPr>
        <p:txBody>
          <a:bodyPr wrap="square" lIns="0" tIns="0" rIns="0" bIns="0" rtlCol="0"/>
          <a:lstStyle/>
          <a:p>
            <a:endParaRPr/>
          </a:p>
        </p:txBody>
      </p:sp>
      <p:sp>
        <p:nvSpPr>
          <p:cNvPr id="17" name="object 17"/>
          <p:cNvSpPr/>
          <p:nvPr/>
        </p:nvSpPr>
        <p:spPr>
          <a:xfrm>
            <a:off x="1077467" y="1549908"/>
            <a:ext cx="74675" cy="74675"/>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229867" y="1549908"/>
            <a:ext cx="74675" cy="74675"/>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453896" y="1463111"/>
            <a:ext cx="858107" cy="217113"/>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295792" y="1458539"/>
            <a:ext cx="748242" cy="217113"/>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2884932" y="1150619"/>
            <a:ext cx="455676" cy="778763"/>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2325758" y="1484447"/>
            <a:ext cx="749769" cy="217113"/>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5807964" y="1179575"/>
            <a:ext cx="454151" cy="777239"/>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5803391" y="1552955"/>
            <a:ext cx="165100" cy="102235"/>
          </a:xfrm>
          <a:custGeom>
            <a:avLst/>
            <a:gdLst/>
            <a:ahLst/>
            <a:cxnLst/>
            <a:rect l="l" t="t" r="r" b="b"/>
            <a:pathLst>
              <a:path w="165100" h="102235">
                <a:moveTo>
                  <a:pt x="0" y="102108"/>
                </a:moveTo>
                <a:lnTo>
                  <a:pt x="164591" y="102108"/>
                </a:lnTo>
                <a:lnTo>
                  <a:pt x="164591" y="0"/>
                </a:lnTo>
                <a:lnTo>
                  <a:pt x="0" y="0"/>
                </a:lnTo>
                <a:lnTo>
                  <a:pt x="0" y="102108"/>
                </a:lnTo>
                <a:close/>
              </a:path>
            </a:pathLst>
          </a:custGeom>
          <a:solidFill>
            <a:srgbClr val="FFFFFF"/>
          </a:solidFill>
        </p:spPr>
        <p:txBody>
          <a:bodyPr wrap="square" lIns="0" tIns="0" rIns="0" bIns="0" rtlCol="0"/>
          <a:lstStyle/>
          <a:p>
            <a:endParaRPr/>
          </a:p>
        </p:txBody>
      </p:sp>
      <p:sp>
        <p:nvSpPr>
          <p:cNvPr id="25" name="object 25"/>
          <p:cNvSpPr/>
          <p:nvPr/>
        </p:nvSpPr>
        <p:spPr>
          <a:xfrm>
            <a:off x="5071871" y="1511808"/>
            <a:ext cx="867410" cy="76200"/>
          </a:xfrm>
          <a:custGeom>
            <a:avLst/>
            <a:gdLst/>
            <a:ahLst/>
            <a:cxnLst/>
            <a:rect l="l" t="t" r="r" b="b"/>
            <a:pathLst>
              <a:path w="867410" h="76200">
                <a:moveTo>
                  <a:pt x="790955" y="0"/>
                </a:moveTo>
                <a:lnTo>
                  <a:pt x="790955" y="76200"/>
                </a:lnTo>
                <a:lnTo>
                  <a:pt x="854455" y="44450"/>
                </a:lnTo>
                <a:lnTo>
                  <a:pt x="803655" y="44450"/>
                </a:lnTo>
                <a:lnTo>
                  <a:pt x="803655" y="31750"/>
                </a:lnTo>
                <a:lnTo>
                  <a:pt x="854455" y="31750"/>
                </a:lnTo>
                <a:lnTo>
                  <a:pt x="790955" y="0"/>
                </a:lnTo>
                <a:close/>
              </a:path>
              <a:path w="867410" h="76200">
                <a:moveTo>
                  <a:pt x="790955" y="31750"/>
                </a:moveTo>
                <a:lnTo>
                  <a:pt x="0" y="31750"/>
                </a:lnTo>
                <a:lnTo>
                  <a:pt x="0" y="44450"/>
                </a:lnTo>
                <a:lnTo>
                  <a:pt x="790955" y="44450"/>
                </a:lnTo>
                <a:lnTo>
                  <a:pt x="790955" y="31750"/>
                </a:lnTo>
                <a:close/>
              </a:path>
              <a:path w="867410" h="76200">
                <a:moveTo>
                  <a:pt x="854455" y="31750"/>
                </a:moveTo>
                <a:lnTo>
                  <a:pt x="803655" y="31750"/>
                </a:lnTo>
                <a:lnTo>
                  <a:pt x="803655" y="44450"/>
                </a:lnTo>
                <a:lnTo>
                  <a:pt x="854455" y="44450"/>
                </a:lnTo>
                <a:lnTo>
                  <a:pt x="867155" y="38100"/>
                </a:lnTo>
                <a:lnTo>
                  <a:pt x="854455" y="31750"/>
                </a:lnTo>
                <a:close/>
              </a:path>
            </a:pathLst>
          </a:custGeom>
          <a:solidFill>
            <a:srgbClr val="000000"/>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12785" cy="677108"/>
          </a:xfrm>
        </p:spPr>
        <p:txBody>
          <a:bodyPr/>
          <a:lstStyle/>
          <a:p>
            <a:r>
              <a:rPr lang="en-IN" b="1" dirty="0" smtClean="0">
                <a:solidFill>
                  <a:srgbClr val="FF0000"/>
                </a:solidFill>
              </a:rPr>
              <a:t>Problem 1</a:t>
            </a:r>
            <a:endParaRPr lang="en-IN" b="1" dirty="0">
              <a:solidFill>
                <a:srgbClr val="FF0000"/>
              </a:solidFill>
            </a:endParaRPr>
          </a:p>
        </p:txBody>
      </p:sp>
      <p:sp>
        <p:nvSpPr>
          <p:cNvPr id="3" name="Text Placeholder 2"/>
          <p:cNvSpPr>
            <a:spLocks noGrp="1"/>
          </p:cNvSpPr>
          <p:nvPr>
            <p:ph type="body" idx="1"/>
          </p:nvPr>
        </p:nvSpPr>
        <p:spPr>
          <a:xfrm>
            <a:off x="152400" y="1158493"/>
            <a:ext cx="8991600" cy="4924425"/>
          </a:xfrm>
        </p:spPr>
        <p:txBody>
          <a:bodyPr/>
          <a:lstStyle/>
          <a:p>
            <a:r>
              <a:rPr lang="en-US" dirty="0" smtClean="0">
                <a:solidFill>
                  <a:schemeClr val="tx1"/>
                </a:solidFill>
              </a:rPr>
              <a:t>How </a:t>
            </a:r>
            <a:r>
              <a:rPr lang="en-US" dirty="0">
                <a:solidFill>
                  <a:schemeClr val="tx1"/>
                </a:solidFill>
              </a:rPr>
              <a:t>long does it take to propagate a file of size 2.5KB over a link of distance 3000km. The propagation speed is 2.5*10</a:t>
            </a:r>
            <a:r>
              <a:rPr lang="en-US" baseline="30000" dirty="0">
                <a:solidFill>
                  <a:schemeClr val="tx1"/>
                </a:solidFill>
              </a:rPr>
              <a:t>8 </a:t>
            </a:r>
            <a:r>
              <a:rPr lang="en-US" dirty="0">
                <a:solidFill>
                  <a:schemeClr val="tx1"/>
                </a:solidFill>
              </a:rPr>
              <a:t>m/sec and transmission rate is 5Mbps. There is no processing delay and the data packets can be sent continuously (no queuing delay)?</a:t>
            </a:r>
            <a:endParaRPr lang="en-IN" dirty="0">
              <a:solidFill>
                <a:schemeClr val="tx1"/>
              </a:solidFill>
            </a:endParaRPr>
          </a:p>
          <a:p>
            <a:r>
              <a:rPr lang="en-US" b="1" dirty="0">
                <a:solidFill>
                  <a:schemeClr val="tx1"/>
                </a:solidFill>
              </a:rPr>
              <a:t> </a:t>
            </a:r>
            <a:endParaRPr lang="en-IN" dirty="0">
              <a:solidFill>
                <a:schemeClr val="tx1"/>
              </a:solidFill>
            </a:endParaRPr>
          </a:p>
          <a:p>
            <a:r>
              <a:rPr lang="en-US" b="1" dirty="0" smtClean="0">
                <a:solidFill>
                  <a:schemeClr val="tx1"/>
                </a:solidFill>
              </a:rPr>
              <a:t>Propagation </a:t>
            </a:r>
            <a:r>
              <a:rPr lang="en-US" b="1" dirty="0">
                <a:solidFill>
                  <a:schemeClr val="tx1"/>
                </a:solidFill>
              </a:rPr>
              <a:t>delay = </a:t>
            </a:r>
            <a:r>
              <a:rPr lang="en-US" b="1" dirty="0" smtClean="0">
                <a:solidFill>
                  <a:schemeClr val="tx1"/>
                </a:solidFill>
              </a:rPr>
              <a:t>d/s</a:t>
            </a:r>
            <a:endParaRPr lang="en-IN" dirty="0">
              <a:solidFill>
                <a:schemeClr val="tx1"/>
              </a:solidFill>
            </a:endParaRPr>
          </a:p>
          <a:p>
            <a:r>
              <a:rPr lang="en-US" dirty="0" smtClean="0">
                <a:solidFill>
                  <a:schemeClr val="tx1"/>
                </a:solidFill>
              </a:rPr>
              <a:t>= </a:t>
            </a:r>
            <a:r>
              <a:rPr lang="en-US" dirty="0">
                <a:solidFill>
                  <a:schemeClr val="tx1"/>
                </a:solidFill>
              </a:rPr>
              <a:t>3000 X </a:t>
            </a:r>
            <a:r>
              <a:rPr lang="en-US" dirty="0" smtClean="0">
                <a:solidFill>
                  <a:schemeClr val="tx1"/>
                </a:solidFill>
              </a:rPr>
              <a:t>1000 / (</a:t>
            </a:r>
            <a:r>
              <a:rPr lang="en-US" dirty="0">
                <a:solidFill>
                  <a:schemeClr val="tx1"/>
                </a:solidFill>
              </a:rPr>
              <a:t>2.5 X POW(10,8))</a:t>
            </a:r>
            <a:endParaRPr lang="en-IN" dirty="0">
              <a:solidFill>
                <a:schemeClr val="tx1"/>
              </a:solidFill>
            </a:endParaRPr>
          </a:p>
          <a:p>
            <a:r>
              <a:rPr lang="en-US" dirty="0"/>
              <a:t>                             </a:t>
            </a:r>
            <a:r>
              <a:rPr lang="en-US" dirty="0">
                <a:solidFill>
                  <a:srgbClr val="FF0000"/>
                </a:solidFill>
              </a:rPr>
              <a:t>=</a:t>
            </a:r>
            <a:r>
              <a:rPr lang="en-US" b="1" dirty="0">
                <a:solidFill>
                  <a:srgbClr val="FF0000"/>
                </a:solidFill>
              </a:rPr>
              <a:t> 0.012 secs   </a:t>
            </a:r>
            <a:endParaRPr lang="en-US" b="1" dirty="0" smtClean="0">
              <a:solidFill>
                <a:srgbClr val="FF0000"/>
              </a:solidFill>
            </a:endParaRPr>
          </a:p>
          <a:p>
            <a:endParaRPr lang="en-IN" dirty="0"/>
          </a:p>
        </p:txBody>
      </p:sp>
    </p:spTree>
    <p:extLst>
      <p:ext uri="{BB962C8B-B14F-4D97-AF65-F5344CB8AC3E}">
        <p14:creationId xmlns:p14="http://schemas.microsoft.com/office/powerpoint/2010/main" val="32473404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52400"/>
            <a:ext cx="8839200" cy="6553200"/>
          </a:xfrm>
        </p:spPr>
        <p:txBody>
          <a:bodyPr/>
          <a:lstStyle/>
          <a:p>
            <a:r>
              <a:rPr lang="en-US" b="1" dirty="0">
                <a:solidFill>
                  <a:schemeClr val="tx1"/>
                </a:solidFill>
              </a:rPr>
              <a:t>Transmission delay = L/R</a:t>
            </a:r>
            <a:r>
              <a:rPr lang="en-US" dirty="0">
                <a:solidFill>
                  <a:schemeClr val="tx1"/>
                </a:solidFill>
              </a:rPr>
              <a:t>  </a:t>
            </a:r>
            <a:endParaRPr lang="en-US" dirty="0" smtClean="0">
              <a:solidFill>
                <a:schemeClr val="tx1"/>
              </a:solidFill>
            </a:endParaRPr>
          </a:p>
          <a:p>
            <a:r>
              <a:rPr lang="en-US" dirty="0" smtClean="0">
                <a:solidFill>
                  <a:schemeClr val="tx1"/>
                </a:solidFill>
              </a:rPr>
              <a:t>=  </a:t>
            </a:r>
            <a:r>
              <a:rPr lang="en-US" dirty="0">
                <a:solidFill>
                  <a:schemeClr val="tx1"/>
                </a:solidFill>
              </a:rPr>
              <a:t>(2.5 X  pow(2,10) X 8) / (5 X pow(10,6))</a:t>
            </a:r>
            <a:endParaRPr lang="en-IN" dirty="0">
              <a:solidFill>
                <a:schemeClr val="tx1"/>
              </a:solidFill>
            </a:endParaRPr>
          </a:p>
          <a:p>
            <a:r>
              <a:rPr lang="en-US" dirty="0">
                <a:solidFill>
                  <a:schemeClr val="tx1"/>
                </a:solidFill>
              </a:rPr>
              <a:t> </a:t>
            </a:r>
            <a:endParaRPr lang="en-IN" dirty="0">
              <a:solidFill>
                <a:schemeClr val="tx1"/>
              </a:solidFill>
            </a:endParaRPr>
          </a:p>
          <a:p>
            <a:r>
              <a:rPr lang="en-US" dirty="0"/>
              <a:t>                                 </a:t>
            </a:r>
            <a:r>
              <a:rPr lang="en-US" dirty="0">
                <a:solidFill>
                  <a:srgbClr val="FF0000"/>
                </a:solidFill>
              </a:rPr>
              <a:t>= </a:t>
            </a:r>
            <a:r>
              <a:rPr lang="en-US" b="1" dirty="0">
                <a:solidFill>
                  <a:srgbClr val="FF0000"/>
                </a:solidFill>
              </a:rPr>
              <a:t> 0.004096 </a:t>
            </a:r>
            <a:r>
              <a:rPr lang="en-US" b="1" dirty="0" smtClean="0">
                <a:solidFill>
                  <a:srgbClr val="FF0000"/>
                </a:solidFill>
              </a:rPr>
              <a:t>secs</a:t>
            </a:r>
          </a:p>
          <a:p>
            <a:endParaRPr lang="en-US" b="1" dirty="0" smtClean="0">
              <a:solidFill>
                <a:srgbClr val="FF0000"/>
              </a:solidFill>
            </a:endParaRPr>
          </a:p>
          <a:p>
            <a:r>
              <a:rPr lang="en-US" dirty="0">
                <a:solidFill>
                  <a:schemeClr val="tx1"/>
                </a:solidFill>
              </a:rPr>
              <a:t>Total Delay = Propagation delay + Transmission delay + processing delay +     queueing delay </a:t>
            </a:r>
            <a:endParaRPr lang="en-IN" dirty="0">
              <a:solidFill>
                <a:schemeClr val="tx1"/>
              </a:solidFill>
            </a:endParaRPr>
          </a:p>
          <a:p>
            <a:r>
              <a:rPr lang="en-US" b="1" dirty="0">
                <a:solidFill>
                  <a:srgbClr val="FF0000"/>
                </a:solidFill>
              </a:rPr>
              <a:t>Total delay = 0.016096 </a:t>
            </a:r>
            <a:r>
              <a:rPr lang="en-US" b="1" dirty="0" smtClean="0">
                <a:solidFill>
                  <a:srgbClr val="FF0000"/>
                </a:solidFill>
              </a:rPr>
              <a:t>secs</a:t>
            </a:r>
            <a:endParaRPr lang="en-IN" dirty="0">
              <a:solidFill>
                <a:srgbClr val="FF0000"/>
              </a:solidFill>
            </a:endParaRPr>
          </a:p>
        </p:txBody>
      </p:sp>
    </p:spTree>
    <p:extLst>
      <p:ext uri="{BB962C8B-B14F-4D97-AF65-F5344CB8AC3E}">
        <p14:creationId xmlns:p14="http://schemas.microsoft.com/office/powerpoint/2010/main" val="33917680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165185" cy="1082293"/>
          </a:xfrm>
        </p:spPr>
        <p:txBody>
          <a:bodyPr/>
          <a:lstStyle/>
          <a:p>
            <a:r>
              <a:rPr lang="en-IN" dirty="0" smtClean="0">
                <a:solidFill>
                  <a:srgbClr val="FF0000"/>
                </a:solidFill>
              </a:rPr>
              <a:t>Problems 2</a:t>
            </a:r>
            <a:endParaRPr lang="en-IN" dirty="0">
              <a:solidFill>
                <a:srgbClr val="FF0000"/>
              </a:solidFill>
            </a:endParaRPr>
          </a:p>
        </p:txBody>
      </p:sp>
      <p:sp>
        <p:nvSpPr>
          <p:cNvPr id="3" name="Text Placeholder 2"/>
          <p:cNvSpPr>
            <a:spLocks noGrp="1"/>
          </p:cNvSpPr>
          <p:nvPr>
            <p:ph type="body" idx="1"/>
          </p:nvPr>
        </p:nvSpPr>
        <p:spPr>
          <a:xfrm>
            <a:off x="152400" y="1158493"/>
            <a:ext cx="8991600" cy="4924425"/>
          </a:xfrm>
        </p:spPr>
        <p:txBody>
          <a:bodyPr/>
          <a:lstStyle/>
          <a:p>
            <a:r>
              <a:rPr lang="en-US" dirty="0" smtClean="0">
                <a:solidFill>
                  <a:schemeClr val="tx1"/>
                </a:solidFill>
              </a:rPr>
              <a:t>How </a:t>
            </a:r>
            <a:r>
              <a:rPr lang="en-US" dirty="0">
                <a:solidFill>
                  <a:schemeClr val="tx1"/>
                </a:solidFill>
              </a:rPr>
              <a:t>long does it take to propagate a file of size </a:t>
            </a:r>
            <a:r>
              <a:rPr lang="en-US" dirty="0" smtClean="0">
                <a:solidFill>
                  <a:schemeClr val="tx1"/>
                </a:solidFill>
              </a:rPr>
              <a:t>1.5KB </a:t>
            </a:r>
            <a:r>
              <a:rPr lang="en-US" dirty="0">
                <a:solidFill>
                  <a:schemeClr val="tx1"/>
                </a:solidFill>
              </a:rPr>
              <a:t>over a link of distance </a:t>
            </a:r>
            <a:r>
              <a:rPr lang="en-US" dirty="0" smtClean="0">
                <a:solidFill>
                  <a:schemeClr val="tx1"/>
                </a:solidFill>
              </a:rPr>
              <a:t>5000km</a:t>
            </a:r>
            <a:r>
              <a:rPr lang="en-US" dirty="0">
                <a:solidFill>
                  <a:schemeClr val="tx1"/>
                </a:solidFill>
              </a:rPr>
              <a:t>. The propagation speed is 2.5*10</a:t>
            </a:r>
            <a:r>
              <a:rPr lang="en-US" baseline="30000" dirty="0">
                <a:solidFill>
                  <a:schemeClr val="tx1"/>
                </a:solidFill>
              </a:rPr>
              <a:t>8 </a:t>
            </a:r>
            <a:r>
              <a:rPr lang="en-US" dirty="0">
                <a:solidFill>
                  <a:schemeClr val="tx1"/>
                </a:solidFill>
              </a:rPr>
              <a:t>m/sec and transmission rate is 5Mbps. There is no processing delay and the data packets can be sent continuously (no queuing delay)?</a:t>
            </a:r>
            <a:endParaRPr lang="en-IN" dirty="0">
              <a:solidFill>
                <a:schemeClr val="tx1"/>
              </a:solidFill>
            </a:endParaRPr>
          </a:p>
          <a:p>
            <a:r>
              <a:rPr lang="en-US" b="1" dirty="0">
                <a:solidFill>
                  <a:schemeClr val="tx1"/>
                </a:solidFill>
              </a:rPr>
              <a:t> </a:t>
            </a:r>
            <a:endParaRPr lang="en-IN" dirty="0">
              <a:solidFill>
                <a:schemeClr val="tx1"/>
              </a:solidFill>
            </a:endParaRPr>
          </a:p>
          <a:p>
            <a:r>
              <a:rPr lang="en-US" b="1" dirty="0" smtClean="0">
                <a:solidFill>
                  <a:schemeClr val="tx1"/>
                </a:solidFill>
              </a:rPr>
              <a:t>Propagation </a:t>
            </a:r>
            <a:r>
              <a:rPr lang="en-US" b="1" dirty="0">
                <a:solidFill>
                  <a:schemeClr val="tx1"/>
                </a:solidFill>
              </a:rPr>
              <a:t>delay = </a:t>
            </a:r>
            <a:r>
              <a:rPr lang="en-US" b="1" dirty="0" smtClean="0">
                <a:solidFill>
                  <a:schemeClr val="tx1"/>
                </a:solidFill>
              </a:rPr>
              <a:t>d / s</a:t>
            </a:r>
            <a:endParaRPr lang="en-IN" dirty="0">
              <a:solidFill>
                <a:schemeClr val="tx1"/>
              </a:solidFill>
            </a:endParaRPr>
          </a:p>
          <a:p>
            <a:r>
              <a:rPr lang="en-US" dirty="0" smtClean="0">
                <a:solidFill>
                  <a:schemeClr val="tx1"/>
                </a:solidFill>
              </a:rPr>
              <a:t>= 5000 </a:t>
            </a:r>
            <a:r>
              <a:rPr lang="en-US" dirty="0">
                <a:solidFill>
                  <a:schemeClr val="tx1"/>
                </a:solidFill>
              </a:rPr>
              <a:t>X </a:t>
            </a:r>
            <a:r>
              <a:rPr lang="en-US" dirty="0" smtClean="0">
                <a:solidFill>
                  <a:schemeClr val="tx1"/>
                </a:solidFill>
              </a:rPr>
              <a:t>1000 / (</a:t>
            </a:r>
            <a:r>
              <a:rPr lang="en-US" dirty="0">
                <a:solidFill>
                  <a:schemeClr val="tx1"/>
                </a:solidFill>
              </a:rPr>
              <a:t>2.5 X POW(10,8))</a:t>
            </a:r>
            <a:endParaRPr lang="en-IN" dirty="0">
              <a:solidFill>
                <a:schemeClr val="tx1"/>
              </a:solidFill>
            </a:endParaRPr>
          </a:p>
          <a:p>
            <a:r>
              <a:rPr lang="en-US" dirty="0"/>
              <a:t>                             </a:t>
            </a:r>
            <a:r>
              <a:rPr lang="en-US" dirty="0">
                <a:solidFill>
                  <a:srgbClr val="FF0000"/>
                </a:solidFill>
              </a:rPr>
              <a:t>=</a:t>
            </a:r>
            <a:r>
              <a:rPr lang="en-US" b="1" dirty="0">
                <a:solidFill>
                  <a:srgbClr val="FF0000"/>
                </a:solidFill>
              </a:rPr>
              <a:t> </a:t>
            </a:r>
            <a:r>
              <a:rPr lang="en-US" b="1" dirty="0" smtClean="0">
                <a:solidFill>
                  <a:srgbClr val="FF0000"/>
                </a:solidFill>
              </a:rPr>
              <a:t>0.2 </a:t>
            </a:r>
            <a:r>
              <a:rPr lang="en-US" b="1" dirty="0">
                <a:solidFill>
                  <a:srgbClr val="FF0000"/>
                </a:solidFill>
              </a:rPr>
              <a:t>secs   </a:t>
            </a:r>
            <a:endParaRPr lang="en-US" b="1" dirty="0" smtClean="0">
              <a:solidFill>
                <a:srgbClr val="FF0000"/>
              </a:solidFill>
            </a:endParaRPr>
          </a:p>
          <a:p>
            <a:endParaRPr lang="en-IN" dirty="0"/>
          </a:p>
        </p:txBody>
      </p:sp>
    </p:spTree>
    <p:extLst>
      <p:ext uri="{BB962C8B-B14F-4D97-AF65-F5344CB8AC3E}">
        <p14:creationId xmlns:p14="http://schemas.microsoft.com/office/powerpoint/2010/main" val="5924923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2400"/>
            <a:ext cx="8991600" cy="4431983"/>
          </a:xfrm>
        </p:spPr>
        <p:txBody>
          <a:bodyPr/>
          <a:lstStyle/>
          <a:p>
            <a:r>
              <a:rPr lang="en-US" b="1" dirty="0">
                <a:solidFill>
                  <a:schemeClr val="tx1"/>
                </a:solidFill>
              </a:rPr>
              <a:t>Transmission delay = L/R</a:t>
            </a:r>
            <a:r>
              <a:rPr lang="en-US" dirty="0">
                <a:solidFill>
                  <a:schemeClr val="tx1"/>
                </a:solidFill>
              </a:rPr>
              <a:t>  </a:t>
            </a:r>
            <a:endParaRPr lang="en-US" dirty="0" smtClean="0">
              <a:solidFill>
                <a:schemeClr val="tx1"/>
              </a:solidFill>
            </a:endParaRPr>
          </a:p>
          <a:p>
            <a:r>
              <a:rPr lang="en-US" dirty="0" smtClean="0">
                <a:solidFill>
                  <a:schemeClr val="tx1"/>
                </a:solidFill>
              </a:rPr>
              <a:t>=  (1.5 </a:t>
            </a:r>
            <a:r>
              <a:rPr lang="en-US" dirty="0">
                <a:solidFill>
                  <a:schemeClr val="tx1"/>
                </a:solidFill>
              </a:rPr>
              <a:t>X  pow(2,10) X 8) / (5 X pow(10,6))</a:t>
            </a:r>
            <a:endParaRPr lang="en-IN" dirty="0">
              <a:solidFill>
                <a:schemeClr val="tx1"/>
              </a:solidFill>
            </a:endParaRPr>
          </a:p>
          <a:p>
            <a:r>
              <a:rPr lang="en-US" dirty="0">
                <a:solidFill>
                  <a:schemeClr val="tx1"/>
                </a:solidFill>
              </a:rPr>
              <a:t> </a:t>
            </a:r>
            <a:endParaRPr lang="en-IN" dirty="0">
              <a:solidFill>
                <a:schemeClr val="tx1"/>
              </a:solidFill>
            </a:endParaRPr>
          </a:p>
          <a:p>
            <a:r>
              <a:rPr lang="en-US" dirty="0"/>
              <a:t>                                 </a:t>
            </a:r>
            <a:r>
              <a:rPr lang="en-US" dirty="0">
                <a:solidFill>
                  <a:srgbClr val="FF0000"/>
                </a:solidFill>
              </a:rPr>
              <a:t>= </a:t>
            </a:r>
            <a:r>
              <a:rPr lang="en-US" b="1" dirty="0">
                <a:solidFill>
                  <a:srgbClr val="FF0000"/>
                </a:solidFill>
              </a:rPr>
              <a:t> </a:t>
            </a:r>
            <a:r>
              <a:rPr lang="en-US" b="1" dirty="0" smtClean="0">
                <a:solidFill>
                  <a:srgbClr val="FF0000"/>
                </a:solidFill>
              </a:rPr>
              <a:t>0.0012 secs</a:t>
            </a:r>
          </a:p>
          <a:p>
            <a:endParaRPr lang="en-US" b="1" dirty="0" smtClean="0">
              <a:solidFill>
                <a:srgbClr val="FF0000"/>
              </a:solidFill>
            </a:endParaRPr>
          </a:p>
          <a:p>
            <a:r>
              <a:rPr lang="en-US" dirty="0">
                <a:solidFill>
                  <a:schemeClr val="tx1"/>
                </a:solidFill>
              </a:rPr>
              <a:t>Total Delay = Propagation delay + Transmission delay + processing delay +     queueing delay </a:t>
            </a:r>
            <a:endParaRPr lang="en-IN" dirty="0">
              <a:solidFill>
                <a:schemeClr val="tx1"/>
              </a:solidFill>
            </a:endParaRPr>
          </a:p>
          <a:p>
            <a:endParaRPr lang="en-US" b="1" dirty="0" smtClean="0">
              <a:solidFill>
                <a:srgbClr val="FF0000"/>
              </a:solidFill>
            </a:endParaRPr>
          </a:p>
          <a:p>
            <a:r>
              <a:rPr lang="en-US" b="1" dirty="0" smtClean="0">
                <a:solidFill>
                  <a:srgbClr val="FF0000"/>
                </a:solidFill>
              </a:rPr>
              <a:t>Total </a:t>
            </a:r>
            <a:r>
              <a:rPr lang="en-US" b="1" dirty="0">
                <a:solidFill>
                  <a:srgbClr val="FF0000"/>
                </a:solidFill>
              </a:rPr>
              <a:t>delay = </a:t>
            </a:r>
            <a:r>
              <a:rPr lang="en-US" b="1" dirty="0" smtClean="0">
                <a:solidFill>
                  <a:srgbClr val="FF0000"/>
                </a:solidFill>
              </a:rPr>
              <a:t>0.2012 secs</a:t>
            </a:r>
            <a:endParaRPr lang="en-IN" dirty="0">
              <a:solidFill>
                <a:srgbClr val="FF0000"/>
              </a:solidFill>
            </a:endParaRPr>
          </a:p>
        </p:txBody>
      </p:sp>
    </p:spTree>
    <p:extLst>
      <p:ext uri="{BB962C8B-B14F-4D97-AF65-F5344CB8AC3E}">
        <p14:creationId xmlns:p14="http://schemas.microsoft.com/office/powerpoint/2010/main" val="23720594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469985" cy="1158493"/>
          </a:xfrm>
        </p:spPr>
        <p:txBody>
          <a:bodyPr/>
          <a:lstStyle/>
          <a:p>
            <a:r>
              <a:rPr lang="en-US" b="1" dirty="0">
                <a:latin typeface="Times New Roman" panose="02020603050405020304" pitchFamily="18" charset="0"/>
                <a:cs typeface="Times New Roman" panose="02020603050405020304" pitchFamily="18" charset="0"/>
              </a:rPr>
              <a:t>Throughput</a:t>
            </a:r>
            <a:endParaRPr lang="en-IN"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0" y="1295400"/>
            <a:ext cx="8609964" cy="4431983"/>
          </a:xfrm>
        </p:spPr>
        <p:txBody>
          <a:bodyPr/>
          <a:lstStyle/>
          <a:p>
            <a:pPr marL="457200" indent="-457200">
              <a:buFont typeface="Arial" panose="020B0604020202020204" pitchFamily="34" charset="0"/>
              <a:buChar char="•"/>
            </a:pPr>
            <a:r>
              <a:rPr lang="en-US" dirty="0" smtClean="0">
                <a:solidFill>
                  <a:schemeClr val="tx1"/>
                </a:solidFill>
              </a:rPr>
              <a:t>How </a:t>
            </a:r>
            <a:r>
              <a:rPr lang="en-US" dirty="0">
                <a:solidFill>
                  <a:schemeClr val="tx1"/>
                </a:solidFill>
              </a:rPr>
              <a:t>much </a:t>
            </a:r>
            <a:r>
              <a:rPr lang="en-US" b="1" dirty="0">
                <a:solidFill>
                  <a:schemeClr val="tx1"/>
                </a:solidFill>
              </a:rPr>
              <a:t>data </a:t>
            </a:r>
            <a:r>
              <a:rPr lang="en-US" dirty="0">
                <a:solidFill>
                  <a:schemeClr val="tx1"/>
                </a:solidFill>
              </a:rPr>
              <a:t>can be </a:t>
            </a:r>
            <a:r>
              <a:rPr lang="en-US" b="1" dirty="0">
                <a:solidFill>
                  <a:schemeClr val="tx1"/>
                </a:solidFill>
              </a:rPr>
              <a:t>transferred </a:t>
            </a:r>
            <a:r>
              <a:rPr lang="en-US" dirty="0">
                <a:solidFill>
                  <a:schemeClr val="tx1"/>
                </a:solidFill>
              </a:rPr>
              <a:t>from one location to another in a given </a:t>
            </a:r>
            <a:r>
              <a:rPr lang="en-US" b="1" dirty="0">
                <a:solidFill>
                  <a:schemeClr val="tx1"/>
                </a:solidFill>
              </a:rPr>
              <a:t>amount of time</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 </a:t>
            </a:r>
            <a:r>
              <a:rPr lang="en-US" dirty="0">
                <a:solidFill>
                  <a:schemeClr val="tx1"/>
                </a:solidFill>
              </a:rPr>
              <a:t>It is used to </a:t>
            </a:r>
            <a:r>
              <a:rPr lang="en-US" b="1" dirty="0">
                <a:solidFill>
                  <a:schemeClr val="tx1"/>
                </a:solidFill>
              </a:rPr>
              <a:t>measure the performance </a:t>
            </a:r>
            <a:r>
              <a:rPr lang="en-US" dirty="0">
                <a:solidFill>
                  <a:schemeClr val="tx1"/>
                </a:solidFill>
              </a:rPr>
              <a:t>of </a:t>
            </a:r>
            <a:r>
              <a:rPr lang="en-US" dirty="0" smtClean="0">
                <a:solidFill>
                  <a:schemeClr val="tx1"/>
                </a:solidFill>
              </a:rPr>
              <a:t>Internet </a:t>
            </a:r>
            <a:r>
              <a:rPr lang="en-US" dirty="0">
                <a:solidFill>
                  <a:schemeClr val="tx1"/>
                </a:solidFill>
              </a:rPr>
              <a:t>and network connections</a:t>
            </a:r>
            <a:r>
              <a:rPr lang="en-US" dirty="0" smtClean="0">
                <a:solidFill>
                  <a:schemeClr val="tx1"/>
                </a:solidFill>
              </a:rPr>
              <a:t>.</a:t>
            </a:r>
          </a:p>
          <a:p>
            <a:pPr marL="457200" indent="-457200">
              <a:buFont typeface="Arial" panose="020B0604020202020204" pitchFamily="34" charset="0"/>
              <a:buChar char="•"/>
            </a:pPr>
            <a:r>
              <a:rPr lang="en-US" dirty="0" smtClean="0">
                <a:solidFill>
                  <a:schemeClr val="tx1"/>
                </a:solidFill>
              </a:rPr>
              <a:t>The effective end-to-end throughput that can be achieved over a network is given by</a:t>
            </a:r>
          </a:p>
          <a:p>
            <a:endParaRPr lang="en-US" dirty="0" smtClean="0">
              <a:solidFill>
                <a:schemeClr val="tx1"/>
              </a:solidFill>
            </a:endParaRPr>
          </a:p>
          <a:p>
            <a:r>
              <a:rPr lang="en-US" dirty="0">
                <a:solidFill>
                  <a:schemeClr val="tx1"/>
                </a:solidFill>
              </a:rPr>
              <a:t> </a:t>
            </a:r>
            <a:r>
              <a:rPr lang="en-US" dirty="0" smtClean="0">
                <a:solidFill>
                  <a:schemeClr val="tx1"/>
                </a:solidFill>
              </a:rPr>
              <a:t>    </a:t>
            </a:r>
            <a:r>
              <a:rPr lang="en-US" b="1" dirty="0" smtClean="0">
                <a:solidFill>
                  <a:schemeClr val="tx1"/>
                </a:solidFill>
              </a:rPr>
              <a:t>Throughput = Transfer Size / Transfer Time.</a:t>
            </a:r>
          </a:p>
          <a:p>
            <a:endParaRPr lang="en-US" dirty="0">
              <a:solidFill>
                <a:schemeClr val="tx1"/>
              </a:solidFill>
            </a:endParaRPr>
          </a:p>
        </p:txBody>
      </p:sp>
    </p:spTree>
    <p:extLst>
      <p:ext uri="{BB962C8B-B14F-4D97-AF65-F5344CB8AC3E}">
        <p14:creationId xmlns:p14="http://schemas.microsoft.com/office/powerpoint/2010/main" val="38760903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4014" y="461899"/>
            <a:ext cx="7795971" cy="677108"/>
          </a:xfrm>
        </p:spPr>
        <p:txBody>
          <a:bodyPr/>
          <a:lstStyle/>
          <a:p>
            <a:r>
              <a:rPr lang="en-IN" b="1" spc="-10" dirty="0">
                <a:latin typeface="Times New Roman"/>
                <a:cs typeface="Times New Roman"/>
              </a:rPr>
              <a:t>PROTOCOL</a:t>
            </a:r>
            <a:r>
              <a:rPr lang="en-IN" b="1" spc="-125" dirty="0">
                <a:latin typeface="Times New Roman"/>
                <a:cs typeface="Times New Roman"/>
              </a:rPr>
              <a:t> </a:t>
            </a:r>
            <a:r>
              <a:rPr lang="en-IN" b="1" spc="-25" dirty="0">
                <a:latin typeface="Times New Roman"/>
                <a:cs typeface="Times New Roman"/>
              </a:rPr>
              <a:t>LAYERING</a:t>
            </a:r>
            <a:endParaRPr lang="en-IN" b="1" dirty="0"/>
          </a:p>
        </p:txBody>
      </p:sp>
      <p:sp>
        <p:nvSpPr>
          <p:cNvPr id="5" name="Text Placeholder 4"/>
          <p:cNvSpPr>
            <a:spLocks noGrp="1"/>
          </p:cNvSpPr>
          <p:nvPr>
            <p:ph type="body" idx="1"/>
          </p:nvPr>
        </p:nvSpPr>
        <p:spPr>
          <a:xfrm>
            <a:off x="0" y="1139007"/>
            <a:ext cx="9067800" cy="4457631"/>
          </a:xfrm>
        </p:spPr>
        <p:txBody>
          <a:bodyPr/>
          <a:lstStyle/>
          <a:p>
            <a:pPr marL="469900" marR="5080" indent="-457200" algn="just">
              <a:lnSpc>
                <a:spcPct val="100000"/>
              </a:lnSpc>
              <a:spcBef>
                <a:spcPts val="95"/>
              </a:spcBef>
              <a:buFont typeface="Arial" panose="020B0604020202020204" pitchFamily="34" charset="0"/>
              <a:buChar char="•"/>
            </a:pPr>
            <a:r>
              <a:rPr lang="en-US" b="1" spc="-65" dirty="0" smtClean="0">
                <a:solidFill>
                  <a:schemeClr val="tx1"/>
                </a:solidFill>
                <a:latin typeface="Times New Roman" panose="02020603050405020304" pitchFamily="18" charset="0"/>
                <a:cs typeface="Times New Roman" panose="02020603050405020304" pitchFamily="18" charset="0"/>
              </a:rPr>
              <a:t>Internet </a:t>
            </a:r>
            <a:r>
              <a:rPr lang="en-US" b="1" spc="-235" dirty="0" smtClean="0">
                <a:solidFill>
                  <a:schemeClr val="tx1"/>
                </a:solidFill>
                <a:latin typeface="Times New Roman" panose="02020603050405020304" pitchFamily="18" charset="0"/>
                <a:cs typeface="Times New Roman" panose="02020603050405020304" pitchFamily="18" charset="0"/>
              </a:rPr>
              <a:t>is  </a:t>
            </a:r>
            <a:r>
              <a:rPr lang="en-US" b="1" spc="-160" dirty="0" smtClean="0">
                <a:solidFill>
                  <a:schemeClr val="tx1"/>
                </a:solidFill>
                <a:latin typeface="Times New Roman" panose="02020603050405020304" pitchFamily="18" charset="0"/>
                <a:cs typeface="Times New Roman" panose="02020603050405020304" pitchFamily="18" charset="0"/>
              </a:rPr>
              <a:t>protocol . </a:t>
            </a:r>
          </a:p>
          <a:p>
            <a:pPr marL="469900" marR="5080" indent="-457200" algn="just">
              <a:lnSpc>
                <a:spcPct val="100000"/>
              </a:lnSpc>
              <a:spcBef>
                <a:spcPts val="95"/>
              </a:spcBef>
              <a:buFont typeface="Arial" panose="020B0604020202020204" pitchFamily="34" charset="0"/>
              <a:buChar char="•"/>
            </a:pPr>
            <a:r>
              <a:rPr lang="en-US" spc="-5" dirty="0" smtClean="0">
                <a:solidFill>
                  <a:schemeClr val="tx1"/>
                </a:solidFill>
                <a:latin typeface="Times New Roman" panose="02020603050405020304" pitchFamily="18" charset="0"/>
                <a:cs typeface="Times New Roman" panose="02020603050405020304" pitchFamily="18" charset="0"/>
              </a:rPr>
              <a:t>A </a:t>
            </a:r>
            <a:r>
              <a:rPr lang="en-US" b="1" dirty="0">
                <a:solidFill>
                  <a:schemeClr val="tx1"/>
                </a:solidFill>
                <a:latin typeface="Times New Roman" panose="02020603050405020304" pitchFamily="18" charset="0"/>
                <a:cs typeface="Times New Roman" panose="02020603050405020304" pitchFamily="18" charset="0"/>
              </a:rPr>
              <a:t>protocol</a:t>
            </a:r>
            <a:r>
              <a:rPr lang="en-US"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defines the </a:t>
            </a:r>
            <a:r>
              <a:rPr lang="en-US" b="1" spc="-160" dirty="0">
                <a:solidFill>
                  <a:schemeClr val="tx1"/>
                </a:solidFill>
                <a:latin typeface="Times New Roman" panose="02020603050405020304" pitchFamily="18" charset="0"/>
                <a:cs typeface="Times New Roman" panose="02020603050405020304" pitchFamily="18" charset="0"/>
              </a:rPr>
              <a:t>rules </a:t>
            </a:r>
            <a:r>
              <a:rPr lang="en-US" spc="-5" dirty="0">
                <a:solidFill>
                  <a:schemeClr val="tx1"/>
                </a:solidFill>
                <a:latin typeface="Times New Roman" panose="02020603050405020304" pitchFamily="18" charset="0"/>
                <a:cs typeface="Times New Roman" panose="02020603050405020304" pitchFamily="18" charset="0"/>
              </a:rPr>
              <a:t>that </a:t>
            </a:r>
            <a:r>
              <a:rPr lang="en-US" spc="-155" dirty="0">
                <a:solidFill>
                  <a:schemeClr val="tx1"/>
                </a:solidFill>
                <a:latin typeface="Times New Roman" panose="02020603050405020304" pitchFamily="18" charset="0"/>
                <a:cs typeface="Times New Roman" panose="02020603050405020304" pitchFamily="18" charset="0"/>
              </a:rPr>
              <a:t>both  </a:t>
            </a:r>
            <a:r>
              <a:rPr lang="en-US" spc="-160" dirty="0">
                <a:solidFill>
                  <a:schemeClr val="tx1"/>
                </a:solidFill>
                <a:latin typeface="Times New Roman" panose="02020603050405020304" pitchFamily="18" charset="0"/>
                <a:cs typeface="Times New Roman" panose="02020603050405020304" pitchFamily="18" charset="0"/>
              </a:rPr>
              <a:t>the </a:t>
            </a:r>
            <a:r>
              <a:rPr lang="en-US" b="1" spc="-215" dirty="0">
                <a:solidFill>
                  <a:schemeClr val="tx1"/>
                </a:solidFill>
                <a:latin typeface="Times New Roman" panose="02020603050405020304" pitchFamily="18" charset="0"/>
                <a:cs typeface="Times New Roman" panose="02020603050405020304" pitchFamily="18" charset="0"/>
              </a:rPr>
              <a:t>sender </a:t>
            </a:r>
            <a:r>
              <a:rPr lang="en-US" b="1" spc="-155" dirty="0">
                <a:solidFill>
                  <a:schemeClr val="tx1"/>
                </a:solidFill>
                <a:latin typeface="Times New Roman" panose="02020603050405020304" pitchFamily="18" charset="0"/>
                <a:cs typeface="Times New Roman" panose="02020603050405020304" pitchFamily="18" charset="0"/>
              </a:rPr>
              <a:t>and </a:t>
            </a:r>
            <a:r>
              <a:rPr lang="en-US" b="1" spc="-150" dirty="0">
                <a:solidFill>
                  <a:schemeClr val="tx1"/>
                </a:solidFill>
                <a:latin typeface="Times New Roman" panose="02020603050405020304" pitchFamily="18" charset="0"/>
                <a:cs typeface="Times New Roman" panose="02020603050405020304" pitchFamily="18" charset="0"/>
              </a:rPr>
              <a:t>receiver </a:t>
            </a:r>
            <a:r>
              <a:rPr lang="en-US" spc="-5" dirty="0">
                <a:solidFill>
                  <a:schemeClr val="tx1"/>
                </a:solidFill>
                <a:latin typeface="Times New Roman" panose="02020603050405020304" pitchFamily="18" charset="0"/>
                <a:cs typeface="Times New Roman" panose="02020603050405020304" pitchFamily="18" charset="0"/>
              </a:rPr>
              <a:t>and all</a:t>
            </a:r>
            <a:r>
              <a:rPr lang="en-US" b="1" spc="-5" dirty="0">
                <a:solidFill>
                  <a:schemeClr val="tx1"/>
                </a:solidFill>
                <a:latin typeface="Times New Roman" panose="02020603050405020304" pitchFamily="18" charset="0"/>
                <a:cs typeface="Times New Roman" panose="02020603050405020304" pitchFamily="18" charset="0"/>
              </a:rPr>
              <a:t> intermediate devices </a:t>
            </a:r>
            <a:r>
              <a:rPr lang="en-US" spc="-5" dirty="0">
                <a:solidFill>
                  <a:schemeClr val="tx1"/>
                </a:solidFill>
                <a:latin typeface="Times New Roman" panose="02020603050405020304" pitchFamily="18" charset="0"/>
                <a:cs typeface="Times New Roman" panose="02020603050405020304" pitchFamily="18" charset="0"/>
              </a:rPr>
              <a:t>need  </a:t>
            </a:r>
            <a:r>
              <a:rPr lang="en-US" spc="-160" dirty="0">
                <a:solidFill>
                  <a:schemeClr val="tx1"/>
                </a:solidFill>
                <a:latin typeface="Times New Roman" panose="02020603050405020304" pitchFamily="18" charset="0"/>
                <a:cs typeface="Times New Roman" panose="02020603050405020304" pitchFamily="18" charset="0"/>
              </a:rPr>
              <a:t>to </a:t>
            </a:r>
            <a:r>
              <a:rPr lang="en-US" b="1" spc="-130" dirty="0">
                <a:solidFill>
                  <a:schemeClr val="tx1"/>
                </a:solidFill>
                <a:latin typeface="Times New Roman" panose="02020603050405020304" pitchFamily="18" charset="0"/>
                <a:cs typeface="Times New Roman" panose="02020603050405020304" pitchFamily="18" charset="0"/>
              </a:rPr>
              <a:t>follow </a:t>
            </a:r>
            <a:r>
              <a:rPr lang="en-US" spc="-5" dirty="0">
                <a:solidFill>
                  <a:schemeClr val="tx1"/>
                </a:solidFill>
                <a:latin typeface="Times New Roman" panose="02020603050405020304" pitchFamily="18" charset="0"/>
                <a:cs typeface="Times New Roman" panose="02020603050405020304" pitchFamily="18" charset="0"/>
              </a:rPr>
              <a:t>to </a:t>
            </a:r>
            <a:r>
              <a:rPr lang="en-US" dirty="0">
                <a:solidFill>
                  <a:schemeClr val="tx1"/>
                </a:solidFill>
                <a:latin typeface="Times New Roman" panose="02020603050405020304" pitchFamily="18" charset="0"/>
                <a:cs typeface="Times New Roman" panose="02020603050405020304" pitchFamily="18" charset="0"/>
              </a:rPr>
              <a:t>be </a:t>
            </a:r>
            <a:r>
              <a:rPr lang="en-US" spc="-5" dirty="0">
                <a:solidFill>
                  <a:schemeClr val="tx1"/>
                </a:solidFill>
                <a:latin typeface="Times New Roman" panose="02020603050405020304" pitchFamily="18" charset="0"/>
                <a:cs typeface="Times New Roman" panose="02020603050405020304" pitchFamily="18" charset="0"/>
              </a:rPr>
              <a:t>able to </a:t>
            </a:r>
            <a:r>
              <a:rPr lang="en-US" b="1" spc="-5" dirty="0">
                <a:solidFill>
                  <a:schemeClr val="tx1"/>
                </a:solidFill>
                <a:latin typeface="Times New Roman" panose="02020603050405020304" pitchFamily="18" charset="0"/>
                <a:cs typeface="Times New Roman" panose="02020603050405020304" pitchFamily="18" charset="0"/>
              </a:rPr>
              <a:t>communicate </a:t>
            </a:r>
            <a:r>
              <a:rPr lang="en-US" b="1" spc="-25" dirty="0">
                <a:solidFill>
                  <a:schemeClr val="tx1"/>
                </a:solidFill>
                <a:latin typeface="Times New Roman" panose="02020603050405020304" pitchFamily="18" charset="0"/>
                <a:cs typeface="Times New Roman" panose="02020603050405020304" pitchFamily="18" charset="0"/>
              </a:rPr>
              <a:t>effectively</a:t>
            </a:r>
            <a:r>
              <a:rPr lang="en-US" spc="-25" dirty="0">
                <a:solidFill>
                  <a:schemeClr val="tx1"/>
                </a:solidFill>
                <a:latin typeface="Times New Roman" panose="02020603050405020304" pitchFamily="18" charset="0"/>
                <a:cs typeface="Times New Roman" panose="02020603050405020304" pitchFamily="18" charset="0"/>
              </a:rPr>
              <a:t>. </a:t>
            </a:r>
          </a:p>
          <a:p>
            <a:pPr marL="469900" marR="5080" indent="-457200" algn="just">
              <a:lnSpc>
                <a:spcPct val="100000"/>
              </a:lnSpc>
              <a:spcBef>
                <a:spcPts val="95"/>
              </a:spcBef>
              <a:buFont typeface="Arial" panose="020B0604020202020204" pitchFamily="34" charset="0"/>
              <a:buChar char="•"/>
            </a:pPr>
            <a:r>
              <a:rPr lang="en-US" spc="-5" dirty="0">
                <a:solidFill>
                  <a:schemeClr val="tx1"/>
                </a:solidFill>
                <a:latin typeface="Times New Roman" panose="02020603050405020304" pitchFamily="18" charset="0"/>
                <a:cs typeface="Times New Roman" panose="02020603050405020304" pitchFamily="18" charset="0"/>
              </a:rPr>
              <a:t>When  communication is </a:t>
            </a:r>
            <a:r>
              <a:rPr lang="en-US" b="1" spc="-10" dirty="0">
                <a:solidFill>
                  <a:schemeClr val="tx1"/>
                </a:solidFill>
                <a:latin typeface="Times New Roman" panose="02020603050405020304" pitchFamily="18" charset="0"/>
                <a:cs typeface="Times New Roman" panose="02020603050405020304" pitchFamily="18" charset="0"/>
              </a:rPr>
              <a:t>simple</a:t>
            </a:r>
            <a:r>
              <a:rPr lang="en-US" spc="-1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we </a:t>
            </a:r>
            <a:r>
              <a:rPr lang="en-US" spc="-10" dirty="0">
                <a:solidFill>
                  <a:schemeClr val="tx1"/>
                </a:solidFill>
                <a:latin typeface="Times New Roman" panose="02020603050405020304" pitchFamily="18" charset="0"/>
                <a:cs typeface="Times New Roman" panose="02020603050405020304" pitchFamily="18" charset="0"/>
              </a:rPr>
              <a:t>may </a:t>
            </a:r>
            <a:r>
              <a:rPr lang="en-US" spc="-5" dirty="0">
                <a:solidFill>
                  <a:schemeClr val="tx1"/>
                </a:solidFill>
                <a:latin typeface="Times New Roman" panose="02020603050405020304" pitchFamily="18" charset="0"/>
                <a:cs typeface="Times New Roman" panose="02020603050405020304" pitchFamily="18" charset="0"/>
              </a:rPr>
              <a:t>need only </a:t>
            </a:r>
            <a:r>
              <a:rPr lang="en-US" spc="-10" dirty="0">
                <a:solidFill>
                  <a:schemeClr val="tx1"/>
                </a:solidFill>
                <a:latin typeface="Times New Roman" panose="02020603050405020304" pitchFamily="18" charset="0"/>
                <a:cs typeface="Times New Roman" panose="02020603050405020304" pitchFamily="18" charset="0"/>
              </a:rPr>
              <a:t>one </a:t>
            </a:r>
            <a:r>
              <a:rPr lang="en-US" b="1" spc="-10" dirty="0">
                <a:solidFill>
                  <a:schemeClr val="tx1"/>
                </a:solidFill>
                <a:latin typeface="Times New Roman" panose="02020603050405020304" pitchFamily="18" charset="0"/>
                <a:cs typeface="Times New Roman" panose="02020603050405020304" pitchFamily="18" charset="0"/>
              </a:rPr>
              <a:t>simple  </a:t>
            </a:r>
            <a:r>
              <a:rPr lang="en-US" b="1" spc="-5" dirty="0">
                <a:solidFill>
                  <a:schemeClr val="tx1"/>
                </a:solidFill>
                <a:latin typeface="Times New Roman" panose="02020603050405020304" pitchFamily="18" charset="0"/>
                <a:cs typeface="Times New Roman" panose="02020603050405020304" pitchFamily="18" charset="0"/>
              </a:rPr>
              <a:t>protocol</a:t>
            </a:r>
            <a:r>
              <a:rPr lang="en-US" spc="-5" dirty="0" smtClean="0">
                <a:solidFill>
                  <a:schemeClr val="tx1"/>
                </a:solidFill>
                <a:latin typeface="Times New Roman" panose="02020603050405020304" pitchFamily="18" charset="0"/>
                <a:cs typeface="Times New Roman" panose="02020603050405020304" pitchFamily="18" charset="0"/>
              </a:rPr>
              <a:t>;</a:t>
            </a:r>
          </a:p>
          <a:p>
            <a:pPr marL="469900" marR="5080" indent="-457200" algn="just">
              <a:lnSpc>
                <a:spcPct val="100000"/>
              </a:lnSpc>
              <a:spcBef>
                <a:spcPts val="95"/>
              </a:spcBef>
              <a:buFont typeface="Arial" panose="020B0604020202020204" pitchFamily="34" charset="0"/>
              <a:buChar char="•"/>
            </a:pPr>
            <a:r>
              <a:rPr lang="en-US" spc="-5" dirty="0" smtClean="0">
                <a:solidFill>
                  <a:schemeClr val="tx1"/>
                </a:solidFill>
                <a:latin typeface="Times New Roman" panose="02020603050405020304" pitchFamily="18" charset="0"/>
                <a:cs typeface="Times New Roman" panose="02020603050405020304" pitchFamily="18" charset="0"/>
              </a:rPr>
              <a:t> </a:t>
            </a:r>
            <a:r>
              <a:rPr lang="en-US" spc="-10" dirty="0">
                <a:solidFill>
                  <a:schemeClr val="tx1"/>
                </a:solidFill>
                <a:latin typeface="Times New Roman" panose="02020603050405020304" pitchFamily="18" charset="0"/>
                <a:cs typeface="Times New Roman" panose="02020603050405020304" pitchFamily="18" charset="0"/>
              </a:rPr>
              <a:t>when </a:t>
            </a:r>
            <a:r>
              <a:rPr lang="en-US" dirty="0">
                <a:solidFill>
                  <a:schemeClr val="tx1"/>
                </a:solidFill>
                <a:latin typeface="Times New Roman" panose="02020603050405020304" pitchFamily="18" charset="0"/>
                <a:cs typeface="Times New Roman" panose="02020603050405020304" pitchFamily="18" charset="0"/>
              </a:rPr>
              <a:t>the </a:t>
            </a:r>
            <a:r>
              <a:rPr lang="en-US" spc="-5" dirty="0">
                <a:solidFill>
                  <a:schemeClr val="tx1"/>
                </a:solidFill>
                <a:latin typeface="Times New Roman" panose="02020603050405020304" pitchFamily="18" charset="0"/>
                <a:cs typeface="Times New Roman" panose="02020603050405020304" pitchFamily="18" charset="0"/>
              </a:rPr>
              <a:t>communication is </a:t>
            </a:r>
            <a:r>
              <a:rPr lang="en-US" b="1" spc="-5" dirty="0">
                <a:solidFill>
                  <a:schemeClr val="tx1"/>
                </a:solidFill>
                <a:latin typeface="Times New Roman" panose="02020603050405020304" pitchFamily="18" charset="0"/>
                <a:cs typeface="Times New Roman" panose="02020603050405020304" pitchFamily="18" charset="0"/>
              </a:rPr>
              <a:t>complex</a:t>
            </a:r>
            <a:r>
              <a:rPr lang="en-US" spc="-5"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we </a:t>
            </a:r>
            <a:r>
              <a:rPr lang="en-US" spc="-5" dirty="0">
                <a:solidFill>
                  <a:schemeClr val="tx1"/>
                </a:solidFill>
                <a:latin typeface="Times New Roman" panose="02020603050405020304" pitchFamily="18" charset="0"/>
                <a:cs typeface="Times New Roman" panose="02020603050405020304" pitchFamily="18" charset="0"/>
              </a:rPr>
              <a:t>need a  </a:t>
            </a:r>
            <a:r>
              <a:rPr lang="en-US" b="1" spc="-5" dirty="0">
                <a:solidFill>
                  <a:schemeClr val="tx1"/>
                </a:solidFill>
                <a:latin typeface="Times New Roman" panose="02020603050405020304" pitchFamily="18" charset="0"/>
                <a:cs typeface="Times New Roman" panose="02020603050405020304" pitchFamily="18" charset="0"/>
              </a:rPr>
              <a:t>protocol at </a:t>
            </a:r>
            <a:r>
              <a:rPr lang="en-US" b="1" spc="-10" dirty="0">
                <a:solidFill>
                  <a:schemeClr val="tx1"/>
                </a:solidFill>
                <a:latin typeface="Times New Roman" panose="02020603050405020304" pitchFamily="18" charset="0"/>
                <a:cs typeface="Times New Roman" panose="02020603050405020304" pitchFamily="18" charset="0"/>
              </a:rPr>
              <a:t>each </a:t>
            </a:r>
            <a:r>
              <a:rPr lang="en-US" b="1" spc="-20" dirty="0">
                <a:solidFill>
                  <a:schemeClr val="tx1"/>
                </a:solidFill>
                <a:latin typeface="Times New Roman" panose="02020603050405020304" pitchFamily="18" charset="0"/>
                <a:cs typeface="Times New Roman" panose="02020603050405020304" pitchFamily="18" charset="0"/>
              </a:rPr>
              <a:t>layer</a:t>
            </a:r>
            <a:r>
              <a:rPr lang="en-US" spc="-2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or </a:t>
            </a:r>
            <a:r>
              <a:rPr lang="en-US" b="1" spc="-5" dirty="0">
                <a:solidFill>
                  <a:schemeClr val="tx1"/>
                </a:solidFill>
                <a:latin typeface="Times New Roman" panose="02020603050405020304" pitchFamily="18" charset="0"/>
                <a:cs typeface="Times New Roman" panose="02020603050405020304" pitchFamily="18" charset="0"/>
              </a:rPr>
              <a:t>protocol</a:t>
            </a:r>
            <a:r>
              <a:rPr lang="en-US" b="1" spc="15"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layering</a:t>
            </a:r>
            <a:r>
              <a:rPr lang="en-US" dirty="0">
                <a:solidFill>
                  <a:schemeClr val="tx1"/>
                </a:solidFill>
                <a:latin typeface="Times New Roman" panose="02020603050405020304" pitchFamily="18" charset="0"/>
                <a:cs typeface="Times New Roman" panose="02020603050405020304" pitchFamily="18" charset="0"/>
              </a:rPr>
              <a:t>.</a:t>
            </a: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170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6887</TotalTime>
  <Words>6488</Words>
  <Application>Microsoft Office PowerPoint</Application>
  <PresentationFormat>On-screen Show (4:3)</PresentationFormat>
  <Paragraphs>830</Paragraphs>
  <Slides>155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155</vt:i4>
      </vt:variant>
    </vt:vector>
  </HeadingPairs>
  <TitlesOfParts>
    <vt:vector size="164" baseType="lpstr">
      <vt:lpstr>Arial</vt:lpstr>
      <vt:lpstr>Bodoni MT Black</vt:lpstr>
      <vt:lpstr>Calibri</vt:lpstr>
      <vt:lpstr>Comic Sans MS</vt:lpstr>
      <vt:lpstr>Symbol</vt:lpstr>
      <vt:lpstr>Times New Roman</vt:lpstr>
      <vt:lpstr>Trebuchet MS</vt:lpstr>
      <vt:lpstr>Wingdings</vt:lpstr>
      <vt:lpstr>Office Theme</vt:lpstr>
      <vt:lpstr>PowerPoint Presentation</vt:lpstr>
      <vt:lpstr>PowerPoint Presentation</vt:lpstr>
      <vt:lpstr>Computer Network</vt:lpstr>
      <vt:lpstr>Computer Network</vt:lpstr>
      <vt:lpstr>Computer Network</vt:lpstr>
      <vt:lpstr>Connecting Devices</vt:lpstr>
      <vt:lpstr>Computer Network</vt:lpstr>
      <vt:lpstr>Five components of data communication</vt:lpstr>
      <vt:lpstr>Data flow (simplex, half-duplex, and full-duplex)</vt:lpstr>
      <vt:lpstr>Types of connections: point-to-point and multipoint</vt:lpstr>
      <vt:lpstr>Categories of Networks</vt:lpstr>
      <vt:lpstr>1.Personal Area Network </vt:lpstr>
      <vt:lpstr>2.Local Area Network</vt:lpstr>
      <vt:lpstr>LAN</vt:lpstr>
      <vt:lpstr>An isolated LAN connecting 12 computers to a hub in a closet</vt:lpstr>
      <vt:lpstr>An Isolated LAN in the past and today</vt:lpstr>
      <vt:lpstr>3.Metropolitan Area Network </vt:lpstr>
      <vt:lpstr>MAN</vt:lpstr>
      <vt:lpstr>4.Wide Area Network </vt:lpstr>
      <vt:lpstr>PowerPoint Presentation</vt:lpstr>
      <vt:lpstr>Types of WAN</vt:lpstr>
      <vt:lpstr>WANs: a switched WAN and a point-to-point WAN</vt:lpstr>
      <vt:lpstr>Internetwork </vt:lpstr>
      <vt:lpstr>An internetwork made of two LANs and one WAN</vt:lpstr>
      <vt:lpstr>Heterogeneous network--- 4 WANs  and 3 LANs</vt:lpstr>
      <vt:lpstr>Switching</vt:lpstr>
      <vt:lpstr>Circuit Switched Network</vt:lpstr>
      <vt:lpstr> A circuit-switched network</vt:lpstr>
      <vt:lpstr>Packet Switched Networks</vt:lpstr>
      <vt:lpstr>A packet-switched network</vt:lpstr>
      <vt:lpstr>S   witching</vt:lpstr>
      <vt:lpstr>Switching</vt:lpstr>
      <vt:lpstr>The Internet</vt:lpstr>
      <vt:lpstr>The Internet today</vt:lpstr>
      <vt:lpstr>The Internet</vt:lpstr>
      <vt:lpstr>PowerPoint Presentation</vt:lpstr>
      <vt:lpstr>Accessing the Internet</vt:lpstr>
      <vt:lpstr>Using Telephone networks</vt:lpstr>
      <vt:lpstr>PowerPoint Presentation</vt:lpstr>
      <vt:lpstr>Using Cable networks </vt:lpstr>
      <vt:lpstr>Using Wireless Networks</vt:lpstr>
      <vt:lpstr>A closer look at network structure:  Network Edge</vt:lpstr>
      <vt:lpstr>PowerPoint Presentation</vt:lpstr>
      <vt:lpstr>PowerPoint Presentation</vt:lpstr>
      <vt:lpstr>Dial-Up</vt:lpstr>
      <vt:lpstr>Dial-Up</vt:lpstr>
      <vt:lpstr>Digital Subscriber Line (DSL)</vt:lpstr>
      <vt:lpstr>Digital Subscriber Line (DSL)</vt:lpstr>
      <vt:lpstr>DSL</vt:lpstr>
      <vt:lpstr>DSL</vt:lpstr>
      <vt:lpstr>Access net: cable network</vt:lpstr>
      <vt:lpstr>Access net: cable network (HFC)</vt:lpstr>
      <vt:lpstr>PowerPoint Presentation</vt:lpstr>
      <vt:lpstr>           FTTH (Fiber-To-The-Home)</vt:lpstr>
      <vt:lpstr>FTTH (Fiber-To-The-Home)</vt:lpstr>
      <vt:lpstr>FTTH (Fiber-To-The-Home)</vt:lpstr>
      <vt:lpstr>Enterprise access networks (Ethernet)</vt:lpstr>
      <vt:lpstr>Wireless access networks</vt:lpstr>
      <vt:lpstr>Wireless access networks</vt:lpstr>
      <vt:lpstr>Access net: home network</vt:lpstr>
      <vt:lpstr>Host: sends packets of data using Physical Media</vt:lpstr>
      <vt:lpstr>Physical media</vt:lpstr>
      <vt:lpstr>1. Twisted Pair Copper Wire</vt:lpstr>
      <vt:lpstr>Twisted Pair (TP)</vt:lpstr>
      <vt:lpstr>PowerPoint Presentation</vt:lpstr>
      <vt:lpstr>2. Coaxial-Cable</vt:lpstr>
      <vt:lpstr>2. Coaxial-Cable</vt:lpstr>
      <vt:lpstr>3.Fiber Optics</vt:lpstr>
      <vt:lpstr>3.Fiber Optics</vt:lpstr>
      <vt:lpstr>Terrestrial and Satellite Radio Channels</vt:lpstr>
      <vt:lpstr>PowerPoint Presentation</vt:lpstr>
      <vt:lpstr>The Network core</vt:lpstr>
      <vt:lpstr>The Network core</vt:lpstr>
      <vt:lpstr>Circuit Switching,  Packet Switching </vt:lpstr>
      <vt:lpstr>PowerPoint Presentation</vt:lpstr>
      <vt:lpstr>circuit switching</vt:lpstr>
      <vt:lpstr>Packet switching</vt:lpstr>
      <vt:lpstr>Multiplexing and Demultiplexing</vt:lpstr>
      <vt:lpstr>Multiplexing and Demultiplexing</vt:lpstr>
      <vt:lpstr>Multiplexing and Demultiplexing</vt:lpstr>
      <vt:lpstr>FDM and TDM</vt:lpstr>
      <vt:lpstr>Statistical Multiplexing</vt:lpstr>
      <vt:lpstr>Network Core: Circuit Switching</vt:lpstr>
      <vt:lpstr>Packet switching versus circuit switching</vt:lpstr>
      <vt:lpstr>How do loss and delay occur?</vt:lpstr>
      <vt:lpstr>Types of delay</vt:lpstr>
      <vt:lpstr>Four sources of packet delay</vt:lpstr>
      <vt:lpstr>Delay in packet-switched networks</vt:lpstr>
      <vt:lpstr>PowerPoint Presentation</vt:lpstr>
      <vt:lpstr>PowerPoint Presentation</vt:lpstr>
      <vt:lpstr>Nodal delay</vt:lpstr>
      <vt:lpstr>Caravan analogy</vt:lpstr>
      <vt:lpstr>Caravan analogy (more)</vt:lpstr>
      <vt:lpstr>Problem 1</vt:lpstr>
      <vt:lpstr>PowerPoint Presentation</vt:lpstr>
      <vt:lpstr>Problems 2</vt:lpstr>
      <vt:lpstr>PowerPoint Presentation</vt:lpstr>
      <vt:lpstr>Throughput</vt:lpstr>
      <vt:lpstr>PROTOCOL LAYERING</vt:lpstr>
      <vt:lpstr>A single-layer protocol</vt:lpstr>
      <vt:lpstr>A single-layer protocol</vt:lpstr>
      <vt:lpstr>A three-layer protocol</vt:lpstr>
      <vt:lpstr>A three-layer protocol</vt:lpstr>
      <vt:lpstr>Why protocol layering</vt:lpstr>
      <vt:lpstr>Principles of Protocol Layering</vt:lpstr>
      <vt:lpstr>Logical connection between peer layers</vt:lpstr>
      <vt:lpstr>TCP/IP Protocol Suite</vt:lpstr>
      <vt:lpstr>Layers in the TCP/IP protocol suite</vt:lpstr>
      <vt:lpstr>Communication through an internet </vt:lpstr>
      <vt:lpstr>PowerPoint Presentation</vt:lpstr>
      <vt:lpstr>PowerPoint Presentation</vt:lpstr>
      <vt:lpstr>Logical connections between layers in TCP/IP </vt:lpstr>
      <vt:lpstr> Identical objects in the TCP/IP protocol suite</vt:lpstr>
      <vt:lpstr>Identical objects in the TCP/IP protocol suite</vt:lpstr>
      <vt:lpstr>PowerPoint Presentation</vt:lpstr>
      <vt:lpstr>Application layer </vt:lpstr>
      <vt:lpstr>Application layer </vt:lpstr>
      <vt:lpstr>PowerPoint Presentation</vt:lpstr>
      <vt:lpstr>Application layer </vt:lpstr>
      <vt:lpstr>Transport Layer </vt:lpstr>
      <vt:lpstr>PowerPoint Presentation</vt:lpstr>
      <vt:lpstr>PowerPoint Presentation</vt:lpstr>
      <vt:lpstr>Network Layer</vt:lpstr>
      <vt:lpstr>Network Layer</vt:lpstr>
      <vt:lpstr>Network Layer</vt:lpstr>
      <vt:lpstr>Network Layer</vt:lpstr>
      <vt:lpstr>Data Link Layer</vt:lpstr>
      <vt:lpstr>Physical Layer</vt:lpstr>
      <vt:lpstr>   Encapsulation and Decapsulation</vt:lpstr>
      <vt:lpstr>PowerPoint Presentation</vt:lpstr>
      <vt:lpstr>PowerPoint Presentation</vt:lpstr>
      <vt:lpstr>Figure 1.16: Encapsulation / Decapsulation</vt:lpstr>
      <vt:lpstr>Addressing</vt:lpstr>
      <vt:lpstr>PowerPoint Presentation</vt:lpstr>
      <vt:lpstr>PowerPoint Presentation</vt:lpstr>
      <vt:lpstr>Addressing in the TCP/IP protocol suite</vt:lpstr>
      <vt:lpstr>PowerPoint Presentation</vt:lpstr>
      <vt:lpstr>PowerPoint Presentation</vt:lpstr>
      <vt:lpstr>Multiplexing and Demultiplexing</vt:lpstr>
      <vt:lpstr>Figure 1.18: Multiplexing and demultiplexing</vt:lpstr>
      <vt:lpstr>The OSI Model</vt:lpstr>
      <vt:lpstr>Figure 1.19: The OSI model</vt:lpstr>
      <vt:lpstr>TCP/IP and OSI model</vt:lpstr>
      <vt:lpstr>The OSI Model</vt:lpstr>
      <vt:lpstr>OSI Model </vt:lpstr>
      <vt:lpstr>OSI Model</vt:lpstr>
      <vt:lpstr>OSI Model</vt:lpstr>
      <vt:lpstr>1. Physical layer: </vt:lpstr>
      <vt:lpstr>2.  Data link layer</vt:lpstr>
      <vt:lpstr>3. Network layer</vt:lpstr>
      <vt:lpstr>4.Transport layer</vt:lpstr>
      <vt:lpstr>5. Session layer</vt:lpstr>
      <vt:lpstr>6. Presentation layer</vt:lpstr>
      <vt:lpstr>7. Application layer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  UC14MC501</dc:title>
  <dc:creator>Veena S</dc:creator>
  <cp:lastModifiedBy>Windows User</cp:lastModifiedBy>
  <cp:revision>200</cp:revision>
  <dcterms:created xsi:type="dcterms:W3CDTF">2018-07-24T05:10:01Z</dcterms:created>
  <dcterms:modified xsi:type="dcterms:W3CDTF">2018-08-31T11:23:03Z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2017-09-04T00:00:00Z</vt:filetime>
  </property>
  <property fmtid="{D5CDD505-2E9C-101B-9397-08002B2CF9AE}" pid="3" name="Creator">
    <vt:lpwstr>Microsoft® PowerPoint® 2016</vt:lpwstr>
  </property>
  <property fmtid="{D5CDD505-2E9C-101B-9397-08002B2CF9AE}" pid="4" name="LastSaved">
    <vt:filetime>2018-07-24T00:00:00Z</vt:filetime>
  </property>
</Properties>
</file>